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2.xml" ContentType="application/inkml+xml"/>
  <Override PartName="/ppt/ink/ink3.xml" ContentType="application/inkml+xml"/>
  <Override PartName="/ppt/notesSlides/notesSlide3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sldIdLst>
    <p:sldId id="258" r:id="rId2"/>
    <p:sldId id="332" r:id="rId3"/>
    <p:sldId id="334" r:id="rId4"/>
    <p:sldId id="276" r:id="rId5"/>
    <p:sldId id="277" r:id="rId6"/>
    <p:sldId id="260" r:id="rId7"/>
    <p:sldId id="262" r:id="rId8"/>
    <p:sldId id="265" r:id="rId9"/>
    <p:sldId id="256" r:id="rId10"/>
    <p:sldId id="278" r:id="rId11"/>
    <p:sldId id="280" r:id="rId12"/>
    <p:sldId id="345" r:id="rId13"/>
    <p:sldId id="264" r:id="rId14"/>
    <p:sldId id="267" r:id="rId15"/>
    <p:sldId id="268" r:id="rId16"/>
    <p:sldId id="269" r:id="rId17"/>
    <p:sldId id="273" r:id="rId18"/>
    <p:sldId id="279"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6" r:id="rId53"/>
    <p:sldId id="317" r:id="rId54"/>
    <p:sldId id="318" r:id="rId55"/>
    <p:sldId id="319" r:id="rId56"/>
    <p:sldId id="320" r:id="rId57"/>
    <p:sldId id="321" r:id="rId58"/>
    <p:sldId id="322" r:id="rId59"/>
    <p:sldId id="323" r:id="rId60"/>
    <p:sldId id="324" r:id="rId61"/>
    <p:sldId id="325" r:id="rId62"/>
    <p:sldId id="339" r:id="rId63"/>
    <p:sldId id="326" r:id="rId64"/>
    <p:sldId id="327" r:id="rId65"/>
    <p:sldId id="328" r:id="rId66"/>
    <p:sldId id="329" r:id="rId67"/>
    <p:sldId id="330" r:id="rId68"/>
    <p:sldId id="331" r:id="rId69"/>
    <p:sldId id="333" r:id="rId70"/>
    <p:sldId id="335" r:id="rId71"/>
    <p:sldId id="336" r:id="rId72"/>
    <p:sldId id="337" r:id="rId73"/>
    <p:sldId id="338" r:id="rId74"/>
    <p:sldId id="340" r:id="rId75"/>
    <p:sldId id="341" r:id="rId76"/>
    <p:sldId id="342" r:id="rId77"/>
    <p:sldId id="343" r:id="rId78"/>
    <p:sldId id="34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61DE4BBA-341A-4C6A-BC0F-DEFFC8D36C6A}">
          <p14:sldIdLst>
            <p14:sldId id="258"/>
            <p14:sldId id="332"/>
            <p14:sldId id="334"/>
            <p14:sldId id="276"/>
            <p14:sldId id="277"/>
            <p14:sldId id="260"/>
            <p14:sldId id="262"/>
            <p14:sldId id="265"/>
            <p14:sldId id="256"/>
            <p14:sldId id="278"/>
            <p14:sldId id="280"/>
            <p14:sldId id="345"/>
            <p14:sldId id="264"/>
            <p14:sldId id="267"/>
            <p14:sldId id="268"/>
            <p14:sldId id="269"/>
            <p14:sldId id="273"/>
            <p14:sldId id="279"/>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1"/>
            <p14:sldId id="302"/>
            <p14:sldId id="303"/>
            <p14:sldId id="304"/>
            <p14:sldId id="305"/>
            <p14:sldId id="306"/>
            <p14:sldId id="307"/>
            <p14:sldId id="308"/>
            <p14:sldId id="309"/>
            <p14:sldId id="310"/>
            <p14:sldId id="311"/>
            <p14:sldId id="312"/>
            <p14:sldId id="313"/>
            <p14:sldId id="314"/>
            <p14:sldId id="316"/>
            <p14:sldId id="317"/>
            <p14:sldId id="318"/>
            <p14:sldId id="319"/>
            <p14:sldId id="320"/>
            <p14:sldId id="321"/>
            <p14:sldId id="322"/>
            <p14:sldId id="323"/>
            <p14:sldId id="324"/>
            <p14:sldId id="325"/>
            <p14:sldId id="339"/>
          </p14:sldIdLst>
        </p14:section>
        <p14:section name="Extra Slides" id="{27D2581B-B37D-4B2C-A0CD-ACB969AC0EDF}">
          <p14:sldIdLst>
            <p14:sldId id="326"/>
            <p14:sldId id="327"/>
            <p14:sldId id="328"/>
            <p14:sldId id="329"/>
            <p14:sldId id="330"/>
            <p14:sldId id="331"/>
            <p14:sldId id="333"/>
            <p14:sldId id="335"/>
            <p14:sldId id="336"/>
            <p14:sldId id="337"/>
            <p14:sldId id="338"/>
            <p14:sldId id="340"/>
            <p14:sldId id="341"/>
            <p14:sldId id="342"/>
            <p14:sldId id="343"/>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FF3300"/>
    <a:srgbClr val="00F290"/>
    <a:srgbClr val="00DE84"/>
    <a:srgbClr val="00B050"/>
    <a:srgbClr val="3A9AFF"/>
    <a:srgbClr val="3399FF"/>
    <a:srgbClr val="FFBF75"/>
    <a:srgbClr val="FF922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54" autoAdjust="0"/>
    <p:restoredTop sz="67477" autoAdjust="0"/>
  </p:normalViewPr>
  <p:slideViewPr>
    <p:cSldViewPr snapToGrid="0">
      <p:cViewPr varScale="1">
        <p:scale>
          <a:sx n="64" d="100"/>
          <a:sy n="64" d="100"/>
        </p:scale>
        <p:origin x="126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1-22T19:01:26.593"/>
    </inkml:context>
    <inkml:brush xml:id="br0">
      <inkml:brushProperty name="width" value="0.12347" units="cm"/>
      <inkml:brushProperty name="height" value="0.12347" units="cm"/>
      <inkml:brushProperty name="color" value="#A6A6A6"/>
    </inkml:brush>
  </inkml:definitions>
  <inkml:trace contextRef="#ctx0" brushRef="#br0">5360 2612 768,'0'0'384,"0"0"-128,0 0 512,0 0-768,0 0 0,0 0 128,0 0 128,0 0-128,0 0 0,0 0 128,0 0 128,0 0 0,0 0 0,0 0-128,0 0 0,0 0-128,0 0 0,0 13 0,0-13 0,0 0 0,0 14 128,0-1-128,0 1 0,0 0 0,0-1 0,0 15 0,16-14 0,-16-1-128,14 1 128,-14 0-128,15-1 128,0 1-128,0-14 128,-15 27-128,15-27 128,0 14-128,1-1 0,-1 1 128,0 0 0,0 0-128,-15-14 0,15 13 0,0-13 128,0 14 128,-15-14 0,16 0-128,-1 0 128,-1 0 0,-14 0 0,16 0-128,-1-14 128,14 14-256,2-13 128,-1-1-128,-15 0 128,0 0-128,0 1 0,1-1 0,-1 14 0,-1-14 128,2 1 0,-16-1-128,15 1 128,0-1-128,-15 0 128,14 1 0,2-15 0,-16 14-128,15-13 0,0 13 0,0-13 0,0 14 0,15-15 0,-15 15-128,1-15 128,14 14 0,-15 1 0,0-1-128,0 14 128,0-14 0,15 14 0,0-13 0,-15 13 0,15 0 0,-15 0 0,16 0 0,-16 0 0,0 0 0,0 13 128,0-13-128,0 14 0,0 0 0,0-1 0,0 1 0,0 0 128,1 13-128,-2-13 0,-14 0 0,15-1 0,-15 14 0,0-13 128,0 13-128,0 1 0,0-14 0,0-1 128,-15 1-128,15 0 0,-14-1 0,14 1 0,-16-1 0,16 1 0,0 0 0,-15-1 0,15 1 0,0 0 128,-15 0-128,0-14 0,0 13 0,15 1 0,-15-1 0,0 1 0,0 0 0,0-14 0,-15 27 0,14-27 0,1 27-128,0-13 128,0 0 0,0 0 0,15-1 0,-15 1 0,15 13-128,0-14 128,0 15 0,0-15 0,15 15 0,-15-14 128,0 0-128,15-1 0,0 1 128,-15-14 0,15 13-256,-15 1 0,15-14-768,-15 0 128,16 0-512,-1-14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3:08:26.016"/>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5 1-16,2-3-1 15,2 2 0-15,0 0 0 16,0 4 0-16,-2-6-1 16,-7 2 1-16,1-2 0 15,2-2 0-15,-4-5 0 16,-6-1 0-16,2-2 1 15,-4-4 1-15,0 2 0 16,-4-4 0-16,-4 0-1 16,4-6 0-16,-4 6 0 15,0-16 1-15,0-1-3 16,0-3 0-16,0 0 0 16,0-8 0-16,0 4 0 15,0 0 0-15,0-3 0 16,-4 3 0-16,0 0 0 15,4 9 0-15,0 1 0 0,0-4 0 16,0 2 0-16,0-2 0 16,0 12 0-16,4 0 0 15,0-2-1-15,-4 8 1 16,2 0 0-16,6 4 1 16,0 0-2-16,4 2 1 15,-2-4 0-15,2 10 1 16,0 2-1-16,1 2 0 15,3 0 0-15,4 2 0 16,-2 5 0-16,2 3 0 0,-6 3 0 16,0-1 1-16,14-6-1 15,-2 0 1-15,-2-6-1 16,-2-2 0-16,-4 0 0 16,1-4 0-16,-3-4 0 15,-6 1 0-15,-2-5 0 16,4 2 1-16,-4 0-1 15,-8-4 1-15,0-8-1 16,4-1 1-16,-4-5-1 16,0-2 1-16,0-4-1 15,0 0 0-15,0-2 0 16,4 2 0-16,0-4 0 16,-4-1 0-16,0 3 0 15,2 0 0-15,-2 3 0 16,4 1 0-16,-4 10 0 15,4-6 0-15,0 4 0 16,0 2 0-16,-4 8 0 0,4-6 0 16,-2 0 0-16,6 2 0 15,0 4-1-15,0 0 1 16,-4 4 0-16,2 2 0 16,2 4 0-16,4 8 0 15,4-6 0-15,-2 8 0 16,-2 0 0-16,2 5 0 15,2 1 0-15,0-5 0 16,6-3 0-16,-2-2 0 0,-2-2-1 16,-2 0 1-16,0 0 0 15,-6 2 1-15,2-14-1 16,-2 4 0-16,2-4 0 16,-4-4 0-16,4-4 0 15,-6-2 1-15,2-10-1 16,-1 0 0-16,1 0 0 15,-4-6 0-15,0-1 0 16,-4-9 0-16,0 5 0 16,0-3 0-16,0 6 0 15,4-2 0-15,-4 4 0 16,4 4 0-16,0 2 0 16,-2 2 0-16,2-1-1 15,0 3 1-15,4 4 0 16,-2 6 0-16,2 2 0 15,0 2 1-15,0 2-1 16,4 10 0-16,6-4 0 16,-2 10 0-16,6 1 0 0,2-3 0 15,2 4-1-15,0-2 1 16,1 4 0-16,-2-4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3:08:26.017"/>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16,-7-2 1-16,3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16,1 4 0-16,-3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16,-5-6 0-16,5 6 0 15,-2-2 0-15,0-1 0 16,-1-9 0-16,3 0 0 16,-6 2 0-16,6-6 0 15,-4-4 0-15,0 2 0 16,-2-4 0-16,4-2 0 0,-2-8 0 16,4-2 0-16,-2 2 0 15,2-2 0-15,-4-8 0 16,4-4 0-16,2 2 1 15,-4 2-1-15,2-6 0 16,0 3 0-16,-6-3 0 16,2 4 0-16,4 2 0 15,-6-2 0-15,2 6 0 16,4 0 0-16,-4 6 0 16,2 4 0-16,0 0 0 0,2 0-1 15,0 8 1-15,-4 2 0 16,1 0 0-16,-1 10 0 15,0 0 1-15,-2 2-2 16,-3-1 1-16,3 7 0 16,0 2 1-16,0-8-1 15,-2-2 0-15,0-4 0 16,2-2 0-16,2 4 0 16,0-9 0-16,0 1 0 15,2-3 0-15,2-1 0 16,-2-3 0-16,2-3 0 15,2 0 0-15,6-3 0 16,-8-7 0-16,6-3-1 16,-4 4 1-16,4-11 0 15,-6 6 1-15,0-2-1 16,0-4 0-16,-6 2 0 16,2 4 0-16,-4 2 0 0,0 6 0 15,-4-2 0-15,2 2 0 16,-6 6 0-16,8 0 0 15,0 2 0-15,0 10 0 16,-2 4 0-16,2 0 0 16,0 2 0-16,3-2 0 15,-1 4 0-15,2 2 0 16,4-1 0-16,-2 0 0 16,2-6-1-16,-2-3 1 15,2 4 0-15,-4-8 1 0,0-2-1 16,2 2 0-16,-2-8 0 15,-1-4 0-15,3-2 0 16,0-4 0-16,10 0 0 16,6 0 0-16,-4-8 0 15,2 7 1-15,-2-4-1 16,-4 4 0-16,-2 3 0 16,-4-2 0-16,6 4 0 15,-6 10 0-15,-2-2 0 16,-2 12 0-16,-2-9 0 15,-2 5 0-15,-1 9 0 16,1 0 0-16,0 1 0 16,0-2 0-16,-2 2 0 15,2 2 0-15,0-6 0 16,0 0 1-16,0-2-2 16,0-8 1-16,-2 2 0 0,2-2 1 15,0-6 0-15,2-2 1 16,2-6 0-16,0 0 1 15,2 2-1-15,6-4 1 16,0 0-1-16,-2 0 1 16,0 4-2-16,2 0 1 15,-2-2-2-15,1 6 0 16,-1-2-3-16,-6 4 1 16,-2 0-5-16,-2 4 1 15,0-2-6-15,-4 6 0 16,4-2-1-16,-4 0 0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2"/>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1 1 15,10 3 0-15,-2-4 0 0,0 6-1 16,6 2 1-16,0 2-1 16,-2 4 1-16,2-2-1 15,2 2 0-15,0 0 0 16,0 4 0-16,-2-6-1 16,-7 3 1-16,1-3 0 15,2-2 0-15,-4-5 0 16,-6-1 0-16,2-2 1 15,-4-4 1-15,0 2 0 16,-4-4 0-16,-4 0-1 16,4-6 0-16,-4 6 0 15,0-16 1-15,0-1-3 16,0-3 0-16,0-1 0 16,0-7 0-16,0 4 0 15,0 0 0-15,0-2 0 16,-4 2 0-16,0 0 0 15,4 9 0-15,0 1 0 0,0-4 0 16,0 2 0-16,0-2 0 16,0 12 0-16,4 0 0 15,0-2-1-15,-4 8 1 16,2 0 0-16,6 4 1 16,0 0-2-16,4 2 1 15,-2-4 0-15,2 10 1 16,0 2-1-16,1 2 0 15,3 0 0-15,4 2 0 16,-2 5 0-16,2 3 0 0,-6 2 0 16,0 0 1-16,14-6-1 15,-2 0 1-15,-2-6-1 16,-2-1 0-16,-4-1 0 16,1-4 0-16,-3-4 0 15,-6 1 0-15,-2-5 0 16,4 2 1-16,-4 0-1 15,-8-4 1-15,0-8-1 16,4-1 1-16,-4-5-1 16,0-2 1-16,0-5-1 15,0 1 0-15,0-2 0 16,4 2 0-16,0-4 0 16,-4 0 0-16,0 2 0 15,2 0 0-15,-2 3 0 16,4 1 0-16,-4 10 0 15,4-6 0-15,0 4 0 16,0 2 0-16,-4 8 0 0,4-6 0 16,-2 0 0-16,6 2 0 15,0 4-1-15,0 0 1 16,-4 4 0-16,2 2 0 16,2 4 0-16,4 8 0 15,4-6 0-15,-2 8 0 16,-2 0 0-16,2 5 0 15,2 1 0-15,0-6 0 16,6-2 0-16,-2-2 0 0,-2-2-1 16,-2 0 1-16,0 0 0 15,-6 2 1-15,2-14-1 16,-2 4 0-16,2-3 0 16,-4-6 0-16,4-3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16,-2-5 0-16,2 10 0 15,0-3 0-15,4 4 0 16,0 4 0-16,2 4 0 16,2 0 0-16,4 5 0 15,4 10 0-15,2-7 0 16,0 6 0-16,0 2 0 15,-2 4 0-15,0 0 0 16,2 1 0-16,0 1 0 0,2-6 0 16,-2-6 0-16,-2 0 0 15,-6-2 0-15,0-4 0 16,-2-2 0-16,0-2 0 16,0-12 0-16,-2-2 0 15,2 0 0-15,-5-2 1 16,1-6-1-16,8-6 0 15,-10 2 0-15,2-1 0 16,-4 1 0-16,4-2 0 16,0 4 0-16,-2-6 0 0,2 3 0 15,0 6 0-15,6 1 0 16,-6 2 0-16,0 0-1 16,4 4 1-16,0 4 0 15,-6-2 0-15,6 8 0 16,0 4 1-16,2 0-1 15,4 2 0-15,2 4 0 16,4 4 0-16,2 0 0 16,0 6 0-16,0 4 0 15,1-8 0-15,-5 2 0 16,-2 2 0-16,-2-4 0 16,-1-2 0-16,-1 0 0 15,-4-4 1-15,-4-6-1 16,0 1 1-16,-2-5 1 15,6-2 0-15,0-5-1 16,-4-7 1-16,-6 2-1 16,6-6 1-1,4-16-2-15,0 8 0 16,-6-6 0-16,2 8 0 16,0 4-1-16,-4 0 1 15,0 2 0-15,4 6 0 16,-2-2 0-16,2 0 0 15,4 8-1-15,-4 2 1 16,4 2 0-16,2 8 0 16,-2 8-1-16,2 0 1 15,6 2 0-15,-6 0 0 0,2 2 0 16,0 0 0-16,-2-2 0 16,2 0 1-16,-2 1-1 15,2 0 0-15,-4-3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3"/>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16,-7-2 1-16,3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16,1 4 0-16,-3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16,-5-6 0-16,5 6 0 15,-2-2 0-15,0-1 0 16,-1-9 0-16,3 0 0 16,-6 2 0-16,6-6 0 15,-4-4 0-15,0 2 0 16,-2-4 0-16,4-2 0 0,-2-8 0 16,4-2 0-16,-2 2 0 15,2-2 0-15,-4-8 0 16,4-4 0-16,2 2 1 15,-4 2-1-15,2-6 0 16,0 3 0-16,-6-3 0 16,2 4 0-16,4 2 0 15,-6-2 0-15,2 6 0 16,4 0 0-16,-4 6 0 16,2 4 0-16,0 0 0 0,2 0-1 15,0 8 1-15,-4 2 0 16,1 0 0-16,-1 10 0 15,0 0 1-15,-2 2-2 16,-3-1 1-16,3 7 0 16,0 2 1-16,0-8-1 15,-2-2 0-15,0-4 0 16,2-2 0-16,2 4 0 16,0-8 0-16,0 0 0 15,2-3 0-15,2-1 0 16,-2-3 0-16,2-3 0 15,2 0 0-15,6-3 0 16,-8-7 0-16,6-3-1 16,-4 3 1-16,4-10 0 15,-6 6 1-15,0-2-1 16,0-4 0-16,-6 2 0 16,2 4 0-16,-4 2 0 0,0 6 0 15,-4-2 0-15,2 2 0 16,-6 6 0-16,8 0 0 15,0 2 0-15,0 10 0 16,-2 4 0-16,2 0 0 16,0 2 0-16,3-2 0 15,-1 4 0-15,2 2 0 16,4 0 0-16,-2-1 0 16,2-6-1-16,-2-3 1 15,2 4 0-15,-4-8 1 0,0-2-1 16,2 2 0-16,-2-8 0 15,-1-4 0-15,3-2 0 16,0-4 0-16,10 0 0 16,6 0 0-16,-4-8 0 15,2 7 1-15,-2-4-1 16,-4 3 0-16,-2 4 0 16,-4-2 0-16,6 4 0 15,-6 10 0-15,-2-2 0 16,-2 12 0-16,-2-8 0 15,-2 4 0-15,-1 9 0 16,1 0 0-16,0 1 0 16,0-2 0-16,-2 2 0 15,2 2 0-15,0-6 0 16,0 0 1-16,0-2-2 16,0-8 1-16,-2 2 0 0,2-2 1 15,0-6 0-15,2-2 1 16,2-6 0-16,0 0 1 15,2 2-1-15,6-4 1 16,0 0-1-16,-2 0 1 16,0 4-2-16,2 0 1 15,-2-2-2-15,1 6 0 16,-1-2-3-16,-6 4 1 16,-2 0-5-16,-2 4 1 15,0-2-6-15,-4 6 0 16,4-2-1-16,-4 0 0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6"/>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0 523 7 0,'0'6'3'0,"0"-14"-1"0,0 8 4 15,0 2-5-15,0-2 0 16,0 0 0-16,0 0 0 16,0-6-1-16,0 6 1 15,0 0 1-15,0 0 1 16,0 0-2-16,0 0 1 16,0 4 0-16,0-4 0 15,0 0-1-15,5 2 0 16,4 2 0-16,2 2 1 15,12 2 0-15,-3-4 0 0,1 6-1 16,6 2 1-16,0 2-1 16,-2 4 1-16,2-2-1 15,3 2 0-15,-1 0 0 16,1 4 0-16,-4-6-1 16,-7 2 1-16,2-2 0 15,2-2 0-15,-5-5 0 16,-7-1 0-16,3-2 1 15,-5-4 1-15,0 2 0 16,-5-4 0-16,-4 0-1 16,5-6 0-16,-5 6 0 15,0-16 1-15,0-1-3 16,0-3 0-16,0 0 0 16,0-8 0-16,0 4 0 15,0 0 0-15,0-2 0 16,-5 2 0-16,1 0 0 15,4 8 0-15,0 2 0 0,0-4 0 16,0 2 0-16,0-2 0 16,0 12 0-16,4 0 0 15,1-2-1-15,-5 8 1 16,2 0 0-16,7 4 1 16,0 0-2-16,5 2 1 15,-3-4 0-15,3 10 1 16,0 2-1-16,2 2 0 15,2 0 0-15,4 2 0 16,-1 6 0-16,2 2 0 0,-8 2 0 16,1 0 1-16,16-6-1 15,-2 0 1-15,-3-6-1 16,-2-2 0-16,-5 0 0 16,2-4 0-16,-4-4 0 15,-7 1 0-15,-2-5 0 16,5 2 1-16,-5 0-1 15,-9-4 1-15,0-8-1 16,5-1 1-16,-5-5-1 16,0-2 1-16,0-4-1 15,0 0 0-15,0-2 0 16,4 2 0-16,1-4 0 16,-5 0 0-16,0 2 0 15,2 0 0-15,-2 2 0 16,5 2 0-16,-5 10 0 15,4-6 0-15,0 4 0 16,0 2 0-16,-4 8 0 0,5-6 0 16,-3 0 0-16,7 2 0 15,0 4-1-15,0 0 1 16,-4 4 0-16,2 2 0 16,2 4 0-16,4 8 0 15,6-6 0-15,-4 8 0 16,-1 0 0-16,2 6 0 15,2 0 0-15,0-6 0 16,7-2 0-16,-2-2 0 0,-3-2-1 16,-1 0 1-16,-1 0 0 15,-7 2 1-15,3-14-1 16,-3 4 0-16,3-4 0 16,-5-4 0-16,4-4 0 15,-6-2 1-15,2-10-1 16,-1 0 0-16,1 0 0 15,-4-6 0-15,-1 0 0 16,-4-10 0-16,0 4 0 16,0-2 0-16,0 6 0 15,5-2 0-15,-5 4 0 16,4 4 0-16,1 2 0 16,-3 2 0-16,3-1-1 15,-1 3 1-15,5 4 0 16,-2 6 0-16,2 2 0 15,0 2 1-15,1 2-1 16,3 10 0-16,8-4 0 16,-3 10 0-16,7 1 0 0,2-3 0 15,3 4-1-15,-2-2 1 16,4 4 0-16,-3-4 1 16,-4-2-2-16,-4-2 1 15,4 0 0-15,-7-4 1 16,-4-4-1-16,-3 0 0 15,3 2 0-15,-5 0 0 16,-5-8 0-16,1-4 1 16,-3-4-1-16,2-4 0 0,4 0-1 15,-3-2 1-15,0-8 0 16,-3-2 0-16,-2 0 0 16,0 0 0-16,0 2 0 15,0 0 0-15,0-3 0 16,0 5 0-16,0 4 0 15,0 0 0-15,0 2 0 16,7 1 0-16,-3 3 0 16,-2-4 0-16,3 8 0 15,0-2 0-15,4 4 0 16,0 4 0-16,2 4 0 16,3 0 0-16,4 6 0 15,5 8 0-15,2-6 0 16,-1 5 0-16,1 3 0 15,-2 4 0-15,0 0 0 16,2 1 0-16,0 1 0 0,2-6 0 16,-2-6 0-16,-3 0 0 15,-6-2 0-15,0-4 0 16,-3-2 0-16,1-2 0 16,-1-12 0-16,-1-2 0 15,1 0 0-15,-5-2 1 16,1-6-1-16,10-6 0 15,-13 2 0-15,4-1 0 16,-6 1 0-16,5-2 0 16,0 4 0-16,-2-5 0 0,2 3 0 15,0 4 0-15,7 2 0 16,-7 2 0-16,0 0-1 16,5 4 1-16,0 4 0 15,-8-2 0-15,8 8 0 16,0 4 1-16,1 0-1 15,6 2 0-15,2 4 0 16,4 4 0-16,2 0 0 16,1 6 0-16,-1 4 0 15,3-8 0-15,-7 1 0 16,-2 3 0-16,-3-4 0 16,-1-2 0-16,-1 0 0 15,-5-4 1-15,-3-6-1 16,-1 1 1-16,-3-5 1 15,8-2 0-15,0-5-1 16,-5-7 1-16,-7 2-1 16,7-6 1-1,5-16-2-15,-1 9 0 16,-6-7 0-16,2 8 0 16,0 4-1-16,-4 0 1 15,-1 2 0-15,5 6 0 16,-2-2 0-16,2 0 0 15,5 8-1-15,-5 2 1 16,5 2 0-16,2 8 0 16,-3 8-1-16,3 0 1 15,7 2 0-15,-7 0 0 0,2 2 0 16,0 0 0-16,-2-2 0 16,2 0 1-16,-2 2-1 15,2-2 0-15,-4-2 0 16,-3-5 1-16,-2-1-1 15,-4-6 0-15,-2 2 0 16,-3-4 0-16,5-6 0 16,-1-6 0-16,1-1 0 15,-5-3 0-15,0-8 0 16,7 0 0-16,2-2 0 16,0-2 0-16,0 2 0 15,0 2 0-15,0 0 0 16,-2 6 0-16,2 6 0 15,-4 2 0-15,4 0 0 16,-7 2 0-16,2 2-1 0,-4 6 1 16,5 0-1-16,-5 0 1 15,9 0-1-15,0 0 0 16,-4 4 0-16,-2-2 1 16,2-2-1-16,-3 0 0 15,3 4-1-15,-5-4 1 16,0 0-2-16,0 0 0 15,0 4-5-15,0-4 0 16,0 2-3-16,0 2 1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7"/>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5 205 7 0,'0'10'3'0,"0"-22"-1"0,-3 12 3 16,3 0-4-16,-4 0 0 15,4 0 3-15,-3 0 1 16,3 0-5-16,7 2 0 0,-7-2 3 16,0 0 1-16,0 0-2 15,0-2 1-15,-4 2-2 16,1 0 0-16,3 0-1 15,0 0 1-15,0-8-1 16,7 8 0-16,-7 4 0 16,7-8 0-16,-7 4 0 15,-4 0 0-15,10 0 0 16,-3-2 0-16,0-2 0 16,-3-2 1-16,7 2 0 15,0 0 0-15,5-6 0 16,2 0 0-16,0-5 0 15,2-1 1-15,1 6-1 16,-1-12 0-16,1 5 0 16,-1 3 0-16,-2 2 0 15,-2 2 0-15,2 0-1 16,-6-2 1-16,3 6-1 0,-1 0 1 16,-3 2-1-16,0 2 0 15,-2-2 0-15,2 4 0 16,-1 4 0-16,1-2 0 15,0 6 0-15,-2-2 0 16,4 4 0-16,-1 4 0 16,5 2 0-16,-3 0 0 15,0 3 0-15,1 1 0 16,1-4 0-16,2-2 1 0,-4 1-2 16,-1-5 1-16,1 4 0 15,1-4 0-15,-3-6 0 16,-1 2 0-16,0-2 0 15,-2-4 1-15,4 0 0 16,-4 0 0-16,1-8-1 16,1-4 0-16,0-2 0 15,0 0 0-15,2 1 1 16,1-3 0-16,4-4-1 16,-2-1 1-16,2 5-1 15,-2 2 1-15,6 4 0 16,-6 4 0-16,-2 0-1 15,4 2 0-15,-3 0 0 16,1 4 0-16,-4 4 0 16,6 2 0-16,0 4-1 15,0 4 1-15,-5-2 0 0,1 9 1 16,0 7-1-16,-1-2 0 16,-2 1 0-16,0-5 0 15,-2 2 0-15,2-8 0 16,-3 2 0-16,3-2 1 15,-4-3-1-15,0-1 0 16,1-6 0-16,-2 0 1 16,-2-6 0-16,9 0 1 15,-2-6 0-15,0-4 0 16,0-4-1-16,0-3 1 16,3-3-1-16,-1-4 1 0,1 2-2 15,2 2 0-15,2-3 0 16,-2 3 0-16,2 4 0 15,-3-2 0-15,-1 7-1 16,-1 1 1-16,-2 4 0 16,0-2 0-16,0 8 0 15,-2 4 0-15,5 0 0 16,-1 6 0-16,0 3 0 16,2 11 0-16,6 2 0 15,-8-3 0-15,5 5 0 16,-4-6 0-16,4 6 0 15,-2-2 0-15,0-1 0 16,-1-9 0-16,3 0 0 16,-6 2 0-16,6-6 0 15,-4-4 0-15,1 2 0 16,-2-4 0-16,3-2 0 0,-2-8 0 16,4-2 0-16,-2 2 0 15,2-2 0-15,-4-8 0 16,4-4 0-16,2 2 1 15,-4 2-1-15,1-6 0 16,1 3 0-16,-6-3 0 16,3 4 0-16,3 2 0 15,-6-2 0-15,3 6 0 16,3 0 0-16,-4 6 0 16,2 4 0-16,0 0 0 0,2 0-1 15,0 8 1-15,-3 2 0 16,1 0 0-16,-2 10 0 15,0 0 1-15,-1 2-2 16,-3-1 1-16,3 7 0 16,0 2 1-16,-1-8-1 15,-1-2 0-15,0-4 0 16,2-2 0-16,1 4 0 16,1-8 0-16,-1 0 0 15,2-3 0-15,2-1 0 16,-2-3 0-16,2-3 0 15,2 0 0-15,4-3 0 16,-6-8 0-16,5-1-1 16,-3 2 1-16,3-10 0 15,-5 6 1-15,0-2-1 16,0-4 0-16,-6 2 0 16,3 4 0-16,-4 2 0 0,-1 6 0 15,-3-2 0-15,2 2 0 16,-5 6 0-16,7 0 0 15,0 2 0-15,0 10 0 16,-2 4 0-16,2 0 0 16,0 2 0-16,4-2 0 15,-3 4 0-15,3 2 0 16,3 0 0-16,-2-1 0 16,2-6-1-16,-2-3 1 15,2 4 0-15,-4-8 1 0,0-2-1 16,3 2 0-16,-3-8 0 15,-1-4 0-15,4-2 0 16,-1-4 0-16,9 0 0 16,5 0 0-16,-4-8 0 15,2 7 1-15,-1-4-1 16,-4 3 0-16,-2 4 0 16,-3-2 0-16,5 4 0 15,-5 10 0-15,-2-2 0 16,-1 12 0-16,-3-8 0 15,-1 4 0-15,0 9 0 16,0 0 0-16,0 1 0 16,0-2 0-16,-2 2 0 15,2 2 0-15,-1-6 0 16,1 0 1-16,0-2-2 16,0-8 1-16,-2 2 0 0,2-2 1 15,0-6 0-15,2-2 1 16,1-6 0-16,1 0 1 15,1 2-1-15,5-4 1 16,0 0-1-16,-1 0 1 16,0 4-2-16,1 0 1 15,-2-2-2-15,2 6 0 16,-1-2-3-16,-6 4 1 16,-1 0-5-16,-2 4 1 15,0-2-6-15,-4 6 0 16,4-2-1-16,-4 0 0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21"/>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0 522 7 0,'0'6'3'0,"0"-14"-1"0,0 8 4 15,0 2-5-15,0-2 0 16,0 0 0-16,0 0 0 16,0-6-1-16,0 6 1 15,0 0 1-15,0 0 1 16,0 0-2-16,0 0 1 16,0 4 0-16,0-4 0 15,0 0-1-15,3 2 0 16,4 2 0-16,1 2 1 15,9 2 0-15,-2-4 0 0,1 6-1 16,4 2 1-16,0 2-1 16,-2 3 1-16,3-1-1 15,0 2 0-15,1 0 0 16,-1 4 0-16,-1-6-1 16,-5 2 1-16,0-2 0 15,2-2 0-15,-4-5 0 16,-5-1 0-16,2-2 1 15,-3-5 1-15,0 3 0 16,-4-4 0-16,-3 0-1 16,4-5 0-16,-4 5 0 15,0-16 1-15,0-1-3 16,0-3 0-16,0 0 0 16,0-8 0-16,0 4 0 15,0 0 0-15,0-1 0 16,-4 1 0-16,1 0 0 15,3 8 0-15,0 2 0 0,0-4 0 16,0 2 0-16,0-2 0 16,0 12 0-16,3 0 0 15,1-2-1-15,-4 8 1 16,1 0 0-16,6 4 1 16,0 0-2-16,3 2 1 15,-2-4 0-15,2 10 1 16,0 2-1-16,2 2 0 15,2 0 0-15,2 2 0 16,0 6 0-16,0 2 0 0,-4 1 0 16,0 1 1-16,11-6-1 15,-1 0 1-15,-2-6-1 16,-1-2 0-16,-4 0 0 16,0-4 0-16,-2-4 0 15,-4 1 0-15,-2-5 0 16,3 2 1-16,-4 0-1 15,-6-4 1-15,0-8-1 16,4-1 1-16,-4-5-1 16,0-2 1-16,0-4-1 15,0 0 0-15,0-2 0 16,3 2 0-16,0-4 0 16,-3 1 0-16,0 1 0 15,2 0 0-15,-2 2 0 16,4 2 0-16,-4 10 0 15,3-6 0-15,0 4 0 16,1 2 0-16,-4 8 0 0,3-6 0 16,-1 0 0-16,4 2 0 15,1 4-1-15,0 0 1 16,-4 4 0-16,2 2 0 16,2 4 0-16,3 8 0 15,3-6 0-15,-1 8 0 16,-2 0 0-16,2 6 0 15,2 0 0-15,-1-7 0 16,5-1 0-16,-1-2 0 0,-2-2-1 16,-1 0 1-16,-1 0 0 15,-4 2 1-15,1-14-1 16,-2 4 0-16,2-4 0 16,-3-4 0-16,3-4 0 15,-5-2 1-15,2-10-1 16,-1 0 0-16,0 0 0 15,-2-6 0-15,-1 1 0 16,-3-11 0-16,0 4 0 16,0-2 0-16,0 6 0 15,4-2 0-15,-4 5 0 16,3 3 0-16,0 1 0 16,-1 3 0-16,1-1-1 15,1 3 1-15,2 4 0 16,-1 6 0-16,1 2 0 15,1 2 1-15,0 2-1 16,3 10 0-16,5-4 0 16,-2 10 0-16,6 1 0 0,1-2 0 15,2 3-1-15,0-3 1 16,1 5 0-16,-1-4 1 16,-3-2-2-16,-4-2 1 15,3 0 0-15,-4-4 1 16,-4-4-1-16,-2 0 0 15,2 2 0-15,-3 0 0 16,-4-8 0-16,1-4 1 16,-3-4-1-16,3-4 0 0,2 0-1 15,-3-2 1-15,0-8 0 16,-1-2 0-16,-2 0 0 16,0 1 0-16,0 0 0 15,0 1 0-15,0-3 0 16,0 5 0-16,0 4 0 15,0 0 0-15,0 2 0 16,5 1 0-16,-2 3 0 16,-1-4 0-16,1 8 0 15,1-2 0-15,2 4 0 16,1 4 0-16,2 4 0 16,1 0 0-16,3 6 0 15,4 8 0-15,0-7 0 16,2 7 0-16,-1 2 0 15,-1 4 0-15,0 0 0 16,1 1 0-16,1 2 0 0,1-7 0 16,-1-7 0-16,-3 1 0 15,-4-2 0-15,0-4 0 16,-2-2 0-16,0-2 0 16,0-12 0-16,-1-2 0 15,1 0 0-15,-4-2 1 16,0-5-1-16,8-7 0 15,-9 1 0-15,2 0 0 16,-4 1 0-16,4-2 0 16,-1 4 0-16,-1-6 0 0,2 5 0 15,0 3 0-15,5 2 0 16,-6 2 0-16,1 0-1 16,3 4 1-16,0 4 0 15,-5-2 0-15,5 8 0 16,0 4 1-16,1 0-1 15,4 2 0-15,2 4 0 16,3 4 0-16,2 0 0 16,0 6 0-16,0 4 0 15,1-9 0-15,-4 3 0 16,-2 2 0-16,-2-4 0 16,-1-2 0-16,0 0 0 15,-4-4 1-15,-4-6-1 16,1 1 1-16,-2-5 1 15,5-2 0-15,0-5-1 16,-3-7 1-16,-5 2-1 16,4-6 1-1,5-16-2-15,-1 9 0 16,-5-7 0-16,1 8 0 16,1 4-1-16,-4 0 1 15,1 2 0-15,3 6 0 16,-2-2 0-16,1 0 0 15,4 8-1-15,-3 3 1 16,3 1 0-16,2 7 0 16,-3 9-1-16,3 0 1 15,5 2 0-15,-6 0 0 0,3 2 0 16,-1 0 0-16,-1-2 0 16,1 0 1-16,-1 2-1 15,2-2 0-15,-4-3 0 16,-2-3 1-16,-1-2-1 15,-4-6 0-15,0 2 0 16,-3-4 0-16,3-6 0 16,1-6 0-16,-1-2 0 15,-3-1 0-15,0-9 0 16,5 0 0-16,2-2 0 16,-1-2 0-16,1 2 0 15,0 2 0-15,0 1 0 16,-2 5 0-16,1 6 0 15,-2 2 0-15,2 0 0 16,-4 2 0-16,1 2-1 0,-3 6 1 16,4 0-1-16,-4 0 1 15,7 0-1-15,-1 0 0 16,-2 4 0-16,-1-2 1 16,0-2-1-16,-1 0 0 15,1 4-1-15,-3-4 1 16,0 0-2-16,0 0 0 15,0 4-5-15,0-4 0 16,0 2-3-16,0 2 1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22"/>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7 204 7 0,'0'10'3'0,"0"-22"-1"0,-5 12 3 16,5 0-4-16,-4 0 0 15,4 0 3-15,-5 0 1 16,5 0-5-16,9 2 0 0,-9-2 3 16,0 0 1-16,0 0-2 15,0-2 1-15,-4 2-2 16,-1 0 0-16,5 0-1 15,0 0 1-15,0-8-1 16,9 8 0-16,-9 4 0 16,9-8 0-16,-9 4 0 15,-4 0 0-15,10 0 0 16,-1-2 0-16,-1-2 0 16,-4-2 1-16,10 2 0 15,-1 0 0-15,6-6 0 16,3 0 0-16,1-5 0 15,1-1 1-15,3 6-1 16,-3-12 0-16,1 6 0 16,0 2 0-16,-3 2 0 15,-2 2 0-15,2 0-1 16,-7-2 1-16,3 6-1 0,-1 0 1 16,-4 2-1-16,0 2 0 15,-2-2 0-15,2 4 0 16,0 4 0-16,0-2 0 15,0 6 0-15,-2-2 0 16,4 4 0-16,1 4 0 16,4 2 0-16,-3 0 0 15,1 2 0-15,-1 2 0 16,3-4 0-16,2-2 1 0,-4 1-2 16,-3-5 1-16,3 4 0 15,-2-4 0-15,-1-6 0 16,-2 2 0-16,1-2 0 15,-4-4 1-15,6 0 0 16,-6 0 0-16,2-8-1 16,1-4 0-16,0-2 0 15,0 0 0-15,3 1 1 16,1-3 0-16,5-4-1 16,-2 0 1-16,2 4-1 15,-2 2 1-15,7 4 0 16,-7 4 0-16,-3 0-1 15,5 2 0-15,-4 0 0 16,2 4 0-16,-5 4 0 16,7 2 0-16,0 4-1 15,-1 4 1-15,-5-2 0 0,1 8 1 16,1 8-1-16,-3-2 0 16,-2 1 0-16,0-5 0 15,-2 2 0-15,2-8 0 16,-5 2 0-16,5-2 1 15,-4-4-1-15,-1 0 0 16,1-6 0-16,0 0 1 16,-5-6 0-16,11 0 1 15,-2-6 0-15,0-4 0 16,0-4-1-16,0-2 1 16,5-4-1-16,-3-4 1 0,2 2-2 15,3 2 0-15,2-3 0 16,-2 3 0-16,2 4 0 15,-4-2 0-15,-1 8-1 16,-1 0 1-16,-3 4 0 16,0-2 0-16,0 8 0 15,-2 4 0-15,5 0 0 16,-1 6 0-16,2 2 0 16,0 12 0-16,10 2 0 15,-12-3 0-15,8 5 0 16,-6-6 0-16,5 6 0 15,-2-2 0-15,0-2 0 16,-3-8 0-16,5 1 0 16,-6 1 0-16,6-6 0 15,-5-4 0-15,1 2 0 16,-3-4 0-16,5-2 0 0,-2-8 0 16,4-2 0-16,-2 2 0 15,2-2 0-15,-6-8 0 16,6-4 0-16,3 1 1 15,-5 3-1-15,2-6 0 16,0 4 0-16,-7-4 0 16,3 4 0-16,4 2 0 15,-7-2 0-15,3 6 0 16,4 0 0-16,-5 6 0 16,3 4 0-16,0 0 0 0,2 0-1 15,0 8 1-15,-4 2 0 16,1 0 0-16,-1 10 0 15,0 0 1-15,-3 2-2 16,-3-2 1-16,2 8 0 16,1 3 1-16,1-9-1 15,-3-2 0-15,0-4 0 16,2-2 0-16,3 4 0 16,-1-8 0-16,1 0 0 15,2-4 0-15,2 0 0 16,-2-3 0-16,2-3 0 15,2 0 0-15,7-3 0 16,-9-7 0-16,7-2-1 16,-5 2 1-16,5-10 0 15,-7 6 1-15,0-2-1 16,0-4 0-16,-7 2 0 16,2 4 0-16,-4 2 0 0,0 5 0 15,-4-1 0-15,2 2 0 16,-7 6 0-16,9 0 0 15,0 2 0-15,0 10 0 16,-2 5 0-16,2-1 0 16,0 2 0-16,4-2 0 15,-1 4 0-15,1 2 0 16,5 0 0-16,-2-2 0 16,2-5-1-16,-2-3 1 15,2 4 0-15,-4-8 1 0,-1-2-1 16,3 2 0-16,-2-8 0 15,-2-4 0-15,4-2 0 16,0-4 0-16,10 0 0 16,8 0 0-16,-5-8 0 15,3 7 1-15,-3-3-1 16,-4 2 0-16,-2 4 0 16,-5-2 0-16,7 4 0 15,-7 10 0-15,-2-2 0 16,-3 12 0-16,-2-8 0 15,-1 4 0-15,-1 8 0 16,0 1 0-16,0 1 0 16,0-2 0-16,-3 2 0 15,3 2 0-15,0-6 0 16,0 0 1-16,0-2-2 16,0-8 1-16,-3 2 0 0,4-2 1 15,-1-6 0-15,2-2 1 16,2-6 0-16,1 0 1 15,2 2-1-15,6-4 1 16,1 0-1-16,-3 0 1 16,1 4-2-16,1 0 1 15,-1-2-2-15,0 6 0 16,0-2-3-16,-8 4 1 16,-2 0-5-16,-2 4 1 15,1-2-6-15,-6 6 0 16,4-2-1-16,-3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B7926-BFFB-4486-8108-DF2553C253F7}" type="datetimeFigureOut">
              <a:rPr lang="en-US" smtClean="0"/>
              <a:t>11/28/2016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EB827-5557-4703-80E4-45B219C7034D}" type="slidenum">
              <a:rPr lang="en-US" smtClean="0"/>
              <a:t>‹#›</a:t>
            </a:fld>
            <a:endParaRPr lang="en-US"/>
          </a:p>
        </p:txBody>
      </p:sp>
    </p:spTree>
    <p:extLst>
      <p:ext uri="{BB962C8B-B14F-4D97-AF65-F5344CB8AC3E}">
        <p14:creationId xmlns:p14="http://schemas.microsoft.com/office/powerpoint/2010/main" val="213829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r>
              <a:rPr lang="en-US" baseline="0" dirty="0"/>
              <a:t> afternoon everyone. Thanks so much for taking the time out of your day to attend my </a:t>
            </a:r>
            <a:r>
              <a:rPr lang="en-US" baseline="0"/>
              <a:t>thesis defense</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a:t>
            </a:fld>
            <a:endParaRPr lang="en-US"/>
          </a:p>
        </p:txBody>
      </p:sp>
    </p:spTree>
    <p:extLst>
      <p:ext uri="{BB962C8B-B14F-4D97-AF65-F5344CB8AC3E}">
        <p14:creationId xmlns:p14="http://schemas.microsoft.com/office/powerpoint/2010/main" val="1349989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 the goals here?</a:t>
            </a:r>
          </a:p>
        </p:txBody>
      </p:sp>
      <p:sp>
        <p:nvSpPr>
          <p:cNvPr id="4" name="Slide Number Placeholder 3"/>
          <p:cNvSpPr>
            <a:spLocks noGrp="1"/>
          </p:cNvSpPr>
          <p:nvPr>
            <p:ph type="sldNum" sz="quarter" idx="10"/>
          </p:nvPr>
        </p:nvSpPr>
        <p:spPr/>
        <p:txBody>
          <a:bodyPr/>
          <a:lstStyle/>
          <a:p>
            <a:fld id="{23DEB827-5557-4703-80E4-45B219C7034D}" type="slidenum">
              <a:rPr lang="en-US" smtClean="0"/>
              <a:t>10</a:t>
            </a:fld>
            <a:endParaRPr lang="en-US"/>
          </a:p>
        </p:txBody>
      </p:sp>
    </p:spTree>
    <p:extLst>
      <p:ext uri="{BB962C8B-B14F-4D97-AF65-F5344CB8AC3E}">
        <p14:creationId xmlns:p14="http://schemas.microsoft.com/office/powerpoint/2010/main" val="3312584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the course of solving the limited capture volume problem in iris recognition, I made a few contributions of my own</a:t>
            </a:r>
          </a:p>
          <a:p>
            <a:r>
              <a:rPr lang="en-US" baseline="0"/>
              <a:t>…</a:t>
            </a:r>
          </a:p>
          <a:p>
            <a:r>
              <a:rPr lang="en-US" baseline="0"/>
              <a:t>…</a:t>
            </a:r>
            <a:endParaRPr lang="en-US"/>
          </a:p>
          <a:p>
            <a:endParaRPr lang="en-US"/>
          </a:p>
          <a:p>
            <a:r>
              <a:rPr lang="en-US"/>
              <a:t>In addition, I am currently working</a:t>
            </a:r>
            <a:r>
              <a:rPr lang="en-US" baseline="0"/>
              <a:t> on two conference papers :</a:t>
            </a:r>
          </a:p>
          <a:p>
            <a:r>
              <a:rPr lang="en-US" baseline="0"/>
              <a:t>* IEEE International Conference on Computational Photography 2017, and </a:t>
            </a:r>
          </a:p>
          <a:p>
            <a:r>
              <a:rPr lang="en-US" baseline="0"/>
              <a:t>* IEEE International Joint Conference on Biometrics 2017,</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11</a:t>
            </a:fld>
            <a:endParaRPr lang="en-US"/>
          </a:p>
        </p:txBody>
      </p:sp>
    </p:spTree>
    <p:extLst>
      <p:ext uri="{BB962C8B-B14F-4D97-AF65-F5344CB8AC3E}">
        <p14:creationId xmlns:p14="http://schemas.microsoft.com/office/powerpoint/2010/main" val="130984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rest</a:t>
            </a:r>
            <a:r>
              <a:rPr lang="en-US" baseline="0"/>
              <a:t> of the presentation is structured as follows</a:t>
            </a:r>
            <a:endParaRPr lang="en-US"/>
          </a:p>
          <a:p>
            <a:endParaRPr lang="en-US"/>
          </a:p>
          <a:p>
            <a:r>
              <a:rPr lang="en-US" baseline="0">
                <a:sym typeface="Wingdings" panose="05000000000000000000" pitchFamily="2" charset="2"/>
              </a:rPr>
              <a:t>When we I talk about the new models, I will talk about the verification process, and some of the consequences.</a:t>
            </a:r>
          </a:p>
          <a:p>
            <a:r>
              <a:rPr lang="en-US" baseline="0">
                <a:sym typeface="Wingdings" panose="05000000000000000000" pitchFamily="2" charset="2"/>
              </a:rPr>
              <a:t> </a:t>
            </a:r>
          </a:p>
          <a:p>
            <a:r>
              <a:rPr lang="en-US" baseline="0">
                <a:sym typeface="Wingdings" panose="05000000000000000000" pitchFamily="2" charset="2"/>
              </a:rPr>
              <a:t>Following which I will introduce to you the new computational imaging approach, which we call the Angular Focus Stacking for extending DOF</a:t>
            </a:r>
          </a:p>
          <a:p>
            <a:endParaRPr lang="en-US" baseline="0">
              <a:sym typeface="Wingdings" panose="05000000000000000000" pitchFamily="2" charset="2"/>
            </a:endParaRPr>
          </a:p>
          <a:p>
            <a:r>
              <a:rPr lang="en-US" baseline="0">
                <a:sym typeface="Wingdings" panose="05000000000000000000" pitchFamily="2" charset="2"/>
              </a:rPr>
              <a:t>A simulation to demonstrate the theory of Angular Focus stacking, created in Zemax </a:t>
            </a:r>
          </a:p>
          <a:p>
            <a:endParaRPr lang="en-US" baseline="0">
              <a:sym typeface="Wingdings" panose="05000000000000000000" pitchFamily="2" charset="2"/>
            </a:endParaRPr>
          </a:p>
          <a:p>
            <a:r>
              <a:rPr lang="en-US" baseline="0">
                <a:sym typeface="Wingdings" panose="05000000000000000000" pitchFamily="2" charset="2"/>
              </a:rPr>
              <a:t>Finally, I will show you some experimental results that proves, that the technique does work with real cameras.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12</a:t>
            </a:fld>
            <a:endParaRPr lang="en-US"/>
          </a:p>
        </p:txBody>
      </p:sp>
    </p:spTree>
    <p:extLst>
      <p:ext uri="{BB962C8B-B14F-4D97-AF65-F5344CB8AC3E}">
        <p14:creationId xmlns:p14="http://schemas.microsoft.com/office/powerpoint/2010/main" val="1655258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When we started looking into this problem, the first thing we did, as researchers would do is look at the existing solutions.  </a:t>
            </a:r>
          </a:p>
          <a:p>
            <a:endParaRPr lang="en-US" baseline="0"/>
          </a:p>
          <a:p>
            <a:r>
              <a:rPr lang="en-US" baseline="0"/>
              <a:t>I found out that although there are slight differences between each approach, they can be broadly classified into two techniques:</a:t>
            </a:r>
          </a:p>
          <a:p>
            <a:endParaRPr lang="en-US" baseline="0"/>
          </a:p>
          <a:p>
            <a:pPr marL="228600" indent="-228600">
              <a:buAutoNum type="arabicPeriod"/>
            </a:pPr>
            <a:r>
              <a:rPr lang="en-US" baseline="0"/>
              <a:t>Approaches that use multiple cameras with multiple focal lengths  and or with Pan-Tilt-Units to augment the field views over time and space. </a:t>
            </a:r>
          </a:p>
          <a:p>
            <a:pPr marL="228600" indent="-228600">
              <a:buAutoNum type="arabicPeriod"/>
            </a:pPr>
            <a:r>
              <a:rPr lang="en-US" baseline="0"/>
              <a:t>Computational imaging approaches—mostly wavefront coding--to extend the instantaneous DOF.</a:t>
            </a:r>
          </a:p>
          <a:p>
            <a:pPr marL="228600" indent="-228600">
              <a:buAutoNum type="arabicPeriod"/>
            </a:pPr>
            <a:endParaRPr lang="en-US" baseline="0"/>
          </a:p>
          <a:p>
            <a:pPr marL="0" indent="0">
              <a:buNone/>
            </a:pPr>
            <a:r>
              <a:rPr lang="en-US" baseline="0"/>
              <a:t>In addition, most existing solutions also use video on top of the either method.    </a:t>
            </a:r>
          </a:p>
          <a:p>
            <a:pPr marL="228600" indent="-228600">
              <a:buAutoNum type="arabicPeriod"/>
            </a:pPr>
            <a:endParaRPr lang="en-US" baseline="0"/>
          </a:p>
          <a:p>
            <a:pPr marL="0" indent="0">
              <a:buNone/>
            </a:pPr>
            <a:r>
              <a:rPr lang="en-US" baseline="0"/>
              <a:t>While the former methods are usually costly to install, maintain and scale, the later methods are afflicted by noise, especially near the high spatial frequencies.</a:t>
            </a:r>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13</a:t>
            </a:fld>
            <a:endParaRPr lang="en-US"/>
          </a:p>
        </p:txBody>
      </p:sp>
    </p:spTree>
    <p:extLst>
      <p:ext uri="{BB962C8B-B14F-4D97-AF65-F5344CB8AC3E}">
        <p14:creationId xmlns:p14="http://schemas.microsoft.com/office/powerpoint/2010/main" val="1255261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slide]</a:t>
            </a:r>
          </a:p>
          <a:p>
            <a:endParaRPr lang="en-US"/>
          </a:p>
          <a:p>
            <a:r>
              <a:rPr lang="en-US"/>
              <a:t>After</a:t>
            </a:r>
            <a:r>
              <a:rPr lang="en-US" baseline="0"/>
              <a:t> thinking about various ways to approach the problem, for example, using light field cameras, … we decided to invest our resouces on employing the Scheimpflug technique along with some computational processing.</a:t>
            </a:r>
          </a:p>
          <a:p>
            <a:endParaRPr lang="en-US"/>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14</a:t>
            </a:fld>
            <a:endParaRPr lang="en-US"/>
          </a:p>
        </p:txBody>
      </p:sp>
    </p:spTree>
    <p:extLst>
      <p:ext uri="{BB962C8B-B14F-4D97-AF65-F5344CB8AC3E}">
        <p14:creationId xmlns:p14="http://schemas.microsoft.com/office/powerpoint/2010/main" val="3872412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a:t>
            </a:r>
            <a:r>
              <a:rPr lang="en-US" baseline="0"/>
              <a:t> is an image of a Scheimpflug camera.  The thing that makes a Scheimpflug camera, also known as View camera, different from conventional cameras, is that </a:t>
            </a:r>
          </a:p>
          <a:p>
            <a:endParaRPr lang="en-US" baseline="0"/>
          </a:p>
          <a:p>
            <a:r>
              <a:rPr lang="en-US" baseline="0"/>
              <a:t>[CLICK]</a:t>
            </a:r>
          </a:p>
          <a:p>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the lens and sensor are free to rotate about their independent pivots.</a:t>
            </a:r>
          </a:p>
          <a:p>
            <a:endParaRPr lang="en-US"/>
          </a:p>
          <a:p>
            <a:r>
              <a:rPr lang="en-US"/>
              <a:t>[CLICK]</a:t>
            </a:r>
          </a:p>
        </p:txBody>
      </p:sp>
      <p:sp>
        <p:nvSpPr>
          <p:cNvPr id="4" name="Slide Number Placeholder 3"/>
          <p:cNvSpPr>
            <a:spLocks noGrp="1"/>
          </p:cNvSpPr>
          <p:nvPr>
            <p:ph type="sldNum" sz="quarter" idx="10"/>
          </p:nvPr>
        </p:nvSpPr>
        <p:spPr/>
        <p:txBody>
          <a:bodyPr/>
          <a:lstStyle/>
          <a:p>
            <a:fld id="{23DEB827-5557-4703-80E4-45B219C7034D}" type="slidenum">
              <a:rPr lang="en-US" smtClean="0"/>
              <a:t>15</a:t>
            </a:fld>
            <a:endParaRPr lang="en-US"/>
          </a:p>
        </p:txBody>
      </p:sp>
    </p:spTree>
    <p:extLst>
      <p:ext uri="{BB962C8B-B14F-4D97-AF65-F5344CB8AC3E}">
        <p14:creationId xmlns:p14="http://schemas.microsoft.com/office/powerpoint/2010/main" val="3266695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the DOF of frontoparallel camera]</a:t>
            </a:r>
          </a:p>
          <a:p>
            <a:endParaRPr lang="en-US"/>
          </a:p>
          <a:p>
            <a:r>
              <a:rPr lang="en-US"/>
              <a:t>[CLICK]</a:t>
            </a:r>
          </a:p>
          <a:p>
            <a:endParaRPr lang="en-US"/>
          </a:p>
          <a:p>
            <a:r>
              <a:rPr lang="en-US"/>
              <a:t>[Explain what</a:t>
            </a:r>
            <a:r>
              <a:rPr lang="en-US" baseline="0"/>
              <a:t> happens in a Scheimpflug camera</a:t>
            </a:r>
            <a:r>
              <a:rPr lang="en-US"/>
              <a:t>]</a:t>
            </a:r>
          </a:p>
        </p:txBody>
      </p:sp>
      <p:sp>
        <p:nvSpPr>
          <p:cNvPr id="4" name="Slide Number Placeholder 3"/>
          <p:cNvSpPr>
            <a:spLocks noGrp="1"/>
          </p:cNvSpPr>
          <p:nvPr>
            <p:ph type="sldNum" sz="quarter" idx="10"/>
          </p:nvPr>
        </p:nvSpPr>
        <p:spPr/>
        <p:txBody>
          <a:bodyPr/>
          <a:lstStyle/>
          <a:p>
            <a:fld id="{23DEB827-5557-4703-80E4-45B219C7034D}" type="slidenum">
              <a:rPr lang="en-US" smtClean="0"/>
              <a:t>17</a:t>
            </a:fld>
            <a:endParaRPr lang="en-US"/>
          </a:p>
        </p:txBody>
      </p:sp>
    </p:spTree>
    <p:extLst>
      <p:ext uri="{BB962C8B-B14F-4D97-AF65-F5344CB8AC3E}">
        <p14:creationId xmlns:p14="http://schemas.microsoft.com/office/powerpoint/2010/main" val="2658872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a:t>
            </a:r>
          </a:p>
          <a:p>
            <a:r>
              <a:rPr lang="en-US"/>
              <a:t>So, after researching</a:t>
            </a:r>
            <a:r>
              <a:rPr lang="en-US" baseline="0"/>
              <a:t> in the market, we invensted on buying a very good Scheimpflug camera, for Sinar a company that prides itself on Swiss engineering. </a:t>
            </a:r>
          </a:p>
          <a:p>
            <a:endParaRPr lang="en-US" baseline="0"/>
          </a:p>
          <a:p>
            <a:r>
              <a:rPr lang="en-US" baseline="0"/>
              <a:t>I was awestruck by the beauty of this gadget.</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18</a:t>
            </a:fld>
            <a:endParaRPr lang="en-US"/>
          </a:p>
        </p:txBody>
      </p:sp>
    </p:spTree>
    <p:extLst>
      <p:ext uri="{BB962C8B-B14F-4D97-AF65-F5344CB8AC3E}">
        <p14:creationId xmlns:p14="http://schemas.microsoft.com/office/powerpoint/2010/main" val="3245828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19</a:t>
            </a:fld>
            <a:endParaRPr lang="en-US"/>
          </a:p>
        </p:txBody>
      </p:sp>
    </p:spTree>
    <p:extLst>
      <p:ext uri="{BB962C8B-B14F-4D97-AF65-F5344CB8AC3E}">
        <p14:creationId xmlns:p14="http://schemas.microsoft.com/office/powerpoint/2010/main" val="1945630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20</a:t>
            </a:fld>
            <a:endParaRPr lang="en-US"/>
          </a:p>
        </p:txBody>
      </p:sp>
    </p:spTree>
    <p:extLst>
      <p:ext uri="{BB962C8B-B14F-4D97-AF65-F5344CB8AC3E}">
        <p14:creationId xmlns:p14="http://schemas.microsoft.com/office/powerpoint/2010/main" val="3143742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a:t>
            </a:r>
            <a:r>
              <a:rPr lang="en-US" baseline="0"/>
              <a:t> </a:t>
            </a:r>
            <a:r>
              <a:rPr lang="en-US"/>
              <a:t>71 zeros between the decimal point and the one. That’s the probability that</a:t>
            </a:r>
            <a:r>
              <a:rPr lang="en-US" baseline="0"/>
              <a:t> two irises, the colored tissue surrounding the pupils in the eyes, picked at random, will exactly match.  That is how staggeringly unique each iris pattern is … but that’s not all.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2</a:t>
            </a:fld>
            <a:endParaRPr lang="en-US"/>
          </a:p>
        </p:txBody>
      </p:sp>
    </p:spTree>
    <p:extLst>
      <p:ext uri="{BB962C8B-B14F-4D97-AF65-F5344CB8AC3E}">
        <p14:creationId xmlns:p14="http://schemas.microsoft.com/office/powerpoint/2010/main" val="2646545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21</a:t>
            </a:fld>
            <a:endParaRPr lang="en-US"/>
          </a:p>
        </p:txBody>
      </p:sp>
    </p:spTree>
    <p:extLst>
      <p:ext uri="{BB962C8B-B14F-4D97-AF65-F5344CB8AC3E}">
        <p14:creationId xmlns:p14="http://schemas.microsoft.com/office/powerpoint/2010/main" val="3411134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Problems ….</a:t>
            </a:r>
          </a:p>
          <a:p>
            <a:r>
              <a:rPr lang="en-US" baseline="0"/>
              <a:t>….From prior experience while setting up experiments for optical super-resolution in the lab, we attributed this distortion of the image to fact that the lens was not necessarily rotating about the center of the entrance pupil.  Now, I haven’t explained what the entrance pupil is yet, so what is the center of the entrance pupil? Well, we will get to that in a minute. But for now, let me just say that we found this point …  as shown in the figure. But, the lens in our camera always rotated about a different point. Therefore, every time we tilted the lens, the center of the entrance pupil would shift, and we had to do some adjustments—translations along the vertical and axial directions—to restore the position of the entrance pupil.</a:t>
            </a:r>
          </a:p>
          <a:p>
            <a:r>
              <a:rPr lang="en-US" baseline="0"/>
              <a:t>….but even when we rotated about the entrance pupil, we were observing a small shift of the image field. At that time, we weren’t really expecting this.  In my prior experience during optical superresolution experiments in the lab, w  The problem was we were never certain whether it was due to adjustment errors or it was for real.</a:t>
            </a:r>
          </a:p>
          <a:p>
            <a:r>
              <a:rPr lang="en-US" baseline="0"/>
              <a:t>… </a:t>
            </a:r>
          </a:p>
        </p:txBody>
      </p:sp>
      <p:sp>
        <p:nvSpPr>
          <p:cNvPr id="4" name="Slide Number Placeholder 3"/>
          <p:cNvSpPr>
            <a:spLocks noGrp="1"/>
          </p:cNvSpPr>
          <p:nvPr>
            <p:ph type="sldNum" sz="quarter" idx="10"/>
          </p:nvPr>
        </p:nvSpPr>
        <p:spPr/>
        <p:txBody>
          <a:bodyPr/>
          <a:lstStyle/>
          <a:p>
            <a:fld id="{23DEB827-5557-4703-80E4-45B219C7034D}" type="slidenum">
              <a:rPr lang="en-US" smtClean="0"/>
              <a:t>22</a:t>
            </a:fld>
            <a:endParaRPr lang="en-US" dirty="0"/>
          </a:p>
        </p:txBody>
      </p:sp>
    </p:spTree>
    <p:extLst>
      <p:ext uri="{BB962C8B-B14F-4D97-AF65-F5344CB8AC3E}">
        <p14:creationId xmlns:p14="http://schemas.microsoft.com/office/powerpoint/2010/main" val="398992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23</a:t>
            </a:fld>
            <a:endParaRPr lang="en-US" dirty="0"/>
          </a:p>
        </p:txBody>
      </p:sp>
    </p:spTree>
    <p:extLst>
      <p:ext uri="{BB962C8B-B14F-4D97-AF65-F5344CB8AC3E}">
        <p14:creationId xmlns:p14="http://schemas.microsoft.com/office/powerpoint/2010/main" val="1569944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Furthermore, since the chief rays from the object converge at the center of the aperture, the center of the aperture is the “center of perspective projection” … in other words, if we  change the location of the aperture’s center, a different set of rays from the object becomes the chief rays, and we </a:t>
            </a:r>
          </a:p>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24</a:t>
            </a:fld>
            <a:endParaRPr lang="en-US" dirty="0"/>
          </a:p>
        </p:txBody>
      </p:sp>
    </p:spTree>
    <p:extLst>
      <p:ext uri="{BB962C8B-B14F-4D97-AF65-F5344CB8AC3E}">
        <p14:creationId xmlns:p14="http://schemas.microsoft.com/office/powerpoint/2010/main" val="2165653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25</a:t>
            </a:fld>
            <a:endParaRPr lang="en-US" dirty="0"/>
          </a:p>
        </p:txBody>
      </p:sp>
    </p:spTree>
    <p:extLst>
      <p:ext uri="{BB962C8B-B14F-4D97-AF65-F5344CB8AC3E}">
        <p14:creationId xmlns:p14="http://schemas.microsoft.com/office/powerpoint/2010/main" val="4048930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a:t>
            </a:r>
            <a:r>
              <a:rPr lang="en-US" baseline="0" dirty="0"/>
              <a:t> hold a magnifying glass over some text, the text looks magnified.  Most of us will remember, the lens forms a virtual and enlarged image of the text behind the text.  Similarly, when we place refracting elements in front of the aperture, we usually see a magnified image of the physical stop that is located behind the physical stop.  </a:t>
            </a:r>
          </a:p>
          <a:p>
            <a:r>
              <a:rPr lang="en-US" baseline="0" dirty="0"/>
              <a:t>In the same way, when the chief rays from the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26</a:t>
            </a:fld>
            <a:endParaRPr lang="en-US" dirty="0"/>
          </a:p>
        </p:txBody>
      </p:sp>
    </p:spTree>
    <p:extLst>
      <p:ext uri="{BB962C8B-B14F-4D97-AF65-F5344CB8AC3E}">
        <p14:creationId xmlns:p14="http://schemas.microsoft.com/office/powerpoint/2010/main" val="2203937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a:t>
            </a:r>
            <a:r>
              <a:rPr lang="en-US" baseline="0" dirty="0"/>
              <a:t> is a w</a:t>
            </a:r>
            <a:r>
              <a:rPr lang="en-US" dirty="0"/>
              <a:t>idely popular lens design</a:t>
            </a:r>
            <a:r>
              <a:rPr lang="en-US" baseline="0" dirty="0"/>
              <a:t> called the </a:t>
            </a:r>
            <a:r>
              <a:rPr lang="en-US" dirty="0"/>
              <a:t>Double Gauss</a:t>
            </a:r>
            <a:r>
              <a:rPr lang="en-US" baseline="0" dirty="0"/>
              <a:t>, with a few rays traced from the two extreme points of an object.  The image shows the chief rays, the marginal rays, and the lens consisting of refracting elements in front and behind the aperture.</a:t>
            </a:r>
          </a:p>
          <a:p>
            <a:r>
              <a:rPr lang="en-US" baseline="0" dirty="0"/>
              <a:t> </a:t>
            </a:r>
          </a:p>
          <a:p>
            <a:r>
              <a:rPr lang="en-US" baseline="0" dirty="0"/>
              <a:t>The zoomed in figure shows the location of the entrance pupil, which is the image of the aperture formed due to the lens elements on the object side, and the exit pupil, which is the image of the aperture formed due to the lens elements on the image side.  I found the locations and the size of the images using Zemax.</a:t>
            </a:r>
          </a:p>
          <a:p>
            <a:r>
              <a:rPr lang="en-US" baseline="0" dirty="0"/>
              <a:t> </a:t>
            </a:r>
          </a:p>
          <a:p>
            <a:r>
              <a:rPr lang="en-US" baseline="0" dirty="0"/>
              <a:t>Furthermore, if we concentrate on the chief rays, we can see that the chief rays from the object side entering the lens appear to converge towards the center of the entrance pupil, and the corresponding chief rays going away from the lens towards the image plane, appear to diverge from the center of the exit pupil. </a:t>
            </a:r>
          </a:p>
          <a:p>
            <a:endParaRPr lang="en-US" baseline="0" dirty="0"/>
          </a:p>
          <a:p>
            <a:r>
              <a:rPr lang="en-US" baseline="0" dirty="0"/>
              <a:t>Now, because the angle of the chief ray going towards the image plane will determine the height—and therefore the geometric properties—of the image, a question to ask is whether the chief ray entering the lens and and the corresponding chief ray exiting the lens are parallel?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27</a:t>
            </a:fld>
            <a:endParaRPr lang="en-US" dirty="0"/>
          </a:p>
        </p:txBody>
      </p:sp>
    </p:spTree>
    <p:extLst>
      <p:ext uri="{BB962C8B-B14F-4D97-AF65-F5344CB8AC3E}">
        <p14:creationId xmlns:p14="http://schemas.microsoft.com/office/powerpoint/2010/main" val="1367006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there, let</a:t>
            </a:r>
            <a:r>
              <a:rPr lang="en-US" baseline="0" dirty="0"/>
              <a:t>s introduce … how w</a:t>
            </a:r>
            <a:endParaRPr lang="en-US" dirty="0"/>
          </a:p>
          <a:p>
            <a:endParaRPr lang="en-US" dirty="0"/>
          </a:p>
          <a:p>
            <a:r>
              <a:rPr lang="en-US" dirty="0"/>
              <a:t>Talk about the abstraction</a:t>
            </a:r>
            <a:r>
              <a:rPr lang="en-US" baseline="0" dirty="0"/>
              <a:t> of lens, and the pupil magnification.</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28</a:t>
            </a:fld>
            <a:endParaRPr lang="en-US" dirty="0"/>
          </a:p>
        </p:txBody>
      </p:sp>
    </p:spTree>
    <p:extLst>
      <p:ext uri="{BB962C8B-B14F-4D97-AF65-F5344CB8AC3E}">
        <p14:creationId xmlns:p14="http://schemas.microsoft.com/office/powerpoint/2010/main" val="3921522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t>
            </a:r>
            <a:r>
              <a:rPr lang="en-US"/>
              <a:t>step</a:t>
            </a:r>
            <a:r>
              <a:rPr lang="en-US" baseline="0"/>
              <a:t> for building the model</a:t>
            </a:r>
            <a:endParaRPr lang="en-US" baseline="0" dirty="0"/>
          </a:p>
          <a:p>
            <a:endParaRPr lang="en-US" baseline="0" dirty="0"/>
          </a:p>
          <a:p>
            <a:r>
              <a:rPr lang="en-US" baseline="0" dirty="0"/>
              <a:t>.. The pivot of the lens is the center of the camera coordinate system</a:t>
            </a:r>
          </a:p>
          <a:p>
            <a:endParaRPr lang="en-US" baseline="0" dirty="0"/>
          </a:p>
          <a:p>
            <a:r>
              <a:rPr lang="en-US" baseline="0" dirty="0"/>
              <a:t>Notice that the output direction cosine of the chief ray is unmodified if the pupil magnification is unity.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29</a:t>
            </a:fld>
            <a:endParaRPr lang="en-US" dirty="0"/>
          </a:p>
        </p:txBody>
      </p:sp>
    </p:spTree>
    <p:extLst>
      <p:ext uri="{BB962C8B-B14F-4D97-AF65-F5344CB8AC3E}">
        <p14:creationId xmlns:p14="http://schemas.microsoft.com/office/powerpoint/2010/main" val="2368747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then we introduce an sensor</a:t>
            </a:r>
            <a:r>
              <a:rPr lang="en-US" baseline="0" dirty="0"/>
              <a:t> plane, that can rotate about its independent pivot (at a distance z_o dash) from the pivot of the lens.</a:t>
            </a:r>
            <a:endParaRPr lang="en-US" dirty="0"/>
          </a:p>
          <a:p>
            <a:endParaRPr lang="en-US" dirty="0"/>
          </a:p>
          <a:p>
            <a:r>
              <a:rPr lang="en-US" dirty="0"/>
              <a:t>The pupil coordinates are highlighted</a:t>
            </a:r>
            <a:r>
              <a:rPr lang="en-US" baseline="0" dirty="0"/>
              <a:t> in red</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30</a:t>
            </a:fld>
            <a:endParaRPr lang="en-US" dirty="0"/>
          </a:p>
        </p:txBody>
      </p:sp>
    </p:spTree>
    <p:extLst>
      <p:ext uri="{BB962C8B-B14F-4D97-AF65-F5344CB8AC3E}">
        <p14:creationId xmlns:p14="http://schemas.microsoft.com/office/powerpoint/2010/main" val="155892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a:t>
            </a:r>
            <a:r>
              <a:rPr lang="en-US" baseline="0"/>
              <a:t> properties such as stability over time,  protection from accidental and intentional tampering and easy accessibility make the iris pattern an ideal biometric.</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3</a:t>
            </a:fld>
            <a:endParaRPr lang="en-US"/>
          </a:p>
        </p:txBody>
      </p:sp>
    </p:spTree>
    <p:extLst>
      <p:ext uri="{BB962C8B-B14F-4D97-AF65-F5344CB8AC3E}">
        <p14:creationId xmlns:p14="http://schemas.microsoft.com/office/powerpoint/2010/main" val="2417458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31</a:t>
            </a:fld>
            <a:endParaRPr lang="en-US" dirty="0"/>
          </a:p>
        </p:txBody>
      </p:sp>
    </p:spTree>
    <p:extLst>
      <p:ext uri="{BB962C8B-B14F-4D97-AF65-F5344CB8AC3E}">
        <p14:creationId xmlns:p14="http://schemas.microsoft.com/office/powerpoint/2010/main" val="2749771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r>
              <a:rPr lang="en-US" baseline="0"/>
              <a:t> that Zemax doesn’t solve any alalytic equation like we did to find the image coordinates like we did. Instead, Zemax traces rays following the laws of optics, especially the vector form of Snell’s laws.  Ofcourse, the roots of our model can be traced back to the snell’s laws.  Therefore, we expect, if our model is accurate, the results obtained through two completely different processes should match.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32</a:t>
            </a:fld>
            <a:endParaRPr lang="en-US" dirty="0"/>
          </a:p>
        </p:txBody>
      </p:sp>
    </p:spTree>
    <p:extLst>
      <p:ext uri="{BB962C8B-B14F-4D97-AF65-F5344CB8AC3E}">
        <p14:creationId xmlns:p14="http://schemas.microsoft.com/office/powerpoint/2010/main" val="3205296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setup…</a:t>
            </a:r>
          </a:p>
          <a:p>
            <a:r>
              <a:rPr lang="en-US" dirty="0"/>
              <a:t>Although, a more extensive analysis</a:t>
            </a:r>
            <a:r>
              <a:rPr lang="en-US" baseline="0" dirty="0"/>
              <a:t> is presented in the thesis, due to interest of time we are going to </a:t>
            </a:r>
            <a:r>
              <a:rPr lang="en-US" dirty="0"/>
              <a:t>examine only three</a:t>
            </a:r>
            <a:r>
              <a:rPr lang="en-US" baseline="0" dirty="0"/>
              <a:t> rows: the top, middle and bottom rows of the images from the two grids.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33</a:t>
            </a:fld>
            <a:endParaRPr lang="en-US" dirty="0"/>
          </a:p>
        </p:txBody>
      </p:sp>
    </p:spTree>
    <p:extLst>
      <p:ext uri="{BB962C8B-B14F-4D97-AF65-F5344CB8AC3E}">
        <p14:creationId xmlns:p14="http://schemas.microsoft.com/office/powerpoint/2010/main" val="3981720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The important take away here are:</a:t>
            </a:r>
          </a:p>
          <a:p>
            <a:r>
              <a:rPr lang="en-US" baseline="0" dirty="0"/>
              <a:t>The rotation of the lens causes a shift and distortion of the image field.  The exact nature of the distortion depends on the location of the lens’s pivot point with respect to the center of the entrance pupil and secondly the pupil magnification.</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34</a:t>
            </a:fld>
            <a:endParaRPr lang="en-US" dirty="0"/>
          </a:p>
        </p:txBody>
      </p:sp>
    </p:spTree>
    <p:extLst>
      <p:ext uri="{BB962C8B-B14F-4D97-AF65-F5344CB8AC3E}">
        <p14:creationId xmlns:p14="http://schemas.microsoft.com/office/powerpoint/2010/main" val="744917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t>Following</a:t>
            </a:r>
            <a:r>
              <a:rPr lang="en-US" baseline="0"/>
              <a:t> similar steps as before, </a:t>
            </a:r>
            <a:r>
              <a:rPr lang="en-US"/>
              <a:t>and</a:t>
            </a:r>
            <a:r>
              <a:rPr lang="en-US" baseline="0"/>
              <a:t> </a:t>
            </a:r>
            <a:r>
              <a:rPr lang="en-US" baseline="0" dirty="0"/>
              <a:t>using the constraint that the projection of any chief ray on the optical axis in the object and image side must satisfy the Gaussian equation.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35</a:t>
            </a:fld>
            <a:endParaRPr lang="en-US" dirty="0"/>
          </a:p>
        </p:txBody>
      </p:sp>
    </p:spTree>
    <p:extLst>
      <p:ext uri="{BB962C8B-B14F-4D97-AF65-F5344CB8AC3E}">
        <p14:creationId xmlns:p14="http://schemas.microsoft.com/office/powerpoint/2010/main" val="2130964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discussed few</a:t>
            </a:r>
            <a:r>
              <a:rPr lang="en-US" baseline="0"/>
              <a:t> standard configurations in the thesis. There relation shown here is for the case that were are going to make use of immediately, </a:t>
            </a:r>
            <a:endParaRPr lang="en-US"/>
          </a:p>
          <a:p>
            <a:endParaRPr lang="en-US"/>
          </a:p>
          <a:p>
            <a:endParaRPr lang="en-US"/>
          </a:p>
          <a:p>
            <a:r>
              <a:rPr lang="en-US"/>
              <a:t>Verification</a:t>
            </a:r>
            <a:r>
              <a:rPr lang="en-US" baseline="0"/>
              <a:t> </a:t>
            </a:r>
            <a:r>
              <a:rPr lang="en-US" baseline="0" dirty="0"/>
              <a:t>for the specific case.</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36</a:t>
            </a:fld>
            <a:endParaRPr lang="en-US" dirty="0"/>
          </a:p>
        </p:txBody>
      </p:sp>
    </p:spTree>
    <p:extLst>
      <p:ext uri="{BB962C8B-B14F-4D97-AF65-F5344CB8AC3E}">
        <p14:creationId xmlns:p14="http://schemas.microsoft.com/office/powerpoint/2010/main" val="222772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37</a:t>
            </a:fld>
            <a:endParaRPr lang="en-US" dirty="0"/>
          </a:p>
        </p:txBody>
      </p:sp>
    </p:spTree>
    <p:extLst>
      <p:ext uri="{BB962C8B-B14F-4D97-AF65-F5344CB8AC3E}">
        <p14:creationId xmlns:p14="http://schemas.microsoft.com/office/powerpoint/2010/main" val="43907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a:t>
            </a:r>
            <a:r>
              <a:rPr lang="en-US" baseline="0"/>
              <a:t> that we know how to orient the plane of sharp focus along a desired orientation,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Further to improve the transverse extent of the DOF…..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Specifically, can we take several images with different lens orientations and stitch the images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endParaRPr lang="en-US"/>
          </a:p>
          <a:p>
            <a:r>
              <a:rPr lang="en-US"/>
              <a:t>NOTE:</a:t>
            </a:r>
            <a:r>
              <a:rPr lang="en-US" baseline="0"/>
              <a:t> I think that the wedge approximation is true for a set spatial frequency limit on the image plane …. However, if we desire a target spatial frequency in the object space, then the region is not really a wedge extending away from the camera, …. But the shape shrinks as we go from the camera.</a:t>
            </a:r>
          </a:p>
          <a:p>
            <a:endParaRPr lang="en-US" baseline="0"/>
          </a:p>
        </p:txBody>
      </p:sp>
      <p:sp>
        <p:nvSpPr>
          <p:cNvPr id="4" name="Slide Number Placeholder 3"/>
          <p:cNvSpPr>
            <a:spLocks noGrp="1"/>
          </p:cNvSpPr>
          <p:nvPr>
            <p:ph type="sldNum" sz="quarter" idx="10"/>
          </p:nvPr>
        </p:nvSpPr>
        <p:spPr/>
        <p:txBody>
          <a:bodyPr/>
          <a:lstStyle/>
          <a:p>
            <a:fld id="{AB9A1F3D-E2EA-469D-B848-F43A89D92538}" type="slidenum">
              <a:rPr lang="en-US" smtClean="0"/>
              <a:t>38</a:t>
            </a:fld>
            <a:endParaRPr lang="en-US"/>
          </a:p>
        </p:txBody>
      </p:sp>
    </p:spTree>
    <p:extLst>
      <p:ext uri="{BB962C8B-B14F-4D97-AF65-F5344CB8AC3E}">
        <p14:creationId xmlns:p14="http://schemas.microsoft.com/office/powerpoint/2010/main" val="2783899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a:t>
            </a:r>
            <a:r>
              <a:rPr lang="en-US" baseline="0"/>
              <a:t> fact there is a similar technique in conventional photography, called focus stacking.</a:t>
            </a:r>
            <a:endParaRPr lang="en-US"/>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39</a:t>
            </a:fld>
            <a:endParaRPr lang="en-US"/>
          </a:p>
        </p:txBody>
      </p:sp>
    </p:spTree>
    <p:extLst>
      <p:ext uri="{BB962C8B-B14F-4D97-AF65-F5344CB8AC3E}">
        <p14:creationId xmlns:p14="http://schemas.microsoft.com/office/powerpoint/2010/main" val="1892974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But</a:t>
            </a:r>
            <a:r>
              <a:rPr lang="en-US" baseline="0"/>
              <a:t> I began to wonder, why doesn’t such a method already exist?</a:t>
            </a:r>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43</a:t>
            </a:fld>
            <a:endParaRPr lang="en-US"/>
          </a:p>
        </p:txBody>
      </p:sp>
    </p:spTree>
    <p:extLst>
      <p:ext uri="{BB962C8B-B14F-4D97-AF65-F5344CB8AC3E}">
        <p14:creationId xmlns:p14="http://schemas.microsoft.com/office/powerpoint/2010/main" val="4293844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recent years, public safety concerns have increased significantly. T</a:t>
            </a:r>
            <a:r>
              <a:rPr lang="en-US" sz="1200"/>
              <a:t>here is a huge demand for robust surveillance in large, uncontrolled environments to provide</a:t>
            </a:r>
            <a:r>
              <a:rPr lang="en-US" sz="1200" baseline="0"/>
              <a:t> public safety.</a:t>
            </a:r>
            <a:r>
              <a:rPr lang="en-US" sz="1200"/>
              <a:t> </a:t>
            </a:r>
          </a:p>
          <a:p>
            <a:r>
              <a:rPr lang="en-US" sz="1200"/>
              <a:t>And iris recognition technology has</a:t>
            </a:r>
            <a:r>
              <a:rPr lang="en-US" sz="1200" baseline="0"/>
              <a:t> the potential for providing such robust and automated surveillance</a:t>
            </a:r>
            <a:r>
              <a:rPr lang="en-US" sz="1200"/>
              <a:t>.</a:t>
            </a:r>
          </a:p>
          <a:p>
            <a:endParaRPr lang="en-US" baseline="0"/>
          </a:p>
          <a:p>
            <a:r>
              <a:rPr lang="en-US" baseline="0"/>
              <a:t>But there is a problem!</a:t>
            </a:r>
          </a:p>
          <a:p>
            <a:endParaRPr lang="en-US" baseline="0"/>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4</a:t>
            </a:fld>
            <a:endParaRPr lang="en-US"/>
          </a:p>
        </p:txBody>
      </p:sp>
    </p:spTree>
    <p:extLst>
      <p:ext uri="{BB962C8B-B14F-4D97-AF65-F5344CB8AC3E}">
        <p14:creationId xmlns:p14="http://schemas.microsoft.com/office/powerpoint/2010/main" val="3699001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question that we are interested</a:t>
            </a:r>
            <a:r>
              <a:rPr lang="en-US" baseline="0"/>
              <a:t> in asking is how is one image geometrically related to another image in the stack? </a:t>
            </a:r>
          </a:p>
          <a:p>
            <a:endParaRPr lang="en-US" baseline="0"/>
          </a:p>
          <a:p>
            <a:r>
              <a:rPr lang="en-US" baseline="0"/>
              <a:t>… we found out that such a relation exist only if the lens is rotated about the center of the entrance pupil.  Furthermore, if the pupil magnification is unity, then </a:t>
            </a:r>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45</a:t>
            </a:fld>
            <a:endParaRPr lang="en-US"/>
          </a:p>
        </p:txBody>
      </p:sp>
    </p:spTree>
    <p:extLst>
      <p:ext uri="{BB962C8B-B14F-4D97-AF65-F5344CB8AC3E}">
        <p14:creationId xmlns:p14="http://schemas.microsoft.com/office/powerpoint/2010/main" val="1603970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question that we are interested</a:t>
            </a:r>
            <a:r>
              <a:rPr lang="en-US" baseline="0"/>
              <a:t> in asking is how is one image geometrically related to another image in the stack? </a:t>
            </a:r>
          </a:p>
          <a:p>
            <a:endParaRPr lang="en-US" baseline="0"/>
          </a:p>
          <a:p>
            <a:r>
              <a:rPr lang="en-US" baseline="0"/>
              <a:t>… this is called the inter-image homography.</a:t>
            </a:r>
          </a:p>
          <a:p>
            <a:endParaRPr lang="en-US" baseline="0"/>
          </a:p>
          <a:p>
            <a:r>
              <a:rPr lang="en-US" baseline="0"/>
              <a:t>We found out that such a relation—the inter-image homography—exist only if the lens is rotated about the center of the entrance pupil.  Furthermore, if the pupil magnification is one, then the transformation greatly simplifies to a simple scaling and transverse shift.</a:t>
            </a:r>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47</a:t>
            </a:fld>
            <a:endParaRPr lang="en-US"/>
          </a:p>
        </p:txBody>
      </p:sp>
    </p:spTree>
    <p:extLst>
      <p:ext uri="{BB962C8B-B14F-4D97-AF65-F5344CB8AC3E}">
        <p14:creationId xmlns:p14="http://schemas.microsoft.com/office/powerpoint/2010/main" val="4227430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slide] </a:t>
            </a:r>
          </a:p>
          <a:p>
            <a:r>
              <a:rPr lang="en-US"/>
              <a:t>… preptalk</a:t>
            </a:r>
            <a:r>
              <a:rPr lang="en-US" baseline="0"/>
              <a:t> about the experiment …</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49</a:t>
            </a:fld>
            <a:endParaRPr lang="en-US"/>
          </a:p>
        </p:txBody>
      </p:sp>
    </p:spTree>
    <p:extLst>
      <p:ext uri="{BB962C8B-B14F-4D97-AF65-F5344CB8AC3E}">
        <p14:creationId xmlns:p14="http://schemas.microsoft.com/office/powerpoint/2010/main" val="2081883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50</a:t>
            </a:fld>
            <a:endParaRPr lang="en-US"/>
          </a:p>
        </p:txBody>
      </p:sp>
    </p:spTree>
    <p:extLst>
      <p:ext uri="{BB962C8B-B14F-4D97-AF65-F5344CB8AC3E}">
        <p14:creationId xmlns:p14="http://schemas.microsoft.com/office/powerpoint/2010/main" val="2850651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Mention</a:t>
            </a:r>
            <a:r>
              <a:rPr lang="en-US" baseline="0"/>
              <a:t> that the patches has been scaled differently to match ???</a:t>
            </a:r>
            <a:endParaRPr lang="en-US"/>
          </a:p>
          <a:p>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51</a:t>
            </a:fld>
            <a:endParaRPr lang="en-US"/>
          </a:p>
        </p:txBody>
      </p:sp>
    </p:spTree>
    <p:extLst>
      <p:ext uri="{BB962C8B-B14F-4D97-AF65-F5344CB8AC3E}">
        <p14:creationId xmlns:p14="http://schemas.microsoft.com/office/powerpoint/2010/main" val="1527989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a:t>
            </a:r>
            <a:r>
              <a:rPr lang="en-US" baseline="0"/>
              <a:t> that these are “registered” images in the focal stack</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52</a:t>
            </a:fld>
            <a:endParaRPr lang="en-US"/>
          </a:p>
        </p:txBody>
      </p:sp>
    </p:spTree>
    <p:extLst>
      <p:ext uri="{BB962C8B-B14F-4D97-AF65-F5344CB8AC3E}">
        <p14:creationId xmlns:p14="http://schemas.microsoft.com/office/powerpoint/2010/main" val="2959295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a:t>
            </a:r>
            <a:r>
              <a:rPr lang="en-US" baseline="0" dirty="0"/>
              <a:t> about the registration errors arising from the uncertainties of the experiment.</a:t>
            </a:r>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54</a:t>
            </a:fld>
            <a:endParaRPr lang="en-US"/>
          </a:p>
        </p:txBody>
      </p:sp>
    </p:spTree>
    <p:extLst>
      <p:ext uri="{BB962C8B-B14F-4D97-AF65-F5344CB8AC3E}">
        <p14:creationId xmlns:p14="http://schemas.microsoft.com/office/powerpoint/2010/main" val="2647297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a:t>
            </a:r>
            <a:r>
              <a:rPr lang="en-US" baseline="0"/>
              <a:t> that the patches has been scaled differently to match ???</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55</a:t>
            </a:fld>
            <a:endParaRPr lang="en-US"/>
          </a:p>
        </p:txBody>
      </p:sp>
    </p:spTree>
    <p:extLst>
      <p:ext uri="{BB962C8B-B14F-4D97-AF65-F5344CB8AC3E}">
        <p14:creationId xmlns:p14="http://schemas.microsoft.com/office/powerpoint/2010/main" val="6567707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a:t>
            </a:r>
            <a:r>
              <a:rPr lang="en-US" baseline="0"/>
              <a:t> the main comparision here is for the total time … I can probably scale the images of the eye patches</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56</a:t>
            </a:fld>
            <a:endParaRPr lang="en-US"/>
          </a:p>
        </p:txBody>
      </p:sp>
    </p:spTree>
    <p:extLst>
      <p:ext uri="{BB962C8B-B14F-4D97-AF65-F5344CB8AC3E}">
        <p14:creationId xmlns:p14="http://schemas.microsoft.com/office/powerpoint/2010/main" val="1872560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a:t>
            </a:r>
            <a:r>
              <a:rPr lang="en-US" baseline="0"/>
              <a:t> that the patches has been scaled differently to match ???</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58</a:t>
            </a:fld>
            <a:endParaRPr lang="en-US"/>
          </a:p>
        </p:txBody>
      </p:sp>
    </p:spTree>
    <p:extLst>
      <p:ext uri="{BB962C8B-B14F-4D97-AF65-F5344CB8AC3E}">
        <p14:creationId xmlns:p14="http://schemas.microsoft.com/office/powerpoint/2010/main" val="2421972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a:t>
            </a:r>
            <a:r>
              <a:rPr lang="en-US" baseline="0"/>
              <a:t> the fact that iris recognition has been used successfully in close range and restricted environments, it has failed to gain wide scale adoption in large, open, unrestricted, public spaces. </a:t>
            </a:r>
          </a:p>
          <a:p>
            <a:endParaRPr lang="en-US" baseline="0"/>
          </a:p>
          <a:p>
            <a:r>
              <a:rPr lang="en-US" baseline="0"/>
              <a:t>The problem arises due to a fundamental limitation of all imaging systems—the depth of field (DOF)!</a:t>
            </a:r>
          </a:p>
          <a:p>
            <a:endParaRPr lang="en-US" baseline="0"/>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5</a:t>
            </a:fld>
            <a:endParaRPr lang="en-US"/>
          </a:p>
        </p:txBody>
      </p:sp>
    </p:spTree>
    <p:extLst>
      <p:ext uri="{BB962C8B-B14F-4D97-AF65-F5344CB8AC3E}">
        <p14:creationId xmlns:p14="http://schemas.microsoft.com/office/powerpoint/2010/main" val="1141630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Advantages of focus stacking</a:t>
            </a:r>
            <a:r>
              <a:rPr lang="en-US" baseline="0"/>
              <a:t> method over current methods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60</a:t>
            </a:fld>
            <a:endParaRPr lang="en-US"/>
          </a:p>
        </p:txBody>
      </p:sp>
    </p:spTree>
    <p:extLst>
      <p:ext uri="{BB962C8B-B14F-4D97-AF65-F5344CB8AC3E}">
        <p14:creationId xmlns:p14="http://schemas.microsoft.com/office/powerpoint/2010/main" val="13237096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Original contributions</a:t>
            </a:r>
            <a:r>
              <a:rPr lang="en-US" baseline="0"/>
              <a:t> again</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61</a:t>
            </a:fld>
            <a:endParaRPr lang="en-US"/>
          </a:p>
        </p:txBody>
      </p:sp>
    </p:spTree>
    <p:extLst>
      <p:ext uri="{BB962C8B-B14F-4D97-AF65-F5344CB8AC3E}">
        <p14:creationId xmlns:p14="http://schemas.microsoft.com/office/powerpoint/2010/main" val="4172737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acknowledgements</a:t>
            </a:r>
          </a:p>
        </p:txBody>
      </p:sp>
      <p:sp>
        <p:nvSpPr>
          <p:cNvPr id="4" name="Slide Number Placeholder 3"/>
          <p:cNvSpPr>
            <a:spLocks noGrp="1"/>
          </p:cNvSpPr>
          <p:nvPr>
            <p:ph type="sldNum" sz="quarter" idx="10"/>
          </p:nvPr>
        </p:nvSpPr>
        <p:spPr/>
        <p:txBody>
          <a:bodyPr/>
          <a:lstStyle/>
          <a:p>
            <a:fld id="{23DEB827-5557-4703-80E4-45B219C7034D}" type="slidenum">
              <a:rPr lang="en-US" smtClean="0"/>
              <a:t>62</a:t>
            </a:fld>
            <a:endParaRPr lang="en-US"/>
          </a:p>
        </p:txBody>
      </p:sp>
    </p:spTree>
    <p:extLst>
      <p:ext uri="{BB962C8B-B14F-4D97-AF65-F5344CB8AC3E}">
        <p14:creationId xmlns:p14="http://schemas.microsoft.com/office/powerpoint/2010/main" val="816809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a:t>Briefly explain what is the main cause of this limitation (DOF)</a:t>
            </a:r>
          </a:p>
          <a:p>
            <a:pPr marL="685800" lvl="1" indent="-228600">
              <a:buAutoNum type="arabicPeriod"/>
            </a:pPr>
            <a:r>
              <a:rPr lang="en-US" baseline="0"/>
              <a:t>The impulse for the 3 configurations </a:t>
            </a:r>
          </a:p>
          <a:p>
            <a:pPr marL="685800" lvl="1" indent="-228600">
              <a:buAutoNum type="arabicPeriod"/>
            </a:pPr>
            <a:r>
              <a:rPr lang="en-US" baseline="0"/>
              <a:t>Explain the 3-D incoherent PSF – distribution of intensity at the focal region for a particular system. Stress the fact that the “shape” (or nature) of the 3-D PSF is intimately tied to the optical systems’ performance both in terms of resolution and DOF.  </a:t>
            </a:r>
          </a:p>
          <a:p>
            <a:pPr marL="685800" lvl="1" indent="-228600">
              <a:buAutoNum type="arabicPeriod"/>
            </a:pPr>
            <a:r>
              <a:rPr lang="en-US" baseline="0"/>
              <a:t>The focal intensity distribution, as we shall see later, is strongly influenced by the characteristics of the aperture, which we shall call the pupil function.</a:t>
            </a:r>
          </a:p>
          <a:p>
            <a:pPr marL="685800" lvl="1" indent="-228600">
              <a:buAutoNum type="arabicPeriod"/>
            </a:pPr>
            <a:r>
              <a:rPr lang="en-US" baseline="0"/>
              <a:t>Assuming a linear system model, tell how the impulse response is obtained (slices of the 3-D intensity distribution, which is the 3D incoherent PSF)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Explain, again, the idea of DOF – what does the “red” zone in the 3-D PSF correspond to? There is a corresponding zone in the object side where you can still get acceptable quality images.</a:t>
            </a:r>
          </a:p>
          <a:p>
            <a:endParaRPr lang="en-US"/>
          </a:p>
        </p:txBody>
      </p:sp>
      <p:sp>
        <p:nvSpPr>
          <p:cNvPr id="4" name="Slide Number Placeholder 3"/>
          <p:cNvSpPr>
            <a:spLocks noGrp="1"/>
          </p:cNvSpPr>
          <p:nvPr>
            <p:ph type="sldNum" sz="quarter" idx="10"/>
          </p:nvPr>
        </p:nvSpPr>
        <p:spPr/>
        <p:txBody>
          <a:bodyPr/>
          <a:lstStyle/>
          <a:p>
            <a:fld id="{75F68187-34BA-45B5-B7F4-2D090C69745B}" type="slidenum">
              <a:rPr lang="en-US" smtClean="0"/>
              <a:t>63</a:t>
            </a:fld>
            <a:endParaRPr lang="en-US"/>
          </a:p>
        </p:txBody>
      </p:sp>
    </p:spTree>
    <p:extLst>
      <p:ext uri="{BB962C8B-B14F-4D97-AF65-F5344CB8AC3E}">
        <p14:creationId xmlns:p14="http://schemas.microsoft.com/office/powerpoint/2010/main" val="3941537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i="1" kern="1200">
                    <a:solidFill>
                      <a:schemeClr val="tx1"/>
                    </a:solidFill>
                    <a:effectLst/>
                    <a:latin typeface="+mn-lt"/>
                    <a:ea typeface="+mn-ea"/>
                    <a:cs typeface="+mn-cs"/>
                  </a:rPr>
                  <a:t>It </a:t>
                </a:r>
                <a:r>
                  <a:rPr lang="en-US" sz="1200" i="1" kern="1200" dirty="0">
                    <a:solidFill>
                      <a:schemeClr val="tx1"/>
                    </a:solidFill>
                    <a:effectLst/>
                    <a:latin typeface="+mn-lt"/>
                    <a:ea typeface="+mn-ea"/>
                    <a:cs typeface="+mn-cs"/>
                  </a:rPr>
                  <a:t>can be seen that by halving the aperture diameter (doubling the F-number, </a:t>
                </a:r>
                <a14:m>
                  <m:oMath xmlns:m="http://schemas.openxmlformats.org/officeDocument/2006/math">
                    <m:r>
                      <a:rPr lang="en-US" sz="1200" i="1" kern="1200">
                        <a:solidFill>
                          <a:schemeClr val="tx1"/>
                        </a:solidFill>
                        <a:effectLst/>
                        <a:latin typeface="Cambria Math"/>
                        <a:ea typeface="+mn-ea"/>
                        <a:cs typeface="+mn-cs"/>
                      </a:rPr>
                      <m:t>𝐹</m:t>
                    </m:r>
                    <m:r>
                      <a:rPr lang="en-US" sz="1200" i="1" kern="1200">
                        <a:solidFill>
                          <a:schemeClr val="tx1"/>
                        </a:solidFill>
                        <a:effectLst/>
                        <a:latin typeface="Cambria Math"/>
                        <a:ea typeface="+mn-ea"/>
                        <a:cs typeface="+mn-cs"/>
                      </a:rPr>
                      <m:t>#</m:t>
                    </m:r>
                  </m:oMath>
                </a14:m>
                <a:r>
                  <a:rPr lang="en-US" sz="1200" i="1" kern="1200" dirty="0">
                    <a:solidFill>
                      <a:schemeClr val="tx1"/>
                    </a:solidFill>
                    <a:effectLst/>
                    <a:latin typeface="+mn-lt"/>
                    <a:ea typeface="+mn-ea"/>
                    <a:cs typeface="+mn-cs"/>
                  </a:rPr>
                  <a:t>) the DOF increased four folds, which are indicated by the red triangle markers on the horizontal axis; however, the diffraction spot-size also increased two folds consequently halving the spatial resolution. </a:t>
                </a:r>
              </a:p>
              <a:p>
                <a:pPr marL="228600" indent="-228600">
                  <a:buAutoNum type="arabicPeriod"/>
                </a:pPr>
                <a:endParaRPr lang="en-US" baseline="0" dirty="0"/>
              </a:p>
              <a:p>
                <a:endParaRPr lang="en-US"/>
              </a:p>
            </p:txBody>
          </p:sp>
        </mc:Choice>
        <mc:Fallback xmlns="">
          <p:sp>
            <p:nvSpPr>
              <p:cNvPr id="3" name="Notes Placeholder 2"/>
              <p:cNvSpPr>
                <a:spLocks noGrp="1"/>
              </p:cNvSpPr>
              <p:nvPr>
                <p:ph type="body" idx="1"/>
              </p:nvPr>
            </p:nvSpPr>
            <p:spPr/>
            <p:txBody>
              <a:bodyPr/>
              <a:lstStyle/>
              <a:p>
                <a:pPr marL="0" indent="0">
                  <a:buNone/>
                </a:pPr>
                <a:r>
                  <a:rPr lang="en-US" sz="1200" i="1" kern="1200">
                    <a:solidFill>
                      <a:schemeClr val="tx1"/>
                    </a:solidFill>
                    <a:effectLst/>
                    <a:latin typeface="+mn-lt"/>
                    <a:ea typeface="+mn-ea"/>
                    <a:cs typeface="+mn-cs"/>
                  </a:rPr>
                  <a:t>It </a:t>
                </a:r>
                <a:r>
                  <a:rPr lang="en-US" sz="1200" i="1" kern="1200" dirty="0">
                    <a:solidFill>
                      <a:schemeClr val="tx1"/>
                    </a:solidFill>
                    <a:effectLst/>
                    <a:latin typeface="+mn-lt"/>
                    <a:ea typeface="+mn-ea"/>
                    <a:cs typeface="+mn-cs"/>
                  </a:rPr>
                  <a:t>can be seen that by halving the aperture diameter (doubling the F-number, </a:t>
                </a:r>
                <a:r>
                  <a:rPr lang="en-US" sz="1200" i="0" kern="1200">
                    <a:solidFill>
                      <a:schemeClr val="tx1"/>
                    </a:solidFill>
                    <a:effectLst/>
                    <a:latin typeface="Cambria Math"/>
                    <a:ea typeface="+mn-ea"/>
                    <a:cs typeface="+mn-cs"/>
                  </a:rPr>
                  <a:t>𝐹#</a:t>
                </a:r>
                <a:r>
                  <a:rPr lang="en-US" sz="1200" i="1" kern="1200" dirty="0">
                    <a:solidFill>
                      <a:schemeClr val="tx1"/>
                    </a:solidFill>
                    <a:effectLst/>
                    <a:latin typeface="+mn-lt"/>
                    <a:ea typeface="+mn-ea"/>
                    <a:cs typeface="+mn-cs"/>
                  </a:rPr>
                  <a:t>) the DOF increased four folds, which are indicated by the red triangle markers on the horizontal axis; however, the diffraction spot-size also increased two folds consequently halving the spatial resolution. </a:t>
                </a:r>
              </a:p>
              <a:p>
                <a:pPr marL="228600" indent="-228600">
                  <a:buAutoNum type="arabicPeriod"/>
                </a:pPr>
                <a:endParaRPr lang="en-US" baseline="0" dirty="0"/>
              </a:p>
              <a:p>
                <a:endParaRPr lang="en-US"/>
              </a:p>
            </p:txBody>
          </p:sp>
        </mc:Fallback>
      </mc:AlternateContent>
      <p:sp>
        <p:nvSpPr>
          <p:cNvPr id="4" name="Slide Number Placeholder 3"/>
          <p:cNvSpPr>
            <a:spLocks noGrp="1"/>
          </p:cNvSpPr>
          <p:nvPr>
            <p:ph type="sldNum" sz="quarter" idx="10"/>
          </p:nvPr>
        </p:nvSpPr>
        <p:spPr/>
        <p:txBody>
          <a:bodyPr/>
          <a:lstStyle/>
          <a:p>
            <a:fld id="{75F68187-34BA-45B5-B7F4-2D090C69745B}" type="slidenum">
              <a:rPr lang="en-US" smtClean="0"/>
              <a:t>65</a:t>
            </a:fld>
            <a:endParaRPr lang="en-US"/>
          </a:p>
        </p:txBody>
      </p:sp>
    </p:spTree>
    <p:extLst>
      <p:ext uri="{BB962C8B-B14F-4D97-AF65-F5344CB8AC3E}">
        <p14:creationId xmlns:p14="http://schemas.microsoft.com/office/powerpoint/2010/main" val="2220649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Loss of light implying</a:t>
            </a:r>
            <a:r>
              <a:rPr lang="en-US" baseline="0"/>
              <a:t> low SNR</a:t>
            </a:r>
          </a:p>
          <a:p>
            <a:pPr marL="228600" indent="-228600">
              <a:buAutoNum type="arabicPeriod"/>
            </a:pPr>
            <a:r>
              <a:rPr lang="en-US" baseline="0"/>
              <a:t>Loss of optical spatial resolution.</a:t>
            </a:r>
            <a:endParaRPr lang="en-US"/>
          </a:p>
        </p:txBody>
      </p:sp>
      <p:sp>
        <p:nvSpPr>
          <p:cNvPr id="4" name="Slide Number Placeholder 3"/>
          <p:cNvSpPr>
            <a:spLocks noGrp="1"/>
          </p:cNvSpPr>
          <p:nvPr>
            <p:ph type="sldNum" sz="quarter" idx="10"/>
          </p:nvPr>
        </p:nvSpPr>
        <p:spPr/>
        <p:txBody>
          <a:bodyPr/>
          <a:lstStyle/>
          <a:p>
            <a:fld id="{75F68187-34BA-45B5-B7F4-2D090C69745B}" type="slidenum">
              <a:rPr lang="en-US" smtClean="0"/>
              <a:t>66</a:t>
            </a:fld>
            <a:endParaRPr lang="en-US"/>
          </a:p>
        </p:txBody>
      </p:sp>
    </p:spTree>
    <p:extLst>
      <p:ext uri="{BB962C8B-B14F-4D97-AF65-F5344CB8AC3E}">
        <p14:creationId xmlns:p14="http://schemas.microsoft.com/office/powerpoint/2010/main" val="2466445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National Geographic was able to identify and find the real name of the Afghan girl, whose</a:t>
            </a:r>
            <a:r>
              <a:rPr lang="en-US" baseline="0"/>
              <a:t> iconic picture became a symbol for the plight of refugees throughout the world, after 17 years by matching the iris patterns.  That story demonstrates the stability of the iris pattern.</a:t>
            </a:r>
          </a:p>
          <a:p>
            <a:endParaRPr lang="en-US" baseline="0"/>
          </a:p>
          <a:p>
            <a:r>
              <a:rPr lang="en-US" baseline="0"/>
              <a:t>(Her name: Sharbat Gula)</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69</a:t>
            </a:fld>
            <a:endParaRPr lang="en-US"/>
          </a:p>
        </p:txBody>
      </p:sp>
    </p:spTree>
    <p:extLst>
      <p:ext uri="{BB962C8B-B14F-4D97-AF65-F5344CB8AC3E}">
        <p14:creationId xmlns:p14="http://schemas.microsoft.com/office/powerpoint/2010/main" val="23123527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a:t>
            </a:r>
            <a:r>
              <a:rPr lang="en-US" baseline="0" dirty="0"/>
              <a:t> from the slide</a:t>
            </a:r>
          </a:p>
          <a:p>
            <a:r>
              <a:rPr lang="en-US" baseline="0" dirty="0"/>
              <a:t>Two parts (horizontally separated)</a:t>
            </a:r>
          </a:p>
          <a:p>
            <a:r>
              <a:rPr lang="en-US" baseline="0" dirty="0"/>
              <a:t>Just two sets of horizontal bar plots.</a:t>
            </a:r>
          </a:p>
          <a:p>
            <a:endParaRPr lang="en-US" baseline="0" dirty="0"/>
          </a:p>
          <a:p>
            <a:endParaRPr lang="en-US" baseline="0" dirty="0"/>
          </a:p>
          <a:p>
            <a:r>
              <a:rPr lang="en-US" baseline="0" dirty="0"/>
              <a:t>Compared to conventional imaging          |       Compared to the state-of-the art</a:t>
            </a:r>
          </a:p>
          <a:p>
            <a:r>
              <a:rPr lang="en-US" baseline="0" dirty="0"/>
              <a:t>How much DOF extension</a:t>
            </a:r>
          </a:p>
          <a:p>
            <a:r>
              <a:rPr lang="en-US" baseline="0" dirty="0"/>
              <a:t>Better in </a:t>
            </a:r>
          </a:p>
          <a:p>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74</a:t>
            </a:fld>
            <a:endParaRPr lang="en-US"/>
          </a:p>
        </p:txBody>
      </p:sp>
    </p:spTree>
    <p:extLst>
      <p:ext uri="{BB962C8B-B14F-4D97-AF65-F5344CB8AC3E}">
        <p14:creationId xmlns:p14="http://schemas.microsoft.com/office/powerpoint/2010/main" val="42477638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75</a:t>
            </a:fld>
            <a:endParaRPr lang="en-US"/>
          </a:p>
        </p:txBody>
      </p:sp>
    </p:spTree>
    <p:extLst>
      <p:ext uri="{BB962C8B-B14F-4D97-AF65-F5344CB8AC3E}">
        <p14:creationId xmlns:p14="http://schemas.microsoft.com/office/powerpoint/2010/main" val="33386286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r>
              <a:rPr lang="en-US" baseline="0"/>
              <a:t> I think that the wedge approximation is true for a set spatial frequency limit on the image plane …. However, if we desire a target spatial frequency in the object space, then the region is not really a wedge extending away from the camera, …. But the shape shrinks as we go from the camera.  So would it be fair to suggest that the exact nature of the DOF depends on a set definition?</a:t>
            </a:r>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77</a:t>
            </a:fld>
            <a:endParaRPr lang="en-US"/>
          </a:p>
        </p:txBody>
      </p:sp>
    </p:spTree>
    <p:extLst>
      <p:ext uri="{BB962C8B-B14F-4D97-AF65-F5344CB8AC3E}">
        <p14:creationId xmlns:p14="http://schemas.microsoft.com/office/powerpoint/2010/main" val="658435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a:t>
            </a:r>
            <a:r>
              <a:rPr lang="en-US" baseline="0"/>
              <a:t> is a schematic of a typical lens-- consisting of elemental lenses on both sides of an aperture.  The aperture is an opening that is used to control the amount of light passing through the lens.</a:t>
            </a:r>
          </a:p>
          <a:p>
            <a:r>
              <a:rPr lang="en-US" baseline="0"/>
              <a:t>[Click] </a:t>
            </a:r>
            <a:endParaRPr lang="en-US"/>
          </a:p>
          <a:p>
            <a:r>
              <a:rPr lang="en-US"/>
              <a:t>The</a:t>
            </a:r>
            <a:r>
              <a:rPr lang="en-US" baseline="0"/>
              <a:t> </a:t>
            </a:r>
            <a:r>
              <a:rPr lang="en-US"/>
              <a:t>Gaussian lens formula,</a:t>
            </a:r>
            <a:r>
              <a:rPr lang="en-US" baseline="0"/>
              <a:t> which we are all aware of,</a:t>
            </a:r>
            <a:r>
              <a:rPr lang="en-US"/>
              <a:t> implies</a:t>
            </a:r>
            <a:r>
              <a:rPr lang="en-US" baseline="0"/>
              <a:t> that only one plane in the object space can be in focus. Subjects away from the plane of sharp focus progressively begins to blur more and more.  </a:t>
            </a:r>
          </a:p>
          <a:p>
            <a:r>
              <a:rPr lang="en-US" baseline="0"/>
              <a:t>[Click]</a:t>
            </a:r>
          </a:p>
          <a:p>
            <a:r>
              <a:rPr lang="en-US" baseline="0"/>
              <a:t>The range of distances in the object space within which subjects appear relatively sharp, is called the depth of field (DOF).</a:t>
            </a:r>
          </a:p>
          <a:p>
            <a:r>
              <a:rPr lang="en-US" baseline="0"/>
              <a:t>[Click]</a:t>
            </a:r>
          </a:p>
          <a:p>
            <a:r>
              <a:rPr lang="en-US" baseline="0"/>
              <a:t>In traditional cameras, the DOF is controlled by changing the size of the aperture.  Larger apertures result in  smaller DOF and smaller apertures result in larger DOF.  The relative size of the apertures in a lens are designated using something called the F-number.  Small F-number means larger aperture and shallow DOF, larger F-number means smaller aperture and larger DOF.</a:t>
            </a:r>
          </a:p>
          <a:p>
            <a:r>
              <a:rPr lang="en-US" baseline="0"/>
              <a:t>  </a:t>
            </a:r>
          </a:p>
          <a:p>
            <a:endParaRPr lang="en-US" baseline="0"/>
          </a:p>
          <a:p>
            <a:r>
              <a:rPr lang="en-US" baseline="0"/>
              <a:t>[I need to be very clear about mentioning that the F/# are ratios, the value depends on the diameter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a:t>
            </a:fld>
            <a:endParaRPr lang="en-US"/>
          </a:p>
        </p:txBody>
      </p:sp>
    </p:spTree>
    <p:extLst>
      <p:ext uri="{BB962C8B-B14F-4D97-AF65-F5344CB8AC3E}">
        <p14:creationId xmlns:p14="http://schemas.microsoft.com/office/powerpoint/2010/main" val="3149994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 fact there is axactly a</a:t>
            </a:r>
          </a:p>
        </p:txBody>
      </p:sp>
      <p:sp>
        <p:nvSpPr>
          <p:cNvPr id="4" name="Slide Number Placeholder 3"/>
          <p:cNvSpPr>
            <a:spLocks noGrp="1"/>
          </p:cNvSpPr>
          <p:nvPr>
            <p:ph type="sldNum" sz="quarter" idx="10"/>
          </p:nvPr>
        </p:nvSpPr>
        <p:spPr/>
        <p:txBody>
          <a:bodyPr/>
          <a:lstStyle/>
          <a:p>
            <a:fld id="{AB9A1F3D-E2EA-469D-B848-F43A89D92538}" type="slidenum">
              <a:rPr lang="en-US" smtClean="0"/>
              <a:t>78</a:t>
            </a:fld>
            <a:endParaRPr lang="en-US"/>
          </a:p>
        </p:txBody>
      </p:sp>
    </p:spTree>
    <p:extLst>
      <p:ext uri="{BB962C8B-B14F-4D97-AF65-F5344CB8AC3E}">
        <p14:creationId xmlns:p14="http://schemas.microsoft.com/office/powerpoint/2010/main" val="23170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example of an image with very</a:t>
            </a:r>
            <a:r>
              <a:rPr lang="en-US" baseline="0"/>
              <a:t> shallow DOF.</a:t>
            </a:r>
          </a:p>
          <a:p>
            <a:r>
              <a:rPr lang="en-US" baseline="0"/>
              <a:t>[Click]</a:t>
            </a:r>
          </a:p>
          <a:p>
            <a:r>
              <a:rPr lang="en-US" baseline="0"/>
              <a:t>And here is an image with a large DOF obtained by making the aperture smaller… reducing the area by almost a factor of 256.</a:t>
            </a:r>
            <a:endParaRPr lang="en-US"/>
          </a:p>
          <a:p>
            <a:endParaRPr lang="en-US"/>
          </a:p>
          <a:p>
            <a:r>
              <a:rPr lang="en-US"/>
              <a:t>But</a:t>
            </a:r>
            <a:r>
              <a:rPr lang="en-US" baseline="0"/>
              <a:t> if we can get a large DOF by using a smaller aperture, then why don’t we use a small aperture for extending the DOF of iris recognition systems? </a:t>
            </a:r>
          </a:p>
          <a:p>
            <a:endParaRPr lang="en-US" baseline="0"/>
          </a:p>
          <a:p>
            <a:r>
              <a:rPr lang="en-US" baseline="0"/>
              <a:t>There are a number of reasons, and here is one: </a:t>
            </a:r>
          </a:p>
          <a:p>
            <a:endParaRPr lang="en-US" baseline="0"/>
          </a:p>
          <a:p>
            <a:r>
              <a:rPr lang="en-US" baseline="0"/>
              <a:t>[[The clocks appear]]</a:t>
            </a:r>
          </a:p>
          <a:p>
            <a:r>
              <a:rPr lang="en-US" baseline="0"/>
              <a:t>It took over two orders of magnitude more time to capture the image on the right. While that’s probably OK for </a:t>
            </a:r>
            <a:r>
              <a:rPr lang="en-US" b="1" baseline="0"/>
              <a:t>inanimate</a:t>
            </a:r>
            <a:r>
              <a:rPr lang="en-US" baseline="0"/>
              <a:t> beings, it is surely unacceptable for sentients going about their daily business.  Moreover, we run into the typical tradeoff of optical imaging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7</a:t>
            </a:fld>
            <a:endParaRPr lang="en-US"/>
          </a:p>
        </p:txBody>
      </p:sp>
    </p:spTree>
    <p:extLst>
      <p:ext uri="{BB962C8B-B14F-4D97-AF65-F5344CB8AC3E}">
        <p14:creationId xmlns:p14="http://schemas.microsoft.com/office/powerpoint/2010/main" val="2296669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three images of the same scene.</a:t>
            </a:r>
            <a:r>
              <a:rPr lang="en-US" baseline="0"/>
              <a:t>  The </a:t>
            </a:r>
          </a:p>
          <a:p>
            <a:r>
              <a:rPr lang="en-US" baseline="0"/>
              <a:t>The first one obtained with an large aperture. </a:t>
            </a:r>
          </a:p>
          <a:p>
            <a:r>
              <a:rPr lang="en-US" baseline="0"/>
              <a:t>[CLICK]</a:t>
            </a:r>
          </a:p>
          <a:p>
            <a:r>
              <a:rPr lang="en-US" baseline="0"/>
              <a:t>It has limited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8</a:t>
            </a:fld>
            <a:endParaRPr lang="en-US"/>
          </a:p>
        </p:txBody>
      </p:sp>
    </p:spTree>
    <p:extLst>
      <p:ext uri="{BB962C8B-B14F-4D97-AF65-F5344CB8AC3E}">
        <p14:creationId xmlns:p14="http://schemas.microsoft.com/office/powerpoint/2010/main" val="681515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capture volume is the three dimensional region within which we can acquire high quality images of the iris suitable for iris recognition.   The width and height of the capture volume is primarily determined by the field of view of the camera. Therefore, they can be increased by increasing the sensor dimensions.  However, the only way to increase the capture volume axially along its length is by improving the DOF of the iris camera.  </a:t>
            </a:r>
          </a:p>
          <a:p>
            <a:endParaRPr lang="en-US" baseline="0"/>
          </a:p>
          <a:p>
            <a:r>
              <a:rPr lang="en-US" baseline="0"/>
              <a:t>Note that the standoff distance can be improved by using a higher magnification lens.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9</a:t>
            </a:fld>
            <a:endParaRPr lang="en-US"/>
          </a:p>
        </p:txBody>
      </p:sp>
    </p:spTree>
    <p:extLst>
      <p:ext uri="{BB962C8B-B14F-4D97-AF65-F5344CB8AC3E}">
        <p14:creationId xmlns:p14="http://schemas.microsoft.com/office/powerpoint/2010/main" val="1208355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A41E462-A61C-4115-A309-15EC22CB665B}" type="datetime1">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BE4FE5-8EC7-4223-AA6C-112320901873}" type="datetime1">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CC41B4-4F18-4684-9650-F2597674EE78}" type="datetime1">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166874-9F13-4B1F-8D5B-A84E781F3150}" type="datetime1">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D96989-6712-4370-A95F-7E03A9881BB9}" type="datetime1">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6251D-D8AB-4575-A522-6BDFB944A991}" type="datetime1">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EE3A33-0171-4795-8105-9835899CEF10}" type="datetime1">
              <a:rPr lang="en-US" smtClean="0"/>
              <a:t>11/28/2016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C0BA7D-4805-46CB-967B-9B87F47FEBF5}" type="datetime1">
              <a:rPr lang="en-US" smtClean="0"/>
              <a:t>11/28/2016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3587D2-8994-40DA-8A42-30B998394519}" type="datetime1">
              <a:rPr lang="en-US" smtClean="0"/>
              <a:t>11/28/2016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194E-1575-439D-8E24-05E52180A6FE}" type="datetime1">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7F3ADB-6FEA-4A45-938F-1E8A5CD55E15}" type="datetime1">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AEEA7-BF59-42CE-8BA7-7155442E72BA}" type="datetime1">
              <a:rPr lang="en-US" smtClean="0"/>
              <a:t>11/28/2016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jpg"/><Relationship Id="rId1" Type="http://schemas.openxmlformats.org/officeDocument/2006/relationships/slideLayout" Target="../slideLayouts/slideLayout7.xml"/><Relationship Id="rId4" Type="http://schemas.openxmlformats.org/officeDocument/2006/relationships/image" Target="../media/image49.gif"/></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461.png"/><Relationship Id="rId5" Type="http://schemas.microsoft.com/office/2007/relationships/hdphoto" Target="../media/hdphoto1.wdp"/><Relationship Id="rId10" Type="http://schemas.openxmlformats.org/officeDocument/2006/relationships/image" Target="../media/image380.png"/><Relationship Id="rId4" Type="http://schemas.openxmlformats.org/officeDocument/2006/relationships/image" Target="../media/image51.png"/><Relationship Id="rId9" Type="http://schemas.openxmlformats.org/officeDocument/2006/relationships/image" Target="../media/image37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8.jpeg"/><Relationship Id="rId18" Type="http://schemas.openxmlformats.org/officeDocument/2006/relationships/image" Target="../media/image13.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7.jpeg"/><Relationship Id="rId17" Type="http://schemas.openxmlformats.org/officeDocument/2006/relationships/image" Target="../media/image12.jpeg"/><Relationship Id="rId2" Type="http://schemas.openxmlformats.org/officeDocument/2006/relationships/tags" Target="../tags/tag2.xml"/><Relationship Id="rId16" Type="http://schemas.openxmlformats.org/officeDocument/2006/relationships/image" Target="../media/image11.jpeg"/><Relationship Id="rId20" Type="http://schemas.openxmlformats.org/officeDocument/2006/relationships/image" Target="../media/image15.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2.xml"/><Relationship Id="rId5" Type="http://schemas.openxmlformats.org/officeDocument/2006/relationships/tags" Target="../tags/tag5.xml"/><Relationship Id="rId15" Type="http://schemas.openxmlformats.org/officeDocument/2006/relationships/image" Target="../media/image10.jpeg"/><Relationship Id="rId10" Type="http://schemas.openxmlformats.org/officeDocument/2006/relationships/slideLayout" Target="../slideLayouts/slideLayout7.xml"/><Relationship Id="rId19" Type="http://schemas.openxmlformats.org/officeDocument/2006/relationships/image" Target="../media/image14.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9.jpeg"/></Relationships>
</file>

<file path=ppt/slides/_rels/slide20.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s>
</file>

<file path=ppt/slides/_rels/slide2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7.jpg"/><Relationship Id="rId4" Type="http://schemas.openxmlformats.org/officeDocument/2006/relationships/image" Target="../media/image66.jpg"/></Relationships>
</file>

<file path=ppt/slides/_rels/slide2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10.png"/><Relationship Id="rId7" Type="http://schemas.openxmlformats.org/officeDocument/2006/relationships/image" Target="../media/image51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24.jpeg"/><Relationship Id="rId10" Type="http://schemas.openxmlformats.org/officeDocument/2006/relationships/image" Target="../media/image810.png"/><Relationship Id="rId4" Type="http://schemas.openxmlformats.org/officeDocument/2006/relationships/image" Target="../media/image17.pn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9.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jp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280.png"/><Relationship Id="rId4" Type="http://schemas.openxmlformats.org/officeDocument/2006/relationships/image" Target="../media/image270.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26" Type="http://schemas.openxmlformats.org/officeDocument/2006/relationships/image" Target="../media/image340.png"/><Relationship Id="rId39" Type="http://schemas.openxmlformats.org/officeDocument/2006/relationships/image" Target="../media/image43.png"/><Relationship Id="rId3" Type="http://schemas.openxmlformats.org/officeDocument/2006/relationships/image" Target="../media/image30.png"/><Relationship Id="rId34" Type="http://schemas.openxmlformats.org/officeDocument/2006/relationships/image" Target="../media/image232.png"/><Relationship Id="rId7" Type="http://schemas.openxmlformats.org/officeDocument/2006/relationships/image" Target="../media/image34.png"/><Relationship Id="rId33" Type="http://schemas.openxmlformats.org/officeDocument/2006/relationships/image" Target="../media/image221.png"/><Relationship Id="rId38" Type="http://schemas.openxmlformats.org/officeDocument/2006/relationships/image" Target="../media/image42.png"/><Relationship Id="rId2" Type="http://schemas.openxmlformats.org/officeDocument/2006/relationships/notesSlide" Target="../notesSlides/notesSlide27.xml"/><Relationship Id="rId29"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3.png"/><Relationship Id="rId32" Type="http://schemas.openxmlformats.org/officeDocument/2006/relationships/image" Target="../media/image39.png"/><Relationship Id="rId37" Type="http://schemas.openxmlformats.org/officeDocument/2006/relationships/image" Target="../media/image41.png"/><Relationship Id="rId40" Type="http://schemas.openxmlformats.org/officeDocument/2006/relationships/image" Target="../media/image3710.png"/><Relationship Id="rId5" Type="http://schemas.openxmlformats.org/officeDocument/2006/relationships/image" Target="../media/image320.png"/><Relationship Id="rId28" Type="http://schemas.openxmlformats.org/officeDocument/2006/relationships/image" Target="../media/image36.png"/><Relationship Id="rId36" Type="http://schemas.openxmlformats.org/officeDocument/2006/relationships/image" Target="../media/image40.png"/><Relationship Id="rId31" Type="http://schemas.openxmlformats.org/officeDocument/2006/relationships/image" Target="../media/image38.png"/><Relationship Id="rId4" Type="http://schemas.openxmlformats.org/officeDocument/2006/relationships/image" Target="../media/image31.png"/><Relationship Id="rId27" Type="http://schemas.openxmlformats.org/officeDocument/2006/relationships/image" Target="../media/image181.png"/><Relationship Id="rId30" Type="http://schemas.openxmlformats.org/officeDocument/2006/relationships/image" Target="../media/image211.png"/><Relationship Id="rId14" Type="http://schemas.openxmlformats.org/officeDocument/2006/relationships/image" Target="../media/image150.png"/><Relationship Id="rId35" Type="http://schemas.openxmlformats.org/officeDocument/2006/relationships/image" Target="../media/image240.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8.png"/><Relationship Id="rId18" Type="http://schemas.openxmlformats.org/officeDocument/2006/relationships/image" Target="../media/image391.png"/><Relationship Id="rId3" Type="http://schemas.openxmlformats.org/officeDocument/2006/relationships/image" Target="../media/image400.png"/><Relationship Id="rId7" Type="http://schemas.openxmlformats.org/officeDocument/2006/relationships/image" Target="../media/image462.png"/><Relationship Id="rId12" Type="http://schemas.openxmlformats.org/officeDocument/2006/relationships/image" Target="../media/image470.png"/><Relationship Id="rId17" Type="http://schemas.openxmlformats.org/officeDocument/2006/relationships/image" Target="../media/image361.png"/><Relationship Id="rId2" Type="http://schemas.openxmlformats.org/officeDocument/2006/relationships/notesSlide" Target="../notesSlides/notesSlide28.xml"/><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450.png"/><Relationship Id="rId11" Type="http://schemas.openxmlformats.org/officeDocument/2006/relationships/image" Target="../media/image460.png"/><Relationship Id="rId5" Type="http://schemas.openxmlformats.org/officeDocument/2006/relationships/image" Target="../media/image44.png"/><Relationship Id="rId15" Type="http://schemas.openxmlformats.org/officeDocument/2006/relationships/image" Target="../media/image150.png"/><Relationship Id="rId4" Type="http://schemas.openxmlformats.org/officeDocument/2006/relationships/image" Target="../media/image381.png"/><Relationship Id="rId1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5.png"/><Relationship Id="rId18" Type="http://schemas.openxmlformats.org/officeDocument/2006/relationships/image" Target="../media/image330.png"/><Relationship Id="rId3" Type="http://schemas.openxmlformats.org/officeDocument/2006/relationships/image" Target="../media/image180.png"/><Relationship Id="rId21" Type="http://schemas.openxmlformats.org/officeDocument/2006/relationships/image" Target="../media/image360.png"/><Relationship Id="rId7" Type="http://schemas.openxmlformats.org/officeDocument/2006/relationships/image" Target="../media/image220.png"/><Relationship Id="rId12" Type="http://schemas.openxmlformats.org/officeDocument/2006/relationships/image" Target="../media/image540.png"/><Relationship Id="rId17" Type="http://schemas.openxmlformats.org/officeDocument/2006/relationships/image" Target="../media/image590.png"/><Relationship Id="rId2" Type="http://schemas.openxmlformats.org/officeDocument/2006/relationships/notesSlide" Target="../notesSlides/notesSlide29.xml"/><Relationship Id="rId16" Type="http://schemas.openxmlformats.org/officeDocument/2006/relationships/image" Target="../media/image58.png"/><Relationship Id="rId20"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530.png"/><Relationship Id="rId5" Type="http://schemas.openxmlformats.org/officeDocument/2006/relationships/image" Target="../media/image200.png"/><Relationship Id="rId15" Type="http://schemas.openxmlformats.org/officeDocument/2006/relationships/image" Target="../media/image57.png"/><Relationship Id="rId10" Type="http://schemas.openxmlformats.org/officeDocument/2006/relationships/image" Target="../media/image520.png"/><Relationship Id="rId19" Type="http://schemas.openxmlformats.org/officeDocument/2006/relationships/image" Target="../media/image600.png"/><Relationship Id="rId4" Type="http://schemas.openxmlformats.org/officeDocument/2006/relationships/image" Target="../media/image190.png"/><Relationship Id="rId9" Type="http://schemas.openxmlformats.org/officeDocument/2006/relationships/image" Target="../media/image511.png"/><Relationship Id="rId14" Type="http://schemas.openxmlformats.org/officeDocument/2006/relationships/image" Target="../media/image562.png"/><Relationship Id="rId22" Type="http://schemas.openxmlformats.org/officeDocument/2006/relationships/image" Target="../media/image370.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4.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0.png"/><Relationship Id="rId5" Type="http://schemas.microsoft.com/office/2007/relationships/hdphoto" Target="../media/hdphoto4.wdp"/><Relationship Id="rId10" Type="http://schemas.openxmlformats.org/officeDocument/2006/relationships/image" Target="../media/image680.png"/><Relationship Id="rId4" Type="http://schemas.openxmlformats.org/officeDocument/2006/relationships/image" Target="../media/image75.png"/><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750.png"/><Relationship Id="rId13" Type="http://schemas.openxmlformats.org/officeDocument/2006/relationships/image" Target="../media/image800.png"/><Relationship Id="rId3" Type="http://schemas.openxmlformats.org/officeDocument/2006/relationships/image" Target="../media/image570.png"/><Relationship Id="rId21" Type="http://schemas.openxmlformats.org/officeDocument/2006/relationships/image" Target="../media/image360.png"/><Relationship Id="rId7" Type="http://schemas.openxmlformats.org/officeDocument/2006/relationships/image" Target="../media/image78.png"/><Relationship Id="rId12" Type="http://schemas.openxmlformats.org/officeDocument/2006/relationships/image" Target="../media/image790.png"/><Relationship Id="rId25" Type="http://schemas.microsoft.com/office/2007/relationships/hdphoto" Target="../media/hdphoto5.wdp"/><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30.png"/><Relationship Id="rId11" Type="http://schemas.openxmlformats.org/officeDocument/2006/relationships/image" Target="../media/image780.png"/><Relationship Id="rId24" Type="http://schemas.openxmlformats.org/officeDocument/2006/relationships/image" Target="../media/image79.png"/><Relationship Id="rId5" Type="http://schemas.openxmlformats.org/officeDocument/2006/relationships/image" Target="../media/image720.png"/><Relationship Id="rId15" Type="http://schemas.openxmlformats.org/officeDocument/2006/relationships/image" Target="../media/image82.png"/><Relationship Id="rId23" Type="http://schemas.openxmlformats.org/officeDocument/2006/relationships/image" Target="../media/image84.png"/><Relationship Id="rId10" Type="http://schemas.openxmlformats.org/officeDocument/2006/relationships/image" Target="../media/image770.png"/><Relationship Id="rId4" Type="http://schemas.openxmlformats.org/officeDocument/2006/relationships/image" Target="../media/image77.png"/><Relationship Id="rId9" Type="http://schemas.openxmlformats.org/officeDocument/2006/relationships/image" Target="../media/image760.png"/><Relationship Id="rId14" Type="http://schemas.openxmlformats.org/officeDocument/2006/relationships/image" Target="../media/image811.png"/><Relationship Id="rId22"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6.png"/><Relationship Id="rId3" Type="http://schemas.openxmlformats.org/officeDocument/2006/relationships/image" Target="../media/image80.png"/><Relationship Id="rId7" Type="http://schemas.openxmlformats.org/officeDocument/2006/relationships/image" Target="../media/image86.png"/><Relationship Id="rId12"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5.png"/><Relationship Id="rId10" Type="http://schemas.openxmlformats.org/officeDocument/2006/relationships/image" Target="../media/image93.png"/><Relationship Id="rId4" Type="http://schemas.openxmlformats.org/officeDocument/2006/relationships/image" Target="../media/image81.png"/><Relationship Id="rId9" Type="http://schemas.openxmlformats.org/officeDocument/2006/relationships/image" Target="../media/image88.png"/><Relationship Id="rId14" Type="http://schemas.openxmlformats.org/officeDocument/2006/relationships/image" Target="../media/image820.png"/></Relationships>
</file>

<file path=ppt/slides/_rels/slide3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26" Type="http://schemas.openxmlformats.org/officeDocument/2006/relationships/image" Target="../media/image990.png"/><Relationship Id="rId3" Type="http://schemas.openxmlformats.org/officeDocument/2006/relationships/image" Target="../media/image97.png"/><Relationship Id="rId21" Type="http://schemas.openxmlformats.org/officeDocument/2006/relationships/image" Target="../media/image360.png"/><Relationship Id="rId7" Type="http://schemas.openxmlformats.org/officeDocument/2006/relationships/image" Target="../media/image101.png"/><Relationship Id="rId12" Type="http://schemas.openxmlformats.org/officeDocument/2006/relationships/image" Target="../media/image106.png"/><Relationship Id="rId25" Type="http://schemas.openxmlformats.org/officeDocument/2006/relationships/image" Target="../media/image980.png"/><Relationship Id="rId2" Type="http://schemas.openxmlformats.org/officeDocument/2006/relationships/notesSlide" Target="../notesSlides/notesSlide34.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970.png"/><Relationship Id="rId5" Type="http://schemas.openxmlformats.org/officeDocument/2006/relationships/image" Target="../media/image99.png"/><Relationship Id="rId15" Type="http://schemas.openxmlformats.org/officeDocument/2006/relationships/image" Target="../media/image108.png"/><Relationship Id="rId23" Type="http://schemas.openxmlformats.org/officeDocument/2006/relationships/image" Target="../media/image110.png"/><Relationship Id="rId28" Type="http://schemas.openxmlformats.org/officeDocument/2006/relationships/image" Target="../media/image1010.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940.png"/><Relationship Id="rId22" Type="http://schemas.openxmlformats.org/officeDocument/2006/relationships/image" Target="../media/image950.png"/><Relationship Id="rId27" Type="http://schemas.openxmlformats.org/officeDocument/2006/relationships/image" Target="../media/image1000.png"/></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140.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130.png"/></Relationships>
</file>

<file path=ppt/slides/_rels/slide37.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160.png"/></Relationships>
</file>

<file path=ppt/slides/_rels/slide38.xml.rels><?xml version="1.0" encoding="UTF-8" standalone="yes"?>
<Relationships xmlns="http://schemas.openxmlformats.org/package/2006/relationships"><Relationship Id="rId8" Type="http://schemas.openxmlformats.org/officeDocument/2006/relationships/image" Target="../media/image812.png"/><Relationship Id="rId3" Type="http://schemas.openxmlformats.org/officeDocument/2006/relationships/image" Target="../media/image51.png"/><Relationship Id="rId7" Type="http://schemas.openxmlformats.org/officeDocument/2006/relationships/image" Target="../media/image71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0.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8" Type="http://schemas.openxmlformats.org/officeDocument/2006/relationships/customXml" Target="../ink/ink3.xml"/><Relationship Id="rId3" Type="http://schemas.openxmlformats.org/officeDocument/2006/relationships/image" Target="../media/image90.jpeg"/><Relationship Id="rId21" Type="http://schemas.openxmlformats.org/officeDocument/2006/relationships/image" Target="../media/image122.png"/><Relationship Id="rId17" Type="http://schemas.openxmlformats.org/officeDocument/2006/relationships/image" Target="../media/image25.emf"/><Relationship Id="rId25" Type="http://schemas.openxmlformats.org/officeDocument/2006/relationships/image" Target="../media/image126.png"/><Relationship Id="rId2" Type="http://schemas.openxmlformats.org/officeDocument/2006/relationships/image" Target="../media/image89.jpeg"/><Relationship Id="rId20" Type="http://schemas.openxmlformats.org/officeDocument/2006/relationships/image" Target="../media/image92.png"/><Relationship Id="rId1" Type="http://schemas.openxmlformats.org/officeDocument/2006/relationships/slideLayout" Target="../slideLayouts/slideLayout7.xml"/><Relationship Id="rId24" Type="http://schemas.openxmlformats.org/officeDocument/2006/relationships/image" Target="../media/image125.png"/><Relationship Id="rId5" Type="http://schemas.openxmlformats.org/officeDocument/2006/relationships/customXml" Target="../ink/ink2.xml"/><Relationship Id="rId23" Type="http://schemas.openxmlformats.org/officeDocument/2006/relationships/image" Target="../media/image124.png"/><Relationship Id="rId19" Type="http://schemas.openxmlformats.org/officeDocument/2006/relationships/image" Target="../media/image26.emf"/><Relationship Id="rId4" Type="http://schemas.openxmlformats.org/officeDocument/2006/relationships/image" Target="../media/image91.jpeg"/><Relationship Id="rId9" Type="http://schemas.openxmlformats.org/officeDocument/2006/relationships/image" Target="../media/image12.png"/><Relationship Id="rId22" Type="http://schemas.openxmlformats.org/officeDocument/2006/relationships/image" Target="../media/image123.png"/></Relationships>
</file>

<file path=ppt/slides/_rels/slide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3.png"/><Relationship Id="rId10" Type="http://schemas.openxmlformats.org/officeDocument/2006/relationships/image" Target="../media/image241.png"/><Relationship Id="rId4" Type="http://schemas.openxmlformats.org/officeDocument/2006/relationships/image" Target="../media/image122.png"/><Relationship Id="rId9"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130.png"/><Relationship Id="rId18" Type="http://schemas.openxmlformats.org/officeDocument/2006/relationships/image" Target="../media/image37.emf"/><Relationship Id="rId26" Type="http://schemas.openxmlformats.org/officeDocument/2006/relationships/customXml" Target="../ink/ink9.xml"/><Relationship Id="rId3" Type="http://schemas.openxmlformats.org/officeDocument/2006/relationships/image" Target="../media/image281.png"/><Relationship Id="rId21" Type="http://schemas.openxmlformats.org/officeDocument/2006/relationships/image" Target="../media/image133.png"/><Relationship Id="rId7" Type="http://schemas.openxmlformats.org/officeDocument/2006/relationships/customXml" Target="../ink/ink4.xml"/><Relationship Id="rId12" Type="http://schemas.openxmlformats.org/officeDocument/2006/relationships/image" Target="../media/image129.png"/><Relationship Id="rId17" Type="http://schemas.openxmlformats.org/officeDocument/2006/relationships/customXml" Target="../ink/ink6.xml"/><Relationship Id="rId25" Type="http://schemas.openxmlformats.org/officeDocument/2006/relationships/image" Target="../media/image21.emf"/><Relationship Id="rId2" Type="http://schemas.openxmlformats.org/officeDocument/2006/relationships/image" Target="../media/image271.png"/><Relationship Id="rId16" Type="http://schemas.openxmlformats.org/officeDocument/2006/relationships/image" Target="../media/image362.png"/><Relationship Id="rId20"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91.jpeg"/><Relationship Id="rId11" Type="http://schemas.openxmlformats.org/officeDocument/2006/relationships/image" Target="../media/image310.png"/><Relationship Id="rId24" Type="http://schemas.openxmlformats.org/officeDocument/2006/relationships/customXml" Target="../ink/ink8.xml"/><Relationship Id="rId5" Type="http://schemas.openxmlformats.org/officeDocument/2006/relationships/image" Target="../media/image90.jpeg"/><Relationship Id="rId15" Type="http://schemas.openxmlformats.org/officeDocument/2006/relationships/image" Target="../media/image132.png"/><Relationship Id="rId23" Type="http://schemas.openxmlformats.org/officeDocument/2006/relationships/image" Target="../media/image411.png"/><Relationship Id="rId10" Type="http://schemas.openxmlformats.org/officeDocument/2006/relationships/image" Target="../media/image30.emf"/><Relationship Id="rId19" Type="http://schemas.openxmlformats.org/officeDocument/2006/relationships/customXml" Target="../ink/ink7.xml"/><Relationship Id="rId4" Type="http://schemas.openxmlformats.org/officeDocument/2006/relationships/image" Target="../media/image89.jpeg"/><Relationship Id="rId9" Type="http://schemas.openxmlformats.org/officeDocument/2006/relationships/customXml" Target="../ink/ink5.xml"/><Relationship Id="rId14" Type="http://schemas.openxmlformats.org/officeDocument/2006/relationships/image" Target="../media/image131.png"/><Relationship Id="rId22" Type="http://schemas.openxmlformats.org/officeDocument/2006/relationships/image" Target="../media/image134.png"/><Relationship Id="rId27"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6.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47.xml.rels><?xml version="1.0" encoding="UTF-8" standalone="yes"?>
<Relationships xmlns="http://schemas.openxmlformats.org/package/2006/relationships"><Relationship Id="rId8" Type="http://schemas.openxmlformats.org/officeDocument/2006/relationships/image" Target="../media/image420.png"/><Relationship Id="rId7" Type="http://schemas.openxmlformats.org/officeDocument/2006/relationships/image" Target="../media/image2200.png"/><Relationship Id="rId12" Type="http://schemas.openxmlformats.org/officeDocument/2006/relationships/image" Target="../media/image463.png"/><Relationship Id="rId2" Type="http://schemas.openxmlformats.org/officeDocument/2006/relationships/notesSlide" Target="../notesSlides/notesSlide41.xml"/><Relationship Id="rId1" Type="http://schemas.openxmlformats.org/officeDocument/2006/relationships/slideLayout" Target="../slideLayouts/slideLayout7.xml"/><Relationship Id="rId11" Type="http://schemas.openxmlformats.org/officeDocument/2006/relationships/image" Target="../media/image451.png"/><Relationship Id="rId10" Type="http://schemas.openxmlformats.org/officeDocument/2006/relationships/image" Target="../media/image440.png"/><Relationship Id="rId9" Type="http://schemas.openxmlformats.org/officeDocument/2006/relationships/image" Target="../media/image430.png"/></Relationships>
</file>

<file path=ppt/slides/_rels/slide4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5.png"/><Relationship Id="rId3" Type="http://schemas.openxmlformats.org/officeDocument/2006/relationships/image" Target="../media/image149.png"/><Relationship Id="rId7" Type="http://schemas.openxmlformats.org/officeDocument/2006/relationships/image" Target="../media/image152.png"/><Relationship Id="rId12" Type="http://schemas.openxmlformats.org/officeDocument/2006/relationships/image" Target="../media/image154.png"/><Relationship Id="rId2" Type="http://schemas.openxmlformats.org/officeDocument/2006/relationships/image" Target="../media/image148.png"/><Relationship Id="rId1" Type="http://schemas.openxmlformats.org/officeDocument/2006/relationships/slideLayout" Target="../slideLayouts/slideLayout7.xml"/><Relationship Id="rId6" Type="http://schemas.openxmlformats.org/officeDocument/2006/relationships/image" Target="../media/image512.png"/><Relationship Id="rId11" Type="http://schemas.openxmlformats.org/officeDocument/2006/relationships/image" Target="../media/image561.png"/><Relationship Id="rId5" Type="http://schemas.openxmlformats.org/officeDocument/2006/relationships/image" Target="../media/image501.png"/><Relationship Id="rId10" Type="http://schemas.openxmlformats.org/officeDocument/2006/relationships/image" Target="../media/image550.png"/><Relationship Id="rId4" Type="http://schemas.openxmlformats.org/officeDocument/2006/relationships/image" Target="../media/image151.png"/><Relationship Id="rId9" Type="http://schemas.openxmlformats.org/officeDocument/2006/relationships/image" Target="../media/image5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eg"/></Relationships>
</file>

<file path=ppt/slides/_rels/slide5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56.png"/><Relationship Id="rId7" Type="http://schemas.openxmlformats.org/officeDocument/2006/relationships/image" Target="../media/image159.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58.jpg"/><Relationship Id="rId5" Type="http://schemas.openxmlformats.org/officeDocument/2006/relationships/image" Target="../media/image157.png"/><Relationship Id="rId4" Type="http://schemas.microsoft.com/office/2007/relationships/hdphoto" Target="../media/hdphoto1.wdp"/><Relationship Id="rId9" Type="http://schemas.openxmlformats.org/officeDocument/2006/relationships/image" Target="../media/image160.png"/></Relationships>
</file>

<file path=ppt/slides/_rels/slide51.xml.rels><?xml version="1.0" encoding="UTF-8" standalone="yes"?>
<Relationships xmlns="http://schemas.openxmlformats.org/package/2006/relationships"><Relationship Id="rId3" Type="http://schemas.openxmlformats.org/officeDocument/2006/relationships/image" Target="../media/image161.jpeg"/><Relationship Id="rId7" Type="http://schemas.openxmlformats.org/officeDocument/2006/relationships/image" Target="../media/image16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52.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14.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20.png"/><Relationship Id="rId2" Type="http://schemas.openxmlformats.org/officeDocument/2006/relationships/notesSlide" Target="../notesSlides/notesSlide45.xml"/><Relationship Id="rId16"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image" Target="../media/image1910.png"/><Relationship Id="rId5" Type="http://schemas.openxmlformats.org/officeDocument/2006/relationships/image" Target="../media/image168.png"/><Relationship Id="rId15" Type="http://schemas.openxmlformats.org/officeDocument/2006/relationships/image" Target="../media/image230.png"/><Relationship Id="rId10" Type="http://schemas.openxmlformats.org/officeDocument/2006/relationships/image" Target="../media/image18.pn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image" Target="../media/image22.png"/></Relationships>
</file>

<file path=ppt/slides/_rels/slide53.xml.rels><?xml version="1.0" encoding="UTF-8" standalone="yes"?>
<Relationships xmlns="http://schemas.openxmlformats.org/package/2006/relationships"><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74.png"/><Relationship Id="rId7" Type="http://schemas.openxmlformats.org/officeDocument/2006/relationships/image" Target="../media/image17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176.png"/><Relationship Id="rId10" Type="http://schemas.microsoft.com/office/2007/relationships/hdphoto" Target="../media/hdphoto9.wdp"/><Relationship Id="rId4" Type="http://schemas.openxmlformats.org/officeDocument/2006/relationships/image" Target="../media/image175.png"/><Relationship Id="rId9" Type="http://schemas.openxmlformats.org/officeDocument/2006/relationships/image" Target="../media/image178.png"/></Relationships>
</file>

<file path=ppt/slides/_rels/slide55.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63.png"/><Relationship Id="rId7" Type="http://schemas.microsoft.com/office/2007/relationships/hdphoto" Target="../media/hdphoto7.wdp"/><Relationship Id="rId12" Type="http://schemas.openxmlformats.org/officeDocument/2006/relationships/image" Target="../media/image30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76.png"/><Relationship Id="rId11" Type="http://schemas.microsoft.com/office/2007/relationships/hdphoto" Target="../media/hdphoto9.wdp"/><Relationship Id="rId5" Type="http://schemas.openxmlformats.org/officeDocument/2006/relationships/image" Target="../media/image165.png"/><Relationship Id="rId10" Type="http://schemas.openxmlformats.org/officeDocument/2006/relationships/image" Target="../media/image178.png"/><Relationship Id="rId4" Type="http://schemas.openxmlformats.org/officeDocument/2006/relationships/image" Target="../media/image164.png"/><Relationship Id="rId9" Type="http://schemas.microsoft.com/office/2007/relationships/hdphoto" Target="../media/hdphoto8.wdp"/></Relationships>
</file>

<file path=ppt/slides/_rels/slide5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76.png"/><Relationship Id="rId7" Type="http://schemas.openxmlformats.org/officeDocument/2006/relationships/image" Target="../media/image178.png"/><Relationship Id="rId12" Type="http://schemas.microsoft.com/office/2007/relationships/hdphoto" Target="../media/hdphoto10.wdp"/><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182.png"/><Relationship Id="rId5" Type="http://schemas.openxmlformats.org/officeDocument/2006/relationships/image" Target="../media/image177.png"/><Relationship Id="rId10" Type="http://schemas.openxmlformats.org/officeDocument/2006/relationships/image" Target="../media/image180.tif"/><Relationship Id="rId4" Type="http://schemas.microsoft.com/office/2007/relationships/hdphoto" Target="../media/hdphoto7.wdp"/><Relationship Id="rId9" Type="http://schemas.openxmlformats.org/officeDocument/2006/relationships/image" Target="../media/image179.tif"/></Relationships>
</file>

<file path=ppt/slides/_rels/slide57.xml.rels><?xml version="1.0" encoding="UTF-8" standalone="yes"?>
<Relationships xmlns="http://schemas.openxmlformats.org/package/2006/relationships"><Relationship Id="rId8" Type="http://schemas.openxmlformats.org/officeDocument/2006/relationships/image" Target="../media/image185.jpg"/><Relationship Id="rId3" Type="http://schemas.openxmlformats.org/officeDocument/2006/relationships/image" Target="../media/image156.png"/><Relationship Id="rId7" Type="http://schemas.microsoft.com/office/2007/relationships/hdphoto" Target="../media/hdphoto6.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jpe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jpg"/><Relationship Id="rId7" Type="http://schemas.microsoft.com/office/2007/relationships/hdphoto" Target="../media/hdphoto11.wdp"/><Relationship Id="rId12" Type="http://schemas.openxmlformats.org/officeDocument/2006/relationships/image" Target="../media/image431.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89.png"/><Relationship Id="rId11" Type="http://schemas.microsoft.com/office/2007/relationships/hdphoto" Target="../media/hdphoto13.wdp"/><Relationship Id="rId5" Type="http://schemas.openxmlformats.org/officeDocument/2006/relationships/image" Target="../media/image188.jpg"/><Relationship Id="rId10" Type="http://schemas.openxmlformats.org/officeDocument/2006/relationships/image" Target="../media/image192.png"/><Relationship Id="rId4" Type="http://schemas.openxmlformats.org/officeDocument/2006/relationships/image" Target="../media/image187.jpg"/><Relationship Id="rId9" Type="http://schemas.microsoft.com/office/2007/relationships/hdphoto" Target="../media/hdphoto12.wdp"/></Relationships>
</file>

<file path=ppt/slides/_rels/slide5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93.png"/><Relationship Id="rId1" Type="http://schemas.openxmlformats.org/officeDocument/2006/relationships/slideLayout" Target="../slideLayouts/slideLayout7.xml"/><Relationship Id="rId5" Type="http://schemas.microsoft.com/office/2007/relationships/hdphoto" Target="../media/hdphoto15.wdp"/><Relationship Id="rId4" Type="http://schemas.openxmlformats.org/officeDocument/2006/relationships/image" Target="../media/image194.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1.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5.png"/><Relationship Id="rId7" Type="http://schemas.openxmlformats.org/officeDocument/2006/relationships/image" Target="../media/image197.png"/><Relationship Id="rId12" Type="http://schemas.openxmlformats.org/officeDocument/2006/relationships/image" Target="../media/image20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96.png"/><Relationship Id="rId11" Type="http://schemas.openxmlformats.org/officeDocument/2006/relationships/image" Target="../media/image202.png"/><Relationship Id="rId5" Type="http://schemas.microsoft.com/office/2007/relationships/hdphoto" Target="../media/hdphoto1.wdp"/><Relationship Id="rId10" Type="http://schemas.openxmlformats.org/officeDocument/2006/relationships/image" Target="../media/image201.png"/><Relationship Id="rId4" Type="http://schemas.openxmlformats.org/officeDocument/2006/relationships/image" Target="../media/image2.png"/><Relationship Id="rId9" Type="http://schemas.openxmlformats.org/officeDocument/2006/relationships/image" Target="../media/image199.png"/></Relationships>
</file>

<file path=ppt/slides/_rels/slide6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oleObject" Target="../embeddings/oleObject3.bin"/><Relationship Id="rId3" Type="http://schemas.openxmlformats.org/officeDocument/2006/relationships/notesSlide" Target="../notesSlides/notesSlide54.xml"/><Relationship Id="rId7" Type="http://schemas.openxmlformats.org/officeDocument/2006/relationships/oleObject" Target="../embeddings/oleObject1.bin"/><Relationship Id="rId12" Type="http://schemas.openxmlformats.org/officeDocument/2006/relationships/image" Target="../media/image20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7.png"/><Relationship Id="rId11" Type="http://schemas.openxmlformats.org/officeDocument/2006/relationships/image" Target="../media/image208.png"/><Relationship Id="rId5" Type="http://schemas.microsoft.com/office/2007/relationships/hdphoto" Target="../media/hdphoto1.wdp"/><Relationship Id="rId10" Type="http://schemas.openxmlformats.org/officeDocument/2006/relationships/image" Target="../media/image206.wmf"/><Relationship Id="rId4" Type="http://schemas.openxmlformats.org/officeDocument/2006/relationships/image" Target="../media/image2.png"/><Relationship Id="rId9" Type="http://schemas.openxmlformats.org/officeDocument/2006/relationships/oleObject" Target="../embeddings/oleObject2.bin"/><Relationship Id="rId14" Type="http://schemas.openxmlformats.org/officeDocument/2006/relationships/oleObject" Target="../embeddings/oleObject4.bin"/></Relationships>
</file>

<file path=ppt/slides/_rels/slide6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67.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microsoft.com/office/2007/relationships/hdphoto" Target="../media/hdphoto17.wdp"/><Relationship Id="rId4" Type="http://schemas.openxmlformats.org/officeDocument/2006/relationships/image" Target="../media/image217.png"/></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70.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23.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1100.png"/><Relationship Id="rId3" Type="http://schemas.openxmlformats.org/officeDocument/2006/relationships/image" Target="../media/image51.png"/><Relationship Id="rId7" Type="http://schemas.openxmlformats.org/officeDocument/2006/relationships/image" Target="../media/image1001.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900.png"/><Relationship Id="rId5" Type="http://schemas.openxmlformats.org/officeDocument/2006/relationships/image" Target="../media/image50.png"/><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image" Target="../media/image50.png"/><Relationship Id="rId7" Type="http://schemas.openxmlformats.org/officeDocument/2006/relationships/image" Target="../media/image412.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311.png"/><Relationship Id="rId5" Type="http://schemas.microsoft.com/office/2007/relationships/hdphoto" Target="../media/hdphoto1.wdp"/><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g"/><Relationship Id="rId18" Type="http://schemas.openxmlformats.org/officeDocument/2006/relationships/image" Target="../media/image44.jpg"/><Relationship Id="rId3" Type="http://schemas.openxmlformats.org/officeDocument/2006/relationships/image" Target="../media/image29.png"/><Relationship Id="rId7" Type="http://schemas.openxmlformats.org/officeDocument/2006/relationships/image" Target="../media/image33.jpeg"/><Relationship Id="rId12" Type="http://schemas.openxmlformats.org/officeDocument/2006/relationships/image" Target="../media/image38.jpg"/><Relationship Id="rId17" Type="http://schemas.openxmlformats.org/officeDocument/2006/relationships/image" Target="../media/image43.jpg"/><Relationship Id="rId2" Type="http://schemas.openxmlformats.org/officeDocument/2006/relationships/notesSlide" Target="../notesSlides/notesSlide8.xml"/><Relationship Id="rId16" Type="http://schemas.openxmlformats.org/officeDocument/2006/relationships/image" Target="../media/image42.jp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jpg"/><Relationship Id="rId5" Type="http://schemas.openxmlformats.org/officeDocument/2006/relationships/image" Target="../media/image31.jpeg"/><Relationship Id="rId15" Type="http://schemas.openxmlformats.org/officeDocument/2006/relationships/image" Target="../media/image41.jpg"/><Relationship Id="rId10" Type="http://schemas.openxmlformats.org/officeDocument/2006/relationships/image" Target="../media/image36.jp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4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7816" y="347083"/>
            <a:ext cx="9636369" cy="1014380"/>
          </a:xfrm>
          <a:prstGeom prst="rect">
            <a:avLst/>
          </a:prstGeom>
        </p:spPr>
        <p:txBody>
          <a:bodyPr wrap="square">
            <a:spAutoFit/>
          </a:bodyPr>
          <a:lstStyle/>
          <a:p>
            <a:pPr algn="ctr">
              <a:lnSpc>
                <a:spcPct val="107000"/>
              </a:lnSpc>
            </a:pPr>
            <a:r>
              <a:rPr lang="en-US" sz="2800" b="1">
                <a:solidFill>
                  <a:srgbClr val="FF3F7A"/>
                </a:solidFill>
                <a:latin typeface="Euclid" panose="02020503060505020303" pitchFamily="18" charset="0"/>
              </a:rPr>
              <a:t>Scheimpflug with Computational Imaging to Extend </a:t>
            </a:r>
          </a:p>
          <a:p>
            <a:pPr algn="ctr">
              <a:lnSpc>
                <a:spcPct val="107000"/>
              </a:lnSpc>
            </a:pPr>
            <a:r>
              <a:rPr lang="en-US" sz="2800" b="1">
                <a:solidFill>
                  <a:srgbClr val="FF3F7A"/>
                </a:solidFill>
                <a:latin typeface="Euclid" panose="02020503060505020303" pitchFamily="18" charset="0"/>
              </a:rPr>
              <a:t>the Depth of Field of Iris Recognition Systems</a:t>
            </a:r>
          </a:p>
        </p:txBody>
      </p:sp>
      <p:grpSp>
        <p:nvGrpSpPr>
          <p:cNvPr id="18" name="Group 17"/>
          <p:cNvGrpSpPr/>
          <p:nvPr/>
        </p:nvGrpSpPr>
        <p:grpSpPr>
          <a:xfrm>
            <a:off x="425009" y="3626725"/>
            <a:ext cx="10321648" cy="2692623"/>
            <a:chOff x="425009" y="3626725"/>
            <a:chExt cx="10321648" cy="2692623"/>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009" y="3626725"/>
              <a:ext cx="3855586" cy="2692623"/>
            </a:xfrm>
            <a:prstGeom prst="rect">
              <a:avLst/>
            </a:prstGeom>
          </p:spPr>
        </p:pic>
        <p:grpSp>
          <p:nvGrpSpPr>
            <p:cNvPr id="17" name="Group 16"/>
            <p:cNvGrpSpPr/>
            <p:nvPr/>
          </p:nvGrpSpPr>
          <p:grpSpPr>
            <a:xfrm>
              <a:off x="7764879" y="4371033"/>
              <a:ext cx="2981778" cy="1773412"/>
              <a:chOff x="7594062" y="4371033"/>
              <a:chExt cx="2981778" cy="1773412"/>
            </a:xfrm>
          </p:grpSpPr>
          <p:pic>
            <p:nvPicPr>
              <p:cNvPr id="14" name="Picture 13"/>
              <p:cNvPicPr>
                <a:picLocks noChangeAspect="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9440796" y="4371033"/>
                <a:ext cx="433656" cy="1250826"/>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8088924" y="4487989"/>
                <a:ext cx="433656" cy="1297646"/>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7594062" y="4846368"/>
                <a:ext cx="433656" cy="1297646"/>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7949907" y="4846368"/>
                <a:ext cx="433656" cy="1297646"/>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8522580" y="4750921"/>
                <a:ext cx="433656" cy="1297646"/>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9058007" y="4846799"/>
                <a:ext cx="433656" cy="1297646"/>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10142184" y="4750921"/>
                <a:ext cx="433656" cy="1297646"/>
              </a:xfrm>
              <a:prstGeom prst="rect">
                <a:avLst/>
              </a:prstGeom>
              <a:effectLst>
                <a:outerShdw blurRad="50800" dist="38100" dir="2700000" algn="tl" rotWithShape="0">
                  <a:prstClr val="black">
                    <a:alpha val="40000"/>
                  </a:prstClr>
                </a:outerShdw>
              </a:effectLst>
            </p:spPr>
          </p:pic>
        </p:grpSp>
      </p:grpSp>
      <p:grpSp>
        <p:nvGrpSpPr>
          <p:cNvPr id="20" name="Group 19" hidden="1"/>
          <p:cNvGrpSpPr/>
          <p:nvPr/>
        </p:nvGrpSpPr>
        <p:grpSpPr>
          <a:xfrm>
            <a:off x="571500" y="3941050"/>
            <a:ext cx="11049000" cy="2517289"/>
            <a:chOff x="523875" y="3626725"/>
            <a:chExt cx="11049000" cy="2517289"/>
          </a:xfrm>
        </p:grpSpPr>
        <p:sp>
          <p:nvSpPr>
            <p:cNvPr id="3" name="Rectangle 2"/>
            <p:cNvSpPr/>
            <p:nvPr/>
          </p:nvSpPr>
          <p:spPr>
            <a:xfrm>
              <a:off x="523875" y="3626725"/>
              <a:ext cx="11049000" cy="2517289"/>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54763" y="3765815"/>
              <a:ext cx="7187224" cy="461665"/>
            </a:xfrm>
            <a:prstGeom prst="rect">
              <a:avLst/>
            </a:prstGeom>
            <a:noFill/>
          </p:spPr>
          <p:txBody>
            <a:bodyPr wrap="none" rtlCol="0">
              <a:spAutoFit/>
            </a:bodyPr>
            <a:lstStyle/>
            <a:p>
              <a:pPr algn="ctr"/>
              <a:r>
                <a:rPr lang="en-US" sz="2400">
                  <a:solidFill>
                    <a:srgbClr val="00F290"/>
                  </a:solidFill>
                </a:rPr>
                <a:t>Please</a:t>
              </a:r>
              <a:r>
                <a:rPr lang="en-US" sz="2000">
                  <a:solidFill>
                    <a:srgbClr val="00F290"/>
                  </a:solidFill>
                </a:rPr>
                <a:t> help yourself with some cookies, brownies and soft drinks. </a:t>
              </a:r>
            </a:p>
          </p:txBody>
        </p:sp>
        <p:pic>
          <p:nvPicPr>
            <p:cNvPr id="1026" name="Picture 2" descr="https://www.cookiedelivery.com/CookieDelivery/media/newimg/04%20menu%20details/04-3%20detail%20flavor%20menus/Brownies/Quickviews/quickview_brownies_img_brownie.png?width=435&amp;height=193&amp;ext=.png"/>
            <p:cNvPicPr>
              <a:picLocks noChangeAspect="1" noChangeArrowheads="1"/>
            </p:cNvPicPr>
            <p:nvPr/>
          </p:nvPicPr>
          <p:blipFill rotWithShape="1">
            <a:blip r:embed="rId6">
              <a:extLst>
                <a:ext uri="{28A0092B-C50C-407E-A947-70E740481C1C}">
                  <a14:useLocalDpi xmlns:a14="http://schemas.microsoft.com/office/drawing/2010/main" val="0"/>
                </a:ext>
              </a:extLst>
            </a:blip>
            <a:srcRect l="18482" r="13291"/>
            <a:stretch/>
          </p:blipFill>
          <p:spPr bwMode="auto">
            <a:xfrm>
              <a:off x="9030156" y="4590108"/>
              <a:ext cx="2226507" cy="1447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cookiedelivery.com/CookieDelivery/media/newimg/04%20menu%20details/04-3%20detail%20flavor%20menus/Cookies/Quickviews/quickview_cookies_snick.png?width=435&amp;height=193&amp;ex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292" y="4846488"/>
              <a:ext cx="2241366" cy="9944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cookiedelivery.com/CookieDelivery/media/newimg/04%20menu%20details/04-3%20detail%20flavor%20menus/Cookies/Quickviews/quickview_cookies_chocchip.png?width=435&amp;height=193&amp;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7127" y="4857539"/>
              <a:ext cx="2246439" cy="9966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cookiedelivery.com/CookieDelivery/media/newimg/04%20menu%20details/04-3%20detail%20flavor%20menus/Cookies/Quickviews/quickview_cookies_whtchocalm.png?width=435&amp;height=193&amp;ex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6658" y="4857539"/>
              <a:ext cx="2246439" cy="99669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320179" y="4318314"/>
              <a:ext cx="1551643" cy="461665"/>
            </a:xfrm>
            <a:prstGeom prst="rect">
              <a:avLst/>
            </a:prstGeom>
            <a:noFill/>
          </p:spPr>
          <p:txBody>
            <a:bodyPr wrap="none" rtlCol="0">
              <a:spAutoFit/>
            </a:bodyPr>
            <a:lstStyle/>
            <a:p>
              <a:pPr algn="ctr"/>
              <a:r>
                <a:rPr lang="en-US" sz="2400">
                  <a:solidFill>
                    <a:srgbClr val="00DE84"/>
                  </a:solidFill>
                </a:rPr>
                <a:t>Thank you.</a:t>
              </a:r>
              <a:endParaRPr lang="en-US" sz="2000">
                <a:solidFill>
                  <a:srgbClr val="00DE84"/>
                </a:solidFill>
              </a:endParaRPr>
            </a:p>
          </p:txBody>
        </p:sp>
      </p:grpSp>
      <p:grpSp>
        <p:nvGrpSpPr>
          <p:cNvPr id="22" name="Group 21"/>
          <p:cNvGrpSpPr/>
          <p:nvPr/>
        </p:nvGrpSpPr>
        <p:grpSpPr>
          <a:xfrm>
            <a:off x="4434201" y="1540151"/>
            <a:ext cx="3323599" cy="2341436"/>
            <a:chOff x="4328221" y="1540151"/>
            <a:chExt cx="3323599" cy="2341436"/>
          </a:xfrm>
        </p:grpSpPr>
        <p:grpSp>
          <p:nvGrpSpPr>
            <p:cNvPr id="8" name="Group 7"/>
            <p:cNvGrpSpPr/>
            <p:nvPr/>
          </p:nvGrpSpPr>
          <p:grpSpPr>
            <a:xfrm>
              <a:off x="4540181" y="1540151"/>
              <a:ext cx="3111639" cy="2341436"/>
              <a:chOff x="3812679" y="1721018"/>
              <a:chExt cx="3111639" cy="2341436"/>
            </a:xfrm>
          </p:grpSpPr>
          <p:sp>
            <p:nvSpPr>
              <p:cNvPr id="6" name="Rectangle 5"/>
              <p:cNvSpPr/>
              <p:nvPr/>
            </p:nvSpPr>
            <p:spPr>
              <a:xfrm>
                <a:off x="3894833" y="2308128"/>
                <a:ext cx="2600325" cy="1754326"/>
              </a:xfrm>
              <a:prstGeom prst="rect">
                <a:avLst/>
              </a:prstGeom>
              <a:solidFill>
                <a:schemeClr val="bg1"/>
              </a:solidFill>
            </p:spPr>
            <p:txBody>
              <a:bodyPr wrap="square">
                <a:spAutoFit/>
              </a:bodyPr>
              <a:lstStyle/>
              <a:p>
                <a:r>
                  <a:rPr lang="en-US">
                    <a:solidFill>
                      <a:srgbClr val="0070C0"/>
                    </a:solidFill>
                  </a:rPr>
                  <a:t>Dr</a:t>
                </a:r>
                <a:r>
                  <a:rPr lang="en-US" dirty="0">
                    <a:solidFill>
                      <a:srgbClr val="0070C0"/>
                    </a:solidFill>
                  </a:rPr>
                  <a:t>. Marc P. Christensen</a:t>
                </a:r>
              </a:p>
              <a:p>
                <a:r>
                  <a:rPr lang="en-US" dirty="0">
                    <a:solidFill>
                      <a:schemeClr val="tx1">
                        <a:lumMod val="75000"/>
                        <a:lumOff val="25000"/>
                      </a:schemeClr>
                    </a:solidFill>
                  </a:rPr>
                  <a:t>Dr. Delores M. </a:t>
                </a:r>
                <a:r>
                  <a:rPr lang="en-US" dirty="0" err="1">
                    <a:solidFill>
                      <a:schemeClr val="tx1">
                        <a:lumMod val="75000"/>
                        <a:lumOff val="25000"/>
                      </a:schemeClr>
                    </a:solidFill>
                  </a:rPr>
                  <a:t>Etter</a:t>
                </a:r>
                <a:endParaRPr lang="en-US" dirty="0">
                  <a:solidFill>
                    <a:schemeClr val="tx1">
                      <a:lumMod val="75000"/>
                      <a:lumOff val="25000"/>
                    </a:schemeClr>
                  </a:solidFill>
                </a:endParaRPr>
              </a:p>
              <a:p>
                <a:r>
                  <a:rPr lang="en-US" dirty="0">
                    <a:solidFill>
                      <a:schemeClr val="tx1">
                        <a:lumMod val="75000"/>
                        <a:lumOff val="25000"/>
                      </a:schemeClr>
                    </a:solidFill>
                  </a:rPr>
                  <a:t>Dr. Dinesh </a:t>
                </a:r>
                <a:r>
                  <a:rPr lang="en-US" dirty="0" err="1">
                    <a:solidFill>
                      <a:schemeClr val="tx1">
                        <a:lumMod val="75000"/>
                        <a:lumOff val="25000"/>
                      </a:schemeClr>
                    </a:solidFill>
                  </a:rPr>
                  <a:t>Rajan</a:t>
                </a:r>
                <a:endParaRPr lang="en-US" dirty="0">
                  <a:solidFill>
                    <a:schemeClr val="tx1">
                      <a:lumMod val="75000"/>
                      <a:lumOff val="25000"/>
                    </a:schemeClr>
                  </a:solidFill>
                </a:endParaRPr>
              </a:p>
              <a:p>
                <a:r>
                  <a:rPr lang="en-US" dirty="0">
                    <a:solidFill>
                      <a:schemeClr val="tx1">
                        <a:lumMod val="75000"/>
                        <a:lumOff val="25000"/>
                      </a:schemeClr>
                    </a:solidFill>
                  </a:rPr>
                  <a:t>Dr. </a:t>
                </a:r>
                <a:r>
                  <a:rPr lang="en-US" dirty="0" err="1">
                    <a:solidFill>
                      <a:schemeClr val="tx1">
                        <a:lumMod val="75000"/>
                        <a:lumOff val="25000"/>
                      </a:schemeClr>
                    </a:solidFill>
                  </a:rPr>
                  <a:t>Panos</a:t>
                </a:r>
                <a:r>
                  <a:rPr lang="en-US" dirty="0">
                    <a:solidFill>
                      <a:schemeClr val="tx1">
                        <a:lumMod val="75000"/>
                        <a:lumOff val="25000"/>
                      </a:schemeClr>
                    </a:solidFill>
                  </a:rPr>
                  <a:t> </a:t>
                </a:r>
                <a:r>
                  <a:rPr lang="en-US" dirty="0" err="1">
                    <a:solidFill>
                      <a:schemeClr val="tx1">
                        <a:lumMod val="75000"/>
                        <a:lumOff val="25000"/>
                      </a:schemeClr>
                    </a:solidFill>
                  </a:rPr>
                  <a:t>Papamichalis</a:t>
                </a:r>
                <a:endParaRPr lang="en-US" dirty="0">
                  <a:solidFill>
                    <a:schemeClr val="tx1">
                      <a:lumMod val="75000"/>
                      <a:lumOff val="25000"/>
                    </a:schemeClr>
                  </a:solidFill>
                </a:endParaRPr>
              </a:p>
              <a:p>
                <a:r>
                  <a:rPr lang="en-US" dirty="0">
                    <a:solidFill>
                      <a:schemeClr val="tx1">
                        <a:lumMod val="75000"/>
                        <a:lumOff val="25000"/>
                      </a:schemeClr>
                    </a:solidFill>
                  </a:rPr>
                  <a:t>Dr. </a:t>
                </a:r>
                <a:r>
                  <a:rPr lang="en-US" dirty="0" err="1">
                    <a:solidFill>
                      <a:schemeClr val="tx1">
                        <a:lumMod val="75000"/>
                        <a:lumOff val="25000"/>
                      </a:schemeClr>
                    </a:solidFill>
                  </a:rPr>
                  <a:t>Yunkai</a:t>
                </a:r>
                <a:r>
                  <a:rPr lang="en-US" dirty="0">
                    <a:solidFill>
                      <a:schemeClr val="tx1">
                        <a:lumMod val="75000"/>
                        <a:lumOff val="25000"/>
                      </a:schemeClr>
                    </a:solidFill>
                  </a:rPr>
                  <a:t> Zhou </a:t>
                </a:r>
              </a:p>
              <a:p>
                <a:endParaRPr lang="en-US" dirty="0">
                  <a:solidFill>
                    <a:schemeClr val="bg2">
                      <a:lumMod val="25000"/>
                    </a:schemeClr>
                  </a:solidFill>
                </a:endParaRPr>
              </a:p>
            </p:txBody>
          </p:sp>
          <p:sp>
            <p:nvSpPr>
              <p:cNvPr id="7" name="Rectangle 6"/>
              <p:cNvSpPr/>
              <p:nvPr/>
            </p:nvSpPr>
            <p:spPr>
              <a:xfrm>
                <a:off x="3812679" y="1721018"/>
                <a:ext cx="3111639" cy="461665"/>
              </a:xfrm>
              <a:prstGeom prst="rect">
                <a:avLst/>
              </a:prstGeom>
            </p:spPr>
            <p:txBody>
              <a:bodyPr wrap="square">
                <a:spAutoFit/>
              </a:bodyPr>
              <a:lstStyle/>
              <a:p>
                <a:r>
                  <a:rPr lang="en-US" sz="24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Indranil Sinharoy</a:t>
                </a:r>
              </a:p>
            </p:txBody>
          </p:sp>
        </p:grpSp>
        <p:sp>
          <p:nvSpPr>
            <p:cNvPr id="21" name="Rectangle 20"/>
            <p:cNvSpPr/>
            <p:nvPr/>
          </p:nvSpPr>
          <p:spPr>
            <a:xfrm rot="16200000">
              <a:off x="3866395" y="2704201"/>
              <a:ext cx="1292983" cy="369332"/>
            </a:xfrm>
            <a:prstGeom prst="rect">
              <a:avLst/>
            </a:prstGeom>
          </p:spPr>
          <p:txBody>
            <a:bodyPr wrap="none">
              <a:spAutoFit/>
            </a:bodyPr>
            <a:lstStyle/>
            <a:p>
              <a:r>
                <a:rPr lang="en-US">
                  <a:solidFill>
                    <a:schemeClr val="tx1">
                      <a:lumMod val="85000"/>
                      <a:lumOff val="15000"/>
                    </a:schemeClr>
                  </a:solidFill>
                </a:rPr>
                <a:t>Committee:</a:t>
              </a:r>
            </a:p>
          </p:txBody>
        </p:sp>
      </p:grpSp>
      <p:sp>
        <p:nvSpPr>
          <p:cNvPr id="16" name="Slide Number Placeholder 15"/>
          <p:cNvSpPr>
            <a:spLocks noGrp="1"/>
          </p:cNvSpPr>
          <p:nvPr>
            <p:ph type="sldNum" sz="quarter" idx="12"/>
          </p:nvPr>
        </p:nvSpPr>
        <p:spPr/>
        <p:txBody>
          <a:bodyPr/>
          <a:lstStyle/>
          <a:p>
            <a:fld id="{8295466C-6D01-4B7B-82FE-0060F6C0E0EB}" type="slidenum">
              <a:rPr lang="en-US" smtClean="0"/>
              <a:t>1</a:t>
            </a:fld>
            <a:endParaRPr lang="en-US"/>
          </a:p>
        </p:txBody>
      </p:sp>
    </p:spTree>
    <p:extLst>
      <p:ext uri="{BB962C8B-B14F-4D97-AF65-F5344CB8AC3E}">
        <p14:creationId xmlns:p14="http://schemas.microsoft.com/office/powerpoint/2010/main" val="139926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1618436"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goal in this work is to extend the capture volume of iris recognition systems</a:t>
            </a:r>
            <a:endParaRPr lang="en-US" sz="2600" b="1" dirty="0">
              <a:solidFill>
                <a:srgbClr val="FF3F7A"/>
              </a:solidFill>
              <a:latin typeface="Euclid" panose="02020503060505020303" pitchFamily="18" charset="0"/>
            </a:endParaRPr>
          </a:p>
        </p:txBody>
      </p:sp>
      <p:sp>
        <p:nvSpPr>
          <p:cNvPr id="4" name="TextBox 3"/>
          <p:cNvSpPr txBox="1"/>
          <p:nvPr/>
        </p:nvSpPr>
        <p:spPr>
          <a:xfrm>
            <a:off x="1226589" y="1979271"/>
            <a:ext cx="9738822" cy="2908489"/>
          </a:xfrm>
          <a:prstGeom prst="rect">
            <a:avLst/>
          </a:prstGeom>
          <a:noFill/>
        </p:spPr>
        <p:txBody>
          <a:bodyPr wrap="square" rtlCol="0">
            <a:spAutoFit/>
          </a:bodyPr>
          <a:lstStyle/>
          <a:p>
            <a:pPr>
              <a:lnSpc>
                <a:spcPct val="150000"/>
              </a:lnSpc>
            </a:pP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What is an ideal solution?</a:t>
            </a:r>
          </a:p>
          <a:p>
            <a:pPr marL="342900" indent="-342900">
              <a:lnSpc>
                <a:spcPct val="150000"/>
              </a:lnSpc>
              <a:buFont typeface="Arial" panose="020B0604020202020204" pitchFamily="34" charset="0"/>
              <a:buChar char="•"/>
            </a:pPr>
            <a:r>
              <a:rPr lang="en-US" sz="2000"/>
              <a:t>Extend the capture volume significantly (comparable or better than existing solutions)</a:t>
            </a:r>
          </a:p>
          <a:p>
            <a:pPr marL="342900" indent="-342900">
              <a:lnSpc>
                <a:spcPct val="150000"/>
              </a:lnSpc>
              <a:buFont typeface="Arial" panose="020B0604020202020204" pitchFamily="34" charset="0"/>
              <a:buChar char="•"/>
            </a:pPr>
            <a:r>
              <a:rPr lang="en-US" sz="2000"/>
              <a:t>Scalable</a:t>
            </a:r>
          </a:p>
          <a:p>
            <a:pPr marL="342900" indent="-342900">
              <a:lnSpc>
                <a:spcPct val="150000"/>
              </a:lnSpc>
              <a:buFont typeface="Arial" panose="020B0604020202020204" pitchFamily="34" charset="0"/>
              <a:buChar char="•"/>
            </a:pPr>
            <a:r>
              <a:rPr lang="en-US" sz="2000"/>
              <a:t>Low computational complexity for real time operation</a:t>
            </a:r>
          </a:p>
          <a:p>
            <a:pPr marL="342900" indent="-342900">
              <a:lnSpc>
                <a:spcPct val="150000"/>
              </a:lnSpc>
              <a:buFont typeface="Arial" panose="020B0604020202020204" pitchFamily="34" charset="0"/>
              <a:buChar char="•"/>
            </a:pPr>
            <a:r>
              <a:rPr lang="en-US" sz="2000"/>
              <a:t>Low cost</a:t>
            </a:r>
          </a:p>
          <a:p>
            <a:pPr>
              <a:lnSpc>
                <a:spcPct val="150000"/>
              </a:lnSpc>
            </a:pPr>
            <a:endParaRPr lang="en-US" sz="2000"/>
          </a:p>
        </p:txBody>
      </p:sp>
      <p:sp>
        <p:nvSpPr>
          <p:cNvPr id="2" name="Slide Number Placeholder 1"/>
          <p:cNvSpPr>
            <a:spLocks noGrp="1"/>
          </p:cNvSpPr>
          <p:nvPr>
            <p:ph type="sldNum" sz="quarter" idx="12"/>
          </p:nvPr>
        </p:nvSpPr>
        <p:spPr/>
        <p:txBody>
          <a:bodyPr/>
          <a:lstStyle/>
          <a:p>
            <a:fld id="{8295466C-6D01-4B7B-82FE-0060F6C0E0EB}" type="slidenum">
              <a:rPr lang="en-US" smtClean="0"/>
              <a:t>10</a:t>
            </a:fld>
            <a:endParaRPr lang="en-US"/>
          </a:p>
        </p:txBody>
      </p:sp>
    </p:spTree>
    <p:extLst>
      <p:ext uri="{BB962C8B-B14F-4D97-AF65-F5344CB8AC3E}">
        <p14:creationId xmlns:p14="http://schemas.microsoft.com/office/powerpoint/2010/main" val="297273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original contributions of this thesis</a:t>
            </a:r>
            <a:endParaRPr lang="en-US" sz="2600" b="1" dirty="0">
              <a:solidFill>
                <a:srgbClr val="FF3F7A"/>
              </a:solidFill>
              <a:latin typeface="Euclid" panose="02020503060505020303" pitchFamily="18" charset="0"/>
            </a:endParaRPr>
          </a:p>
        </p:txBody>
      </p:sp>
      <p:pic>
        <p:nvPicPr>
          <p:cNvPr id="2" name="Picture 1" descr="Award by gnokii - a cup"/>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25523" y="3534937"/>
            <a:ext cx="388607" cy="479023"/>
          </a:xfrm>
          <a:prstGeom prst="rect">
            <a:avLst/>
          </a:prstGeom>
        </p:spPr>
      </p:pic>
      <p:sp>
        <p:nvSpPr>
          <p:cNvPr id="4" name="Rectangle 3"/>
          <p:cNvSpPr/>
          <p:nvPr/>
        </p:nvSpPr>
        <p:spPr>
          <a:xfrm>
            <a:off x="419893" y="660078"/>
            <a:ext cx="11107836" cy="5493812"/>
          </a:xfrm>
          <a:prstGeom prst="rect">
            <a:avLst/>
          </a:prstGeom>
        </p:spPr>
        <p:txBody>
          <a:bodyPr wrap="square">
            <a:spAutoFit/>
          </a:bodyPr>
          <a:lstStyle/>
          <a:p>
            <a:pPr marL="342900" indent="-342900">
              <a:lnSpc>
                <a:spcPct val="200000"/>
              </a:lnSpc>
              <a:buFont typeface="+mj-lt"/>
              <a:buAutoNum type="arabicPeriod"/>
            </a:pPr>
            <a:r>
              <a:rPr lang="en-US"/>
              <a:t>New pair of general imaging models </a:t>
            </a:r>
          </a:p>
          <a:p>
            <a:pPr marL="800100" lvl="1" indent="-342900">
              <a:lnSpc>
                <a:spcPct val="200000"/>
              </a:lnSpc>
              <a:buFont typeface="Arial" panose="020B0604020202020204" pitchFamily="34" charset="0"/>
              <a:buChar char="•"/>
            </a:pPr>
            <a:r>
              <a:rPr lang="en-US"/>
              <a:t>Lens and the sensor planes can freely rotate about independent pivots</a:t>
            </a:r>
          </a:p>
          <a:p>
            <a:pPr marL="800100" lvl="1" indent="-342900">
              <a:lnSpc>
                <a:spcPct val="200000"/>
              </a:lnSpc>
              <a:buFont typeface="Arial" panose="020B0604020202020204" pitchFamily="34" charset="0"/>
              <a:buChar char="•"/>
            </a:pPr>
            <a:r>
              <a:rPr lang="en-US"/>
              <a:t>Pupil parameters enable accurate and efficient estimation of geometric image properties</a:t>
            </a:r>
          </a:p>
          <a:p>
            <a:pPr marL="342900" indent="-342900">
              <a:lnSpc>
                <a:spcPct val="200000"/>
              </a:lnSpc>
              <a:buFont typeface="+mj-lt"/>
              <a:buAutoNum type="arabicPeriod"/>
            </a:pPr>
            <a:r>
              <a:rPr lang="en-US"/>
              <a:t>A new computational imaging approach for extending the depth of field of imaging systems </a:t>
            </a:r>
          </a:p>
          <a:p>
            <a:pPr marL="342900" indent="-342900">
              <a:lnSpc>
                <a:spcPct val="200000"/>
              </a:lnSpc>
              <a:buFont typeface="+mj-lt"/>
              <a:buAutoNum type="arabicPeriod"/>
            </a:pPr>
            <a:r>
              <a:rPr lang="en-US"/>
              <a:t>Conference paper, Imaging and Applied Optics Congress 2016</a:t>
            </a:r>
          </a:p>
          <a:p>
            <a:pPr marL="800100" lvl="1" indent="-342900">
              <a:lnSpc>
                <a:spcPct val="200000"/>
              </a:lnSpc>
              <a:buFont typeface="Arial" panose="020B0604020202020204" pitchFamily="34" charset="0"/>
              <a:buChar char="•"/>
            </a:pPr>
            <a:r>
              <a:rPr lang="en-US"/>
              <a:t>Won Best Multimedia Award (         )</a:t>
            </a:r>
          </a:p>
          <a:p>
            <a:pPr marL="342900" indent="-342900">
              <a:lnSpc>
                <a:spcPct val="200000"/>
              </a:lnSpc>
              <a:buFont typeface="+mj-lt"/>
              <a:buAutoNum type="arabicPeriod"/>
            </a:pPr>
            <a:r>
              <a:rPr lang="en-US"/>
              <a:t>Journal paper submitted to OSA Applied Optics (stage: in peer review)</a:t>
            </a:r>
          </a:p>
          <a:p>
            <a:pPr marL="342900" indent="-342900">
              <a:lnSpc>
                <a:spcPct val="200000"/>
              </a:lnSpc>
              <a:buFont typeface="+mj-lt"/>
              <a:buAutoNum type="arabicPeriod"/>
            </a:pPr>
            <a:r>
              <a:rPr lang="en-US"/>
              <a:t>Software library for automating and externally controlling optical design and simulation tasks in Zemax</a:t>
            </a:r>
          </a:p>
          <a:p>
            <a:pPr marL="342900" indent="-342900">
              <a:lnSpc>
                <a:spcPct val="200000"/>
              </a:lnSpc>
              <a:buFont typeface="+mj-lt"/>
              <a:buAutoNum type="arabicPeriod"/>
            </a:pPr>
            <a:r>
              <a:rPr lang="en-US"/>
              <a:t>Invention disclosure (stage: patent being written by a lawyer) </a:t>
            </a:r>
          </a:p>
          <a:p>
            <a:pPr>
              <a:lnSpc>
                <a:spcPct val="150000"/>
              </a:lnSpc>
            </a:pPr>
            <a:r>
              <a:rPr lang="en-US"/>
              <a:t>  </a:t>
            </a:r>
          </a:p>
        </p:txBody>
      </p:sp>
      <p:sp>
        <p:nvSpPr>
          <p:cNvPr id="6" name="Slide Number Placeholder 5"/>
          <p:cNvSpPr>
            <a:spLocks noGrp="1"/>
          </p:cNvSpPr>
          <p:nvPr>
            <p:ph type="sldNum" sz="quarter" idx="12"/>
          </p:nvPr>
        </p:nvSpPr>
        <p:spPr/>
        <p:txBody>
          <a:bodyPr/>
          <a:lstStyle/>
          <a:p>
            <a:fld id="{8295466C-6D01-4B7B-82FE-0060F6C0E0EB}" type="slidenum">
              <a:rPr lang="en-US" smtClean="0"/>
              <a:t>11</a:t>
            </a:fld>
            <a:endParaRPr lang="en-US"/>
          </a:p>
        </p:txBody>
      </p:sp>
    </p:spTree>
    <p:extLst>
      <p:ext uri="{BB962C8B-B14F-4D97-AF65-F5344CB8AC3E}">
        <p14:creationId xmlns:p14="http://schemas.microsoft.com/office/powerpoint/2010/main" val="2238127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24091" y="659757"/>
            <a:ext cx="1979271" cy="1458410"/>
            <a:chOff x="324091" y="659757"/>
            <a:chExt cx="1979271" cy="1458410"/>
          </a:xfrm>
        </p:grpSpPr>
        <p:sp>
          <p:nvSpPr>
            <p:cNvPr id="2" name="Rectangle: Rounded Corners 1"/>
            <p:cNvSpPr/>
            <p:nvPr/>
          </p:nvSpPr>
          <p:spPr>
            <a:xfrm>
              <a:off x="324091" y="659757"/>
              <a:ext cx="1979271" cy="1458410"/>
            </a:xfrm>
            <a:prstGeom prst="roundRect">
              <a:avLst>
                <a:gd name="adj" fmla="val 714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p:cNvSpPr txBox="1"/>
            <p:nvPr/>
          </p:nvSpPr>
          <p:spPr>
            <a:xfrm>
              <a:off x="604686" y="1188907"/>
              <a:ext cx="1418081" cy="400110"/>
            </a:xfrm>
            <a:prstGeom prst="rect">
              <a:avLst/>
            </a:prstGeom>
            <a:noFill/>
            <a:ln>
              <a:noFill/>
            </a:ln>
          </p:spPr>
          <p:txBody>
            <a:bodyPr wrap="none" rtlCol="0">
              <a:spAutoFit/>
            </a:bodyPr>
            <a:lstStyle/>
            <a:p>
              <a:r>
                <a:rPr lang="en-US" sz="2000">
                  <a:solidFill>
                    <a:schemeClr val="bg1"/>
                  </a:solidFill>
                </a:rPr>
                <a:t>Background</a:t>
              </a:r>
            </a:p>
          </p:txBody>
        </p:sp>
      </p:grpSp>
      <p:grpSp>
        <p:nvGrpSpPr>
          <p:cNvPr id="15" name="Group 14"/>
          <p:cNvGrpSpPr/>
          <p:nvPr/>
        </p:nvGrpSpPr>
        <p:grpSpPr>
          <a:xfrm>
            <a:off x="2758633" y="1781047"/>
            <a:ext cx="1979271" cy="1458410"/>
            <a:chOff x="2476019" y="2176041"/>
            <a:chExt cx="1979271" cy="1458410"/>
          </a:xfrm>
        </p:grpSpPr>
        <p:sp>
          <p:nvSpPr>
            <p:cNvPr id="3" name="Rectangle: Rounded Corners 2"/>
            <p:cNvSpPr/>
            <p:nvPr/>
          </p:nvSpPr>
          <p:spPr>
            <a:xfrm>
              <a:off x="2476019" y="2176041"/>
              <a:ext cx="1979271" cy="1458410"/>
            </a:xfrm>
            <a:prstGeom prst="roundRect">
              <a:avLst>
                <a:gd name="adj" fmla="val 714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p:cNvSpPr txBox="1"/>
            <p:nvPr/>
          </p:nvSpPr>
          <p:spPr>
            <a:xfrm>
              <a:off x="2510743" y="2705191"/>
              <a:ext cx="1909822" cy="400110"/>
            </a:xfrm>
            <a:prstGeom prst="rect">
              <a:avLst/>
            </a:prstGeom>
            <a:noFill/>
            <a:ln>
              <a:noFill/>
            </a:ln>
          </p:spPr>
          <p:txBody>
            <a:bodyPr wrap="square" rtlCol="0">
              <a:spAutoFit/>
            </a:bodyPr>
            <a:lstStyle/>
            <a:p>
              <a:r>
                <a:rPr lang="en-US" sz="2000">
                  <a:solidFill>
                    <a:schemeClr val="bg1"/>
                  </a:solidFill>
                </a:rPr>
                <a:t>The new models</a:t>
              </a:r>
            </a:p>
          </p:txBody>
        </p:sp>
      </p:grpSp>
      <p:grpSp>
        <p:nvGrpSpPr>
          <p:cNvPr id="14" name="Group 13"/>
          <p:cNvGrpSpPr/>
          <p:nvPr/>
        </p:nvGrpSpPr>
        <p:grpSpPr>
          <a:xfrm>
            <a:off x="5193175" y="2902337"/>
            <a:ext cx="1979271" cy="1458410"/>
            <a:chOff x="4800602" y="3507130"/>
            <a:chExt cx="1979271" cy="1458410"/>
          </a:xfrm>
        </p:grpSpPr>
        <p:sp>
          <p:nvSpPr>
            <p:cNvPr id="4" name="Rectangle: Rounded Corners 3"/>
            <p:cNvSpPr/>
            <p:nvPr/>
          </p:nvSpPr>
          <p:spPr>
            <a:xfrm>
              <a:off x="4800602" y="3507130"/>
              <a:ext cx="1979271" cy="1458410"/>
            </a:xfrm>
            <a:prstGeom prst="roundRect">
              <a:avLst>
                <a:gd name="adj" fmla="val 714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p:cNvSpPr txBox="1"/>
            <p:nvPr/>
          </p:nvSpPr>
          <p:spPr>
            <a:xfrm>
              <a:off x="4800602" y="3574616"/>
              <a:ext cx="1979271" cy="1323439"/>
            </a:xfrm>
            <a:prstGeom prst="rect">
              <a:avLst/>
            </a:prstGeom>
            <a:noFill/>
            <a:ln>
              <a:noFill/>
            </a:ln>
          </p:spPr>
          <p:txBody>
            <a:bodyPr wrap="square" rtlCol="0">
              <a:spAutoFit/>
            </a:bodyPr>
            <a:lstStyle/>
            <a:p>
              <a:r>
                <a:rPr lang="en-US" sz="2000">
                  <a:solidFill>
                    <a:schemeClr val="bg1"/>
                  </a:solidFill>
                </a:rPr>
                <a:t>New comp. imaging method: Angular Focus Stacking (AFS)</a:t>
              </a:r>
            </a:p>
          </p:txBody>
        </p:sp>
      </p:grpSp>
      <p:grpSp>
        <p:nvGrpSpPr>
          <p:cNvPr id="13" name="Group 12"/>
          <p:cNvGrpSpPr/>
          <p:nvPr/>
        </p:nvGrpSpPr>
        <p:grpSpPr>
          <a:xfrm>
            <a:off x="7627717" y="4023627"/>
            <a:ext cx="1979271" cy="1458410"/>
            <a:chOff x="7540904" y="4236335"/>
            <a:chExt cx="1979271" cy="1458410"/>
          </a:xfrm>
        </p:grpSpPr>
        <p:sp>
          <p:nvSpPr>
            <p:cNvPr id="5" name="Rectangle: Rounded Corners 4"/>
            <p:cNvSpPr/>
            <p:nvPr/>
          </p:nvSpPr>
          <p:spPr>
            <a:xfrm>
              <a:off x="7540904" y="4236335"/>
              <a:ext cx="1979271" cy="1458410"/>
            </a:xfrm>
            <a:prstGeom prst="roundRect">
              <a:avLst>
                <a:gd name="adj" fmla="val 103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7740084" y="4611597"/>
              <a:ext cx="1580911" cy="707886"/>
            </a:xfrm>
            <a:prstGeom prst="rect">
              <a:avLst/>
            </a:prstGeom>
            <a:noFill/>
            <a:ln>
              <a:noFill/>
            </a:ln>
          </p:spPr>
          <p:txBody>
            <a:bodyPr wrap="square" rtlCol="0">
              <a:spAutoFit/>
            </a:bodyPr>
            <a:lstStyle/>
            <a:p>
              <a:r>
                <a:rPr lang="en-US" sz="2000">
                  <a:solidFill>
                    <a:schemeClr val="bg1"/>
                  </a:solidFill>
                </a:rPr>
                <a:t>Zemax simulation</a:t>
              </a:r>
            </a:p>
          </p:txBody>
        </p:sp>
      </p:grpSp>
      <p:grpSp>
        <p:nvGrpSpPr>
          <p:cNvPr id="12" name="Group 11"/>
          <p:cNvGrpSpPr/>
          <p:nvPr/>
        </p:nvGrpSpPr>
        <p:grpSpPr>
          <a:xfrm>
            <a:off x="10062258" y="5144917"/>
            <a:ext cx="1979271" cy="1458410"/>
            <a:chOff x="10062258" y="5144917"/>
            <a:chExt cx="1979271" cy="1458410"/>
          </a:xfrm>
        </p:grpSpPr>
        <p:sp>
          <p:nvSpPr>
            <p:cNvPr id="6" name="Rectangle: Rounded Corners 5"/>
            <p:cNvSpPr/>
            <p:nvPr/>
          </p:nvSpPr>
          <p:spPr>
            <a:xfrm>
              <a:off x="10062258" y="5144917"/>
              <a:ext cx="1979271" cy="1458410"/>
            </a:xfrm>
            <a:prstGeom prst="roundRect">
              <a:avLst>
                <a:gd name="adj" fmla="val 793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10"/>
            <p:cNvSpPr txBox="1"/>
            <p:nvPr/>
          </p:nvSpPr>
          <p:spPr>
            <a:xfrm>
              <a:off x="10203083" y="5520179"/>
              <a:ext cx="1697620" cy="707886"/>
            </a:xfrm>
            <a:prstGeom prst="rect">
              <a:avLst/>
            </a:prstGeom>
            <a:noFill/>
            <a:ln>
              <a:noFill/>
            </a:ln>
          </p:spPr>
          <p:txBody>
            <a:bodyPr wrap="square" rtlCol="0">
              <a:spAutoFit/>
            </a:bodyPr>
            <a:lstStyle/>
            <a:p>
              <a:r>
                <a:rPr lang="en-US" sz="2000">
                  <a:solidFill>
                    <a:schemeClr val="bg1"/>
                  </a:solidFill>
                </a:rPr>
                <a:t>Experimental results</a:t>
              </a:r>
            </a:p>
          </p:txBody>
        </p:sp>
      </p:grpSp>
      <p:sp>
        <p:nvSpPr>
          <p:cNvPr id="17" name="Isosceles Triangle 16"/>
          <p:cNvSpPr/>
          <p:nvPr/>
        </p:nvSpPr>
        <p:spPr>
          <a:xfrm>
            <a:off x="1922903" y="2019277"/>
            <a:ext cx="199728" cy="259289"/>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17"/>
          <p:cNvSpPr>
            <a:spLocks noGrp="1"/>
          </p:cNvSpPr>
          <p:nvPr>
            <p:ph type="sldNum" sz="quarter" idx="12"/>
          </p:nvPr>
        </p:nvSpPr>
        <p:spPr/>
        <p:txBody>
          <a:bodyPr/>
          <a:lstStyle/>
          <a:p>
            <a:fld id="{8295466C-6D01-4B7B-82FE-0060F6C0E0EB}" type="slidenum">
              <a:rPr lang="en-US" smtClean="0"/>
              <a:t>12</a:t>
            </a:fld>
            <a:endParaRPr lang="en-US"/>
          </a:p>
        </p:txBody>
      </p:sp>
    </p:spTree>
    <p:extLst>
      <p:ext uri="{BB962C8B-B14F-4D97-AF65-F5344CB8AC3E}">
        <p14:creationId xmlns:p14="http://schemas.microsoft.com/office/powerpoint/2010/main" val="3564031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618436"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Existing solutions for extending the capture volume are either costly or plagued by noise</a:t>
            </a:r>
            <a:endParaRPr lang="en-US" sz="2600" b="1" dirty="0">
              <a:solidFill>
                <a:srgbClr val="FF3F7A"/>
              </a:solidFill>
              <a:latin typeface="Euclid" panose="02020503060505020303" pitchFamily="18" charset="0"/>
            </a:endParaRPr>
          </a:p>
        </p:txBody>
      </p:sp>
      <p:sp>
        <p:nvSpPr>
          <p:cNvPr id="3" name="TextBox 2"/>
          <p:cNvSpPr txBox="1"/>
          <p:nvPr/>
        </p:nvSpPr>
        <p:spPr>
          <a:xfrm>
            <a:off x="1255540" y="1815921"/>
            <a:ext cx="9680920" cy="1477328"/>
          </a:xfrm>
          <a:prstGeom prst="rect">
            <a:avLst/>
          </a:prstGeom>
          <a:noFill/>
        </p:spPr>
        <p:txBody>
          <a:bodyPr wrap="none" rtlCol="0">
            <a:spAutoFit/>
          </a:bodyPr>
          <a:lstStyle/>
          <a:p>
            <a:pPr>
              <a:lnSpc>
                <a:spcPct val="150000"/>
              </a:lnSpc>
            </a:pPr>
            <a:r>
              <a:rPr lang="en-US" sz="2000"/>
              <a:t>Two main class of solutions:</a:t>
            </a:r>
          </a:p>
          <a:p>
            <a:pPr marL="457200" indent="-457200">
              <a:lnSpc>
                <a:spcPct val="150000"/>
              </a:lnSpc>
              <a:buAutoNum type="arabicPeriod"/>
            </a:pPr>
            <a:r>
              <a:rPr lang="en-US" sz="2000"/>
              <a:t>Multiple field of view stitching over space and/or time are  costly</a:t>
            </a:r>
          </a:p>
          <a:p>
            <a:pPr marL="457200" indent="-457200">
              <a:lnSpc>
                <a:spcPct val="150000"/>
              </a:lnSpc>
              <a:buAutoNum type="arabicPeriod"/>
            </a:pPr>
            <a:r>
              <a:rPr lang="en-US" sz="2000"/>
              <a:t>Wavefront coding—e.g. Cubic Phase Mask—exhibit low SNR at high spatial frequencies</a:t>
            </a:r>
          </a:p>
        </p:txBody>
      </p:sp>
      <p:sp>
        <p:nvSpPr>
          <p:cNvPr id="4" name="Slide Number Placeholder 3"/>
          <p:cNvSpPr>
            <a:spLocks noGrp="1"/>
          </p:cNvSpPr>
          <p:nvPr>
            <p:ph type="sldNum" sz="quarter" idx="12"/>
          </p:nvPr>
        </p:nvSpPr>
        <p:spPr/>
        <p:txBody>
          <a:bodyPr/>
          <a:lstStyle/>
          <a:p>
            <a:fld id="{8295466C-6D01-4B7B-82FE-0060F6C0E0EB}" type="slidenum">
              <a:rPr lang="en-US" smtClean="0"/>
              <a:t>13</a:t>
            </a:fld>
            <a:endParaRPr lang="en-US"/>
          </a:p>
        </p:txBody>
      </p:sp>
    </p:spTree>
    <p:extLst>
      <p:ext uri="{BB962C8B-B14F-4D97-AF65-F5344CB8AC3E}">
        <p14:creationId xmlns:p14="http://schemas.microsoft.com/office/powerpoint/2010/main" val="181819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95466C-6D01-4B7B-82FE-0060F6C0E0EB}" type="slidenum">
              <a:rPr lang="en-US" smtClean="0"/>
              <a:t>14</a:t>
            </a:fld>
            <a:endParaRPr lang="en-US"/>
          </a:p>
        </p:txBody>
      </p:sp>
    </p:spTree>
    <p:extLst>
      <p:ext uri="{BB962C8B-B14F-4D97-AF65-F5344CB8AC3E}">
        <p14:creationId xmlns:p14="http://schemas.microsoft.com/office/powerpoint/2010/main" val="2651444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421130"/>
            <a:ext cx="6858000" cy="4015740"/>
          </a:xfrm>
          <a:prstGeom prst="rect">
            <a:avLst/>
          </a:prstGeom>
        </p:spPr>
      </p:pic>
      <p:grpSp>
        <p:nvGrpSpPr>
          <p:cNvPr id="14" name="Group 13"/>
          <p:cNvGrpSpPr/>
          <p:nvPr/>
        </p:nvGrpSpPr>
        <p:grpSpPr>
          <a:xfrm>
            <a:off x="2667000" y="1287780"/>
            <a:ext cx="7002780" cy="4149090"/>
            <a:chOff x="2667000" y="1287780"/>
            <a:chExt cx="7002780" cy="4149090"/>
          </a:xfrm>
        </p:grpSpPr>
        <p:sp>
          <p:nvSpPr>
            <p:cNvPr id="15" name="Freeform: Shape 14"/>
            <p:cNvSpPr/>
            <p:nvPr/>
          </p:nvSpPr>
          <p:spPr>
            <a:xfrm>
              <a:off x="2667000" y="1287780"/>
              <a:ext cx="7002780" cy="4149090"/>
            </a:xfrm>
            <a:custGeom>
              <a:avLst/>
              <a:gdLst>
                <a:gd name="connsiteX0" fmla="*/ 1799492 w 7002780"/>
                <a:gd name="connsiteY0" fmla="*/ 763757 h 4149090"/>
                <a:gd name="connsiteX1" fmla="*/ 205153 w 7002780"/>
                <a:gd name="connsiteY1" fmla="*/ 2358096 h 4149090"/>
                <a:gd name="connsiteX2" fmla="*/ 1799492 w 7002780"/>
                <a:gd name="connsiteY2" fmla="*/ 3952435 h 4149090"/>
                <a:gd name="connsiteX3" fmla="*/ 3393831 w 7002780"/>
                <a:gd name="connsiteY3" fmla="*/ 2358096 h 4149090"/>
                <a:gd name="connsiteX4" fmla="*/ 1799492 w 7002780"/>
                <a:gd name="connsiteY4" fmla="*/ 763757 h 4149090"/>
                <a:gd name="connsiteX5" fmla="*/ 5294141 w 7002780"/>
                <a:gd name="connsiteY5" fmla="*/ 142437 h 4149090"/>
                <a:gd name="connsiteX6" fmla="*/ 3739661 w 7002780"/>
                <a:gd name="connsiteY6" fmla="*/ 1696917 h 4149090"/>
                <a:gd name="connsiteX7" fmla="*/ 5294141 w 7002780"/>
                <a:gd name="connsiteY7" fmla="*/ 3251397 h 4149090"/>
                <a:gd name="connsiteX8" fmla="*/ 6848621 w 7002780"/>
                <a:gd name="connsiteY8" fmla="*/ 1696917 h 4149090"/>
                <a:gd name="connsiteX9" fmla="*/ 5294141 w 7002780"/>
                <a:gd name="connsiteY9" fmla="*/ 142437 h 4149090"/>
                <a:gd name="connsiteX10" fmla="*/ 0 w 7002780"/>
                <a:gd name="connsiteY10" fmla="*/ 0 h 4149090"/>
                <a:gd name="connsiteX11" fmla="*/ 7002780 w 7002780"/>
                <a:gd name="connsiteY11" fmla="*/ 0 h 4149090"/>
                <a:gd name="connsiteX12" fmla="*/ 7002780 w 7002780"/>
                <a:gd name="connsiteY12" fmla="*/ 4149090 h 4149090"/>
                <a:gd name="connsiteX13" fmla="*/ 0 w 7002780"/>
                <a:gd name="connsiteY13" fmla="*/ 4149090 h 414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2780" h="4149090">
                  <a:moveTo>
                    <a:pt x="1799492" y="763757"/>
                  </a:moveTo>
                  <a:cubicBezTo>
                    <a:pt x="918963" y="763757"/>
                    <a:pt x="205153" y="1477567"/>
                    <a:pt x="205153" y="2358096"/>
                  </a:cubicBezTo>
                  <a:cubicBezTo>
                    <a:pt x="205153" y="3238625"/>
                    <a:pt x="918963" y="3952435"/>
                    <a:pt x="1799492" y="3952435"/>
                  </a:cubicBezTo>
                  <a:cubicBezTo>
                    <a:pt x="2680021" y="3952435"/>
                    <a:pt x="3393831" y="3238625"/>
                    <a:pt x="3393831" y="2358096"/>
                  </a:cubicBezTo>
                  <a:cubicBezTo>
                    <a:pt x="3393831" y="1477567"/>
                    <a:pt x="2680021" y="763757"/>
                    <a:pt x="1799492" y="763757"/>
                  </a:cubicBezTo>
                  <a:close/>
                  <a:moveTo>
                    <a:pt x="5294141" y="142437"/>
                  </a:moveTo>
                  <a:cubicBezTo>
                    <a:pt x="4435625" y="142437"/>
                    <a:pt x="3739661" y="838401"/>
                    <a:pt x="3739661" y="1696917"/>
                  </a:cubicBezTo>
                  <a:cubicBezTo>
                    <a:pt x="3739661" y="2555433"/>
                    <a:pt x="4435625" y="3251397"/>
                    <a:pt x="5294141" y="3251397"/>
                  </a:cubicBezTo>
                  <a:cubicBezTo>
                    <a:pt x="6152657" y="3251397"/>
                    <a:pt x="6848621" y="2555433"/>
                    <a:pt x="6848621" y="1696917"/>
                  </a:cubicBezTo>
                  <a:cubicBezTo>
                    <a:pt x="6848621" y="838401"/>
                    <a:pt x="6152657" y="142437"/>
                    <a:pt x="5294141" y="142437"/>
                  </a:cubicBezTo>
                  <a:close/>
                  <a:moveTo>
                    <a:pt x="0" y="0"/>
                  </a:moveTo>
                  <a:lnTo>
                    <a:pt x="7002780" y="0"/>
                  </a:lnTo>
                  <a:lnTo>
                    <a:pt x="7002780" y="4149090"/>
                  </a:lnTo>
                  <a:lnTo>
                    <a:pt x="0" y="414909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72153" y="2051537"/>
              <a:ext cx="3188677" cy="3188677"/>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406661" y="1430217"/>
              <a:ext cx="3108960" cy="3108960"/>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164592" y="167635"/>
            <a:ext cx="120274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lens &amp; sensor in a Scheimpflug camera can rotate about independent pivots</a:t>
            </a:r>
            <a:endParaRPr lang="en-US" sz="2600" b="1" dirty="0">
              <a:solidFill>
                <a:srgbClr val="FF3F7A"/>
              </a:solidFill>
              <a:latin typeface="Euclid" panose="02020503060505020303" pitchFamily="18" charset="0"/>
            </a:endParaRPr>
          </a:p>
        </p:txBody>
      </p:sp>
      <p:sp>
        <p:nvSpPr>
          <p:cNvPr id="2" name="Slide Number Placeholder 1"/>
          <p:cNvSpPr>
            <a:spLocks noGrp="1"/>
          </p:cNvSpPr>
          <p:nvPr>
            <p:ph type="sldNum" sz="quarter" idx="12"/>
          </p:nvPr>
        </p:nvSpPr>
        <p:spPr/>
        <p:txBody>
          <a:bodyPr/>
          <a:lstStyle/>
          <a:p>
            <a:fld id="{8295466C-6D01-4B7B-82FE-0060F6C0E0EB}" type="slidenum">
              <a:rPr lang="en-US" smtClean="0"/>
              <a:t>15</a:t>
            </a:fld>
            <a:endParaRPr lang="en-US"/>
          </a:p>
        </p:txBody>
      </p:sp>
    </p:spTree>
    <p:extLst>
      <p:ext uri="{BB962C8B-B14F-4D97-AF65-F5344CB8AC3E}">
        <p14:creationId xmlns:p14="http://schemas.microsoft.com/office/powerpoint/2010/main" val="241045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421130"/>
            <a:ext cx="6858000" cy="4015740"/>
          </a:xfrm>
          <a:prstGeom prst="rect">
            <a:avLst/>
          </a:prstGeom>
        </p:spPr>
      </p:pic>
      <p:grpSp>
        <p:nvGrpSpPr>
          <p:cNvPr id="4" name="Group 3"/>
          <p:cNvGrpSpPr/>
          <p:nvPr/>
        </p:nvGrpSpPr>
        <p:grpSpPr>
          <a:xfrm>
            <a:off x="2667000" y="1287780"/>
            <a:ext cx="7002780" cy="4149090"/>
            <a:chOff x="2667000" y="1287780"/>
            <a:chExt cx="7002780" cy="414909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048" y="1417320"/>
              <a:ext cx="6858000" cy="4015740"/>
            </a:xfrm>
            <a:prstGeom prst="rect">
              <a:avLst/>
            </a:prstGeom>
          </p:spPr>
        </p:pic>
        <p:pic>
          <p:nvPicPr>
            <p:cNvPr id="3" name="sensor ani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566" y="1417320"/>
              <a:ext cx="3245047" cy="4014216"/>
            </a:xfrm>
            <a:prstGeom prst="rect">
              <a:avLst/>
            </a:prstGeom>
          </p:spPr>
        </p:pic>
        <p:pic>
          <p:nvPicPr>
            <p:cNvPr id="2" name="lens ani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0048" y="1417320"/>
              <a:ext cx="3500061" cy="4014215"/>
            </a:xfrm>
            <a:prstGeom prst="rect">
              <a:avLst/>
            </a:prstGeom>
          </p:spPr>
        </p:pic>
        <p:grpSp>
          <p:nvGrpSpPr>
            <p:cNvPr id="15" name="Group 14"/>
            <p:cNvGrpSpPr/>
            <p:nvPr/>
          </p:nvGrpSpPr>
          <p:grpSpPr>
            <a:xfrm>
              <a:off x="2667000" y="1287780"/>
              <a:ext cx="7002780" cy="4149090"/>
              <a:chOff x="2667000" y="1287780"/>
              <a:chExt cx="7002780" cy="4149090"/>
            </a:xfrm>
          </p:grpSpPr>
          <p:sp>
            <p:nvSpPr>
              <p:cNvPr id="16" name="Freeform: Shape 15"/>
              <p:cNvSpPr/>
              <p:nvPr/>
            </p:nvSpPr>
            <p:spPr>
              <a:xfrm>
                <a:off x="2667000" y="1287780"/>
                <a:ext cx="7002780" cy="4149090"/>
              </a:xfrm>
              <a:custGeom>
                <a:avLst/>
                <a:gdLst>
                  <a:gd name="connsiteX0" fmla="*/ 1799492 w 7002780"/>
                  <a:gd name="connsiteY0" fmla="*/ 763757 h 4149090"/>
                  <a:gd name="connsiteX1" fmla="*/ 205153 w 7002780"/>
                  <a:gd name="connsiteY1" fmla="*/ 2358096 h 4149090"/>
                  <a:gd name="connsiteX2" fmla="*/ 1799492 w 7002780"/>
                  <a:gd name="connsiteY2" fmla="*/ 3952435 h 4149090"/>
                  <a:gd name="connsiteX3" fmla="*/ 3393831 w 7002780"/>
                  <a:gd name="connsiteY3" fmla="*/ 2358096 h 4149090"/>
                  <a:gd name="connsiteX4" fmla="*/ 1799492 w 7002780"/>
                  <a:gd name="connsiteY4" fmla="*/ 763757 h 4149090"/>
                  <a:gd name="connsiteX5" fmla="*/ 5294141 w 7002780"/>
                  <a:gd name="connsiteY5" fmla="*/ 142437 h 4149090"/>
                  <a:gd name="connsiteX6" fmla="*/ 3739661 w 7002780"/>
                  <a:gd name="connsiteY6" fmla="*/ 1696917 h 4149090"/>
                  <a:gd name="connsiteX7" fmla="*/ 5294141 w 7002780"/>
                  <a:gd name="connsiteY7" fmla="*/ 3251397 h 4149090"/>
                  <a:gd name="connsiteX8" fmla="*/ 6848621 w 7002780"/>
                  <a:gd name="connsiteY8" fmla="*/ 1696917 h 4149090"/>
                  <a:gd name="connsiteX9" fmla="*/ 5294141 w 7002780"/>
                  <a:gd name="connsiteY9" fmla="*/ 142437 h 4149090"/>
                  <a:gd name="connsiteX10" fmla="*/ 0 w 7002780"/>
                  <a:gd name="connsiteY10" fmla="*/ 0 h 4149090"/>
                  <a:gd name="connsiteX11" fmla="*/ 7002780 w 7002780"/>
                  <a:gd name="connsiteY11" fmla="*/ 0 h 4149090"/>
                  <a:gd name="connsiteX12" fmla="*/ 7002780 w 7002780"/>
                  <a:gd name="connsiteY12" fmla="*/ 4149090 h 4149090"/>
                  <a:gd name="connsiteX13" fmla="*/ 0 w 7002780"/>
                  <a:gd name="connsiteY13" fmla="*/ 4149090 h 414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2780" h="4149090">
                    <a:moveTo>
                      <a:pt x="1799492" y="763757"/>
                    </a:moveTo>
                    <a:cubicBezTo>
                      <a:pt x="918963" y="763757"/>
                      <a:pt x="205153" y="1477567"/>
                      <a:pt x="205153" y="2358096"/>
                    </a:cubicBezTo>
                    <a:cubicBezTo>
                      <a:pt x="205153" y="3238625"/>
                      <a:pt x="918963" y="3952435"/>
                      <a:pt x="1799492" y="3952435"/>
                    </a:cubicBezTo>
                    <a:cubicBezTo>
                      <a:pt x="2680021" y="3952435"/>
                      <a:pt x="3393831" y="3238625"/>
                      <a:pt x="3393831" y="2358096"/>
                    </a:cubicBezTo>
                    <a:cubicBezTo>
                      <a:pt x="3393831" y="1477567"/>
                      <a:pt x="2680021" y="763757"/>
                      <a:pt x="1799492" y="763757"/>
                    </a:cubicBezTo>
                    <a:close/>
                    <a:moveTo>
                      <a:pt x="5294141" y="142437"/>
                    </a:moveTo>
                    <a:cubicBezTo>
                      <a:pt x="4435625" y="142437"/>
                      <a:pt x="3739661" y="838401"/>
                      <a:pt x="3739661" y="1696917"/>
                    </a:cubicBezTo>
                    <a:cubicBezTo>
                      <a:pt x="3739661" y="2555433"/>
                      <a:pt x="4435625" y="3251397"/>
                      <a:pt x="5294141" y="3251397"/>
                    </a:cubicBezTo>
                    <a:cubicBezTo>
                      <a:pt x="6152657" y="3251397"/>
                      <a:pt x="6848621" y="2555433"/>
                      <a:pt x="6848621" y="1696917"/>
                    </a:cubicBezTo>
                    <a:cubicBezTo>
                      <a:pt x="6848621" y="838401"/>
                      <a:pt x="6152657" y="142437"/>
                      <a:pt x="5294141" y="142437"/>
                    </a:cubicBezTo>
                    <a:close/>
                    <a:moveTo>
                      <a:pt x="0" y="0"/>
                    </a:moveTo>
                    <a:lnTo>
                      <a:pt x="7002780" y="0"/>
                    </a:lnTo>
                    <a:lnTo>
                      <a:pt x="7002780" y="4149090"/>
                    </a:lnTo>
                    <a:lnTo>
                      <a:pt x="0" y="414909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872153" y="2051537"/>
                <a:ext cx="3188677" cy="3188677"/>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06661" y="1430217"/>
                <a:ext cx="3108960" cy="3108960"/>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TextBox 20"/>
          <p:cNvSpPr txBox="1"/>
          <p:nvPr/>
        </p:nvSpPr>
        <p:spPr>
          <a:xfrm>
            <a:off x="164592" y="167635"/>
            <a:ext cx="120274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lens &amp; sensor in a Scheimpflug camera can rotate about independent pivots</a:t>
            </a:r>
            <a:endParaRPr lang="en-US" sz="2600" b="1" dirty="0">
              <a:solidFill>
                <a:srgbClr val="FF3F7A"/>
              </a:solidFill>
              <a:latin typeface="Euclid" panose="02020503060505020303" pitchFamily="18" charset="0"/>
            </a:endParaRPr>
          </a:p>
        </p:txBody>
      </p:sp>
      <p:sp>
        <p:nvSpPr>
          <p:cNvPr id="5" name="Slide Number Placeholder 4"/>
          <p:cNvSpPr>
            <a:spLocks noGrp="1"/>
          </p:cNvSpPr>
          <p:nvPr>
            <p:ph type="sldNum" sz="quarter" idx="12"/>
          </p:nvPr>
        </p:nvSpPr>
        <p:spPr/>
        <p:txBody>
          <a:bodyPr/>
          <a:lstStyle/>
          <a:p>
            <a:fld id="{8295466C-6D01-4B7B-82FE-0060F6C0E0EB}" type="slidenum">
              <a:rPr lang="en-US" smtClean="0"/>
              <a:t>16</a:t>
            </a:fld>
            <a:endParaRPr lang="en-US"/>
          </a:p>
        </p:txBody>
      </p:sp>
    </p:spTree>
    <p:extLst>
      <p:ext uri="{BB962C8B-B14F-4D97-AF65-F5344CB8AC3E}">
        <p14:creationId xmlns:p14="http://schemas.microsoft.com/office/powerpoint/2010/main" val="1054911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hidden="1"/>
          <p:cNvCxnSpPr/>
          <p:nvPr/>
        </p:nvCxnSpPr>
        <p:spPr>
          <a:xfrm>
            <a:off x="10978648" y="1624534"/>
            <a:ext cx="0" cy="4137314"/>
          </a:xfrm>
          <a:prstGeom prst="line">
            <a:avLst/>
          </a:prstGeom>
          <a:ln w="158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11222488" y="1624534"/>
            <a:ext cx="0" cy="4137314"/>
          </a:xfrm>
          <a:prstGeom prst="line">
            <a:avLst/>
          </a:prstGeom>
          <a:ln w="158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4592" y="167635"/>
            <a:ext cx="10971837"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Scheimpflug principle: Rotating the lens or the sensor also rotates the plane of sharp focus </a:t>
            </a:r>
            <a:endParaRPr lang="en-US" sz="2600" b="1" dirty="0">
              <a:solidFill>
                <a:srgbClr val="FF3F7A"/>
              </a:solidFill>
              <a:latin typeface="Euclid" panose="02020503060505020303" pitchFamily="18" charset="0"/>
            </a:endParaRPr>
          </a:p>
        </p:txBody>
      </p:sp>
      <p:grpSp>
        <p:nvGrpSpPr>
          <p:cNvPr id="2" name="frontoparallel configuration"/>
          <p:cNvGrpSpPr/>
          <p:nvPr/>
        </p:nvGrpSpPr>
        <p:grpSpPr>
          <a:xfrm>
            <a:off x="869644" y="1337114"/>
            <a:ext cx="10338801" cy="5355604"/>
            <a:chOff x="869644" y="1337114"/>
            <a:chExt cx="10338801" cy="5355604"/>
          </a:xfrm>
        </p:grpSpPr>
        <p:sp>
          <p:nvSpPr>
            <p:cNvPr id="4" name="Arc 3"/>
            <p:cNvSpPr/>
            <p:nvPr/>
          </p:nvSpPr>
          <p:spPr>
            <a:xfrm>
              <a:off x="2597772" y="5424964"/>
              <a:ext cx="1250626" cy="1267754"/>
            </a:xfrm>
            <a:prstGeom prst="arc">
              <a:avLst>
                <a:gd name="adj1" fmla="val 12171531"/>
                <a:gd name="adj2" fmla="val 16294247"/>
              </a:avLst>
            </a:prstGeom>
            <a:ln>
              <a:solidFill>
                <a:schemeClr val="tx1">
                  <a:lumMod val="75000"/>
                  <a:lumOff val="2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869644" y="1337114"/>
              <a:ext cx="10338801" cy="4627454"/>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5" name="Straight Connector 4"/>
            <p:cNvCxnSpPr/>
            <p:nvPr/>
          </p:nvCxnSpPr>
          <p:spPr>
            <a:xfrm>
              <a:off x="869687" y="2843146"/>
              <a:ext cx="10234166" cy="0"/>
            </a:xfrm>
            <a:prstGeom prst="line">
              <a:avLst/>
            </a:prstGeom>
            <a:ln w="12700">
              <a:solidFill>
                <a:srgbClr val="F5504E"/>
              </a:solidFill>
              <a:prstDash val="dash"/>
            </a:ln>
          </p:spPr>
          <p:style>
            <a:lnRef idx="1">
              <a:schemeClr val="accent1"/>
            </a:lnRef>
            <a:fillRef idx="0">
              <a:schemeClr val="accent1"/>
            </a:fillRef>
            <a:effectRef idx="0">
              <a:schemeClr val="accent1"/>
            </a:effectRef>
            <a:fontRef idx="minor">
              <a:schemeClr val="tx1"/>
            </a:fontRef>
          </p:style>
        </p:cxnSp>
        <p:pic>
          <p:nvPicPr>
            <p:cNvPr id="6"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0989" y="2336453"/>
              <a:ext cx="1376570" cy="995112"/>
            </a:xfrm>
            <a:prstGeom prst="rect">
              <a:avLst/>
            </a:prstGeom>
            <a:effectLst>
              <a:outerShdw blurRad="50800" dist="38100" dir="5400000" algn="ctr" rotWithShape="0">
                <a:srgbClr val="000000">
                  <a:alpha val="95000"/>
                </a:srgbClr>
              </a:outerShdw>
            </a:effectLst>
          </p:spPr>
        </p:pic>
        <p:grpSp>
          <p:nvGrpSpPr>
            <p:cNvPr id="7" name="Group 6"/>
            <p:cNvGrpSpPr/>
            <p:nvPr/>
          </p:nvGrpSpPr>
          <p:grpSpPr>
            <a:xfrm>
              <a:off x="921784" y="2227817"/>
              <a:ext cx="2909203" cy="2528399"/>
              <a:chOff x="1493618" y="4842570"/>
              <a:chExt cx="1494658" cy="1299012"/>
            </a:xfrm>
            <a:effectLst>
              <a:outerShdw blurRad="50800" dist="38100" dir="2700000" algn="tl" rotWithShape="0">
                <a:prstClr val="black">
                  <a:alpha val="40000"/>
                </a:prstClr>
              </a:outerShdw>
            </a:effectLst>
          </p:grpSpPr>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31" name="Picture 30"/>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32" name="Picture 31"/>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54164" y="4842570"/>
                <a:ext cx="434112" cy="1299012"/>
              </a:xfrm>
              <a:prstGeom prst="rect">
                <a:avLst/>
              </a:prstGeom>
            </p:spPr>
          </p:pic>
        </p:grpSp>
        <p:sp>
          <p:nvSpPr>
            <p:cNvPr id="8" name="Rectangle 7"/>
            <p:cNvSpPr/>
            <p:nvPr/>
          </p:nvSpPr>
          <p:spPr>
            <a:xfrm>
              <a:off x="1780921" y="1338533"/>
              <a:ext cx="1198717" cy="4627454"/>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9" name="Straight Connector 8"/>
            <p:cNvCxnSpPr/>
            <p:nvPr/>
          </p:nvCxnSpPr>
          <p:spPr>
            <a:xfrm>
              <a:off x="2391897" y="1349127"/>
              <a:ext cx="0" cy="4627454"/>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978807" y="1616841"/>
              <a:ext cx="0" cy="4026438"/>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972547" y="2220837"/>
              <a:ext cx="0" cy="1231047"/>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178111" y="1616841"/>
              <a:ext cx="0" cy="4026438"/>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82837" y="1616841"/>
              <a:ext cx="0" cy="4026438"/>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83290" y="1616841"/>
              <a:ext cx="0" cy="4026438"/>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98000" y="2531004"/>
              <a:ext cx="1320334" cy="359434"/>
            </a:xfrm>
            <a:prstGeom prst="rect">
              <a:avLst/>
            </a:prstGeom>
            <a:noFill/>
          </p:spPr>
          <p:txBody>
            <a:bodyPr wrap="square" rtlCol="0">
              <a:spAutoFit/>
            </a:bodyPr>
            <a:lstStyle/>
            <a:p>
              <a:r>
                <a:rPr lang="en-US">
                  <a:solidFill>
                    <a:srgbClr val="6B6767"/>
                  </a:solidFill>
                  <a:latin typeface="Times New Roman" panose="02020603050405020304" pitchFamily="18" charset="0"/>
                  <a:cs typeface="Times New Roman" panose="02020603050405020304" pitchFamily="18" charset="0"/>
                </a:rPr>
                <a:t>Optical axis</a:t>
              </a:r>
              <a:endParaRPr lang="en-US" dirty="0">
                <a:solidFill>
                  <a:srgbClr val="6B6767"/>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3240300" y="4903166"/>
              <a:ext cx="3359540" cy="359434"/>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a:t>
              </a:r>
              <a:r>
                <a:rPr lang="en-US">
                  <a:solidFill>
                    <a:schemeClr val="tx1">
                      <a:lumMod val="75000"/>
                      <a:lumOff val="25000"/>
                    </a:schemeClr>
                  </a:solidFill>
                  <a:latin typeface="Times New Roman" panose="02020603050405020304" pitchFamily="18" charset="0"/>
                  <a:cs typeface="Times New Roman" panose="02020603050405020304" pitchFamily="18" charset="0"/>
                </a:rPr>
                <a:t>of 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3240300" y="5267266"/>
              <a:ext cx="2642865" cy="359434"/>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flipH="1" flipV="1">
              <a:off x="2430908" y="5079097"/>
              <a:ext cx="872096" cy="0"/>
            </a:xfrm>
            <a:prstGeom prst="straightConnector1">
              <a:avLst/>
            </a:prstGeom>
            <a:ln>
              <a:solidFill>
                <a:schemeClr val="tx1">
                  <a:lumMod val="75000"/>
                  <a:lumOff val="2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9317334" y="1700229"/>
                  <a:ext cx="623440" cy="3594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75000"/>
                                <a:lumOff val="25000"/>
                              </a:schemeClr>
                            </a:solidFill>
                            <a:latin typeface="Cambria Math" panose="02040503050406030204" pitchFamily="18" charset="0"/>
                            <a:cs typeface="Times New Roman" panose="02020603050405020304" pitchFamily="18" charset="0"/>
                          </a:rPr>
                          <m:t>𝐻</m:t>
                        </m:r>
                      </m:oMath>
                    </m:oMathPara>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9317334" y="1700229"/>
                  <a:ext cx="623440" cy="359434"/>
                </a:xfrm>
                <a:prstGeom prst="rect">
                  <a:avLst/>
                </a:prstGeom>
                <a:blipFill>
                  <a:blip r:embed="rId6"/>
                  <a:stretch>
                    <a:fillRect/>
                  </a:stretch>
                </a:blipFill>
              </p:spPr>
              <p:txBody>
                <a:bodyPr/>
                <a:lstStyle/>
                <a:p>
                  <a:r>
                    <a:rPr lang="en-US">
                      <a:noFill/>
                    </a:rPr>
                    <a:t> </a:t>
                  </a:r>
                </a:p>
              </p:txBody>
            </p:sp>
          </mc:Fallback>
        </mc:AlternateContent>
        <p:sp>
          <p:nvSpPr>
            <p:cNvPr id="22" name="TextBox 21"/>
            <p:cNvSpPr txBox="1"/>
            <p:nvPr/>
          </p:nvSpPr>
          <p:spPr>
            <a:xfrm>
              <a:off x="9864740" y="3998109"/>
              <a:ext cx="938860" cy="36933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3" name="Arc 22"/>
            <p:cNvSpPr/>
            <p:nvPr/>
          </p:nvSpPr>
          <p:spPr>
            <a:xfrm>
              <a:off x="9632633" y="2943836"/>
              <a:ext cx="1343306" cy="1343307"/>
            </a:xfrm>
            <a:prstGeom prst="arc">
              <a:avLst>
                <a:gd name="adj1" fmla="val 21307292"/>
                <a:gd name="adj2" fmla="val 3641619"/>
              </a:avLst>
            </a:prstGeom>
            <a:ln w="6350">
              <a:solidFill>
                <a:schemeClr val="tx1">
                  <a:lumMod val="75000"/>
                  <a:lumOff val="2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8911562" y="1700229"/>
                  <a:ext cx="623440" cy="367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75000"/>
                                    <a:lumOff val="25000"/>
                                  </a:schemeClr>
                                </a:solidFill>
                                <a:latin typeface="Cambria Math" panose="02040503050406030204" pitchFamily="18" charset="0"/>
                                <a:cs typeface="Times New Roman" panose="02020603050405020304" pitchFamily="18" charset="0"/>
                              </a:rPr>
                            </m:ctrlPr>
                          </m:accPr>
                          <m:e>
                            <m:r>
                              <a:rPr lang="en-US" i="1" smtClean="0">
                                <a:solidFill>
                                  <a:schemeClr val="tx1">
                                    <a:lumMod val="75000"/>
                                    <a:lumOff val="25000"/>
                                  </a:schemeClr>
                                </a:solidFill>
                                <a:latin typeface="Cambria Math" panose="02040503050406030204" pitchFamily="18" charset="0"/>
                                <a:cs typeface="Times New Roman" panose="02020603050405020304" pitchFamily="18" charset="0"/>
                              </a:rPr>
                              <m:t>𝐻</m:t>
                            </m:r>
                          </m:e>
                        </m:acc>
                      </m:oMath>
                    </m:oMathPara>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8911562" y="1700229"/>
                  <a:ext cx="623440" cy="367110"/>
                </a:xfrm>
                <a:prstGeom prst="rect">
                  <a:avLst/>
                </a:prstGeom>
                <a:blipFill>
                  <a:blip r:embed="rId7"/>
                  <a:stretch>
                    <a:fillRect t="-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983234" y="1700229"/>
                  <a:ext cx="623440" cy="3594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panose="02040503050406030204" pitchFamily="18" charset="0"/>
                            <a:cs typeface="Times New Roman" panose="02020603050405020304" pitchFamily="18" charset="0"/>
                          </a:rPr>
                          <m:t>𝐹</m:t>
                        </m:r>
                      </m:oMath>
                    </m:oMathPara>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7983234" y="1700229"/>
                  <a:ext cx="623440" cy="359434"/>
                </a:xfrm>
                <a:prstGeom prst="rect">
                  <a:avLst/>
                </a:prstGeom>
                <a:blipFill>
                  <a:blip r:embed="rId8"/>
                  <a:stretch>
                    <a:fillRect/>
                  </a:stretch>
                </a:blipFill>
              </p:spPr>
              <p:txBody>
                <a:bodyPr/>
                <a:lstStyle/>
                <a:p>
                  <a:r>
                    <a:rPr lang="en-US">
                      <a:noFill/>
                    </a:rPr>
                    <a:t> </a:t>
                  </a:r>
                </a:p>
              </p:txBody>
            </p:sp>
          </mc:Fallback>
        </mc:AlternateContent>
        <p:cxnSp>
          <p:nvCxnSpPr>
            <p:cNvPr id="27" name="Straight Connector 26"/>
            <p:cNvCxnSpPr/>
            <p:nvPr/>
          </p:nvCxnSpPr>
          <p:spPr>
            <a:xfrm>
              <a:off x="2986128" y="1361794"/>
              <a:ext cx="0" cy="4627454"/>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771686" y="1355655"/>
              <a:ext cx="0" cy="4627454"/>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776101" y="5754913"/>
              <a:ext cx="1206868" cy="170346"/>
              <a:chOff x="1658502" y="5876556"/>
              <a:chExt cx="1240102" cy="175037"/>
            </a:xfrm>
          </p:grpSpPr>
          <p:cxnSp>
            <p:nvCxnSpPr>
              <p:cNvPr id="34" name="Straight Arrow Connector 33"/>
              <p:cNvCxnSpPr/>
              <p:nvPr/>
            </p:nvCxnSpPr>
            <p:spPr>
              <a:xfrm flipV="1">
                <a:off x="1658502" y="5964074"/>
                <a:ext cx="1234440"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35" name="Straight Connector 34"/>
              <p:cNvCxnSpPr>
                <a:cxnSpLocks/>
              </p:cNvCxnSpPr>
              <p:nvPr/>
            </p:nvCxnSpPr>
            <p:spPr>
              <a:xfrm>
                <a:off x="2898604" y="5876556"/>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1660180" y="5876556"/>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5" name="Scheimpflug configuration"/>
          <p:cNvGrpSpPr/>
          <p:nvPr/>
        </p:nvGrpSpPr>
        <p:grpSpPr>
          <a:xfrm>
            <a:off x="869644" y="1335024"/>
            <a:ext cx="10449548" cy="4626795"/>
            <a:chOff x="869644" y="1335024"/>
            <a:chExt cx="10449548" cy="4626795"/>
          </a:xfrm>
        </p:grpSpPr>
        <p:sp>
          <p:nvSpPr>
            <p:cNvPr id="76" name="Rectangle 75"/>
            <p:cNvSpPr/>
            <p:nvPr/>
          </p:nvSpPr>
          <p:spPr>
            <a:xfrm>
              <a:off x="915093" y="1390300"/>
              <a:ext cx="10264470" cy="446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869724" y="1335024"/>
              <a:ext cx="10337787" cy="4626795"/>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78" name="Straight Connector 77"/>
            <p:cNvCxnSpPr/>
            <p:nvPr/>
          </p:nvCxnSpPr>
          <p:spPr>
            <a:xfrm>
              <a:off x="873716" y="2845382"/>
              <a:ext cx="10233162" cy="0"/>
            </a:xfrm>
            <a:prstGeom prst="line">
              <a:avLst/>
            </a:prstGeom>
            <a:ln w="952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964945" y="4531882"/>
              <a:ext cx="2798506" cy="359434"/>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80" name="Group 79"/>
            <p:cNvGrpSpPr/>
            <p:nvPr/>
          </p:nvGrpSpPr>
          <p:grpSpPr>
            <a:xfrm>
              <a:off x="921784" y="2227817"/>
              <a:ext cx="2909203" cy="2528399"/>
              <a:chOff x="1493618" y="4842570"/>
              <a:chExt cx="1494658" cy="1299012"/>
            </a:xfrm>
            <a:effectLst>
              <a:outerShdw blurRad="50800" dist="38100" dir="2700000" algn="tl" rotWithShape="0">
                <a:prstClr val="black">
                  <a:alpha val="40000"/>
                </a:prstClr>
              </a:outerShdw>
            </a:effectLst>
          </p:grpSpPr>
          <p:pic>
            <p:nvPicPr>
              <p:cNvPr id="110" name="Picture 109"/>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111" name="Picture 110"/>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112" name="Picture 111"/>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54164" y="4842570"/>
                <a:ext cx="434112" cy="1299012"/>
              </a:xfrm>
              <a:prstGeom prst="rect">
                <a:avLst/>
              </a:prstGeom>
            </p:spPr>
          </p:pic>
        </p:grpSp>
        <p:cxnSp>
          <p:nvCxnSpPr>
            <p:cNvPr id="81" name="Straight Connector 80"/>
            <p:cNvCxnSpPr/>
            <p:nvPr/>
          </p:nvCxnSpPr>
          <p:spPr>
            <a:xfrm flipH="1">
              <a:off x="10016454" y="2758675"/>
              <a:ext cx="971517" cy="2850352"/>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140000">
              <a:off x="10956037" y="2280407"/>
              <a:ext cx="0" cy="1230924"/>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574090" y="1517237"/>
              <a:ext cx="1530468" cy="4262765"/>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965763" y="1451746"/>
              <a:ext cx="1529170" cy="4171770"/>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769379" y="1867436"/>
              <a:ext cx="1374187" cy="3793154"/>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8496971" y="1517237"/>
              <a:ext cx="1472714" cy="4299838"/>
            </a:xfrm>
            <a:prstGeom prst="line">
              <a:avLst/>
            </a:prstGeom>
            <a:ln w="95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7"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400000">
              <a:off x="8355274" y="2457267"/>
              <a:ext cx="1364353" cy="986084"/>
            </a:xfrm>
            <a:prstGeom prst="rect">
              <a:avLst/>
            </a:prstGeom>
            <a:effectLst>
              <a:outerShdw blurRad="50800" dist="38100" dir="5400000" algn="ctr" rotWithShape="0">
                <a:srgbClr val="000000">
                  <a:alpha val="95000"/>
                </a:srgbClr>
              </a:outerShdw>
            </a:effectLst>
          </p:spPr>
        </p:pic>
        <p:cxnSp>
          <p:nvCxnSpPr>
            <p:cNvPr id="88" name="Straight Connector 87"/>
            <p:cNvCxnSpPr>
              <a:cxnSpLocks noChangeAspect="1"/>
            </p:cNvCxnSpPr>
            <p:nvPr/>
          </p:nvCxnSpPr>
          <p:spPr>
            <a:xfrm rot="20580000" flipV="1">
              <a:off x="7053781" y="3024527"/>
              <a:ext cx="3135814" cy="164333"/>
            </a:xfrm>
            <a:prstGeom prst="line">
              <a:avLst/>
            </a:prstGeom>
            <a:ln w="1270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rot="21000000">
              <a:off x="9298699" y="2815507"/>
              <a:ext cx="56235" cy="56235"/>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0" name="Freeform: Shape 89"/>
            <p:cNvSpPr/>
            <p:nvPr/>
          </p:nvSpPr>
          <p:spPr>
            <a:xfrm>
              <a:off x="869644" y="1338073"/>
              <a:ext cx="7915575" cy="3466536"/>
            </a:xfrm>
            <a:custGeom>
              <a:avLst/>
              <a:gdLst>
                <a:gd name="connsiteX0" fmla="*/ 4067175 w 4067175"/>
                <a:gd name="connsiteY0" fmla="*/ 1781175 h 1781175"/>
                <a:gd name="connsiteX1" fmla="*/ 0 w 4067175"/>
                <a:gd name="connsiteY1" fmla="*/ 609600 h 1781175"/>
                <a:gd name="connsiteX2" fmla="*/ 3175 w 4067175"/>
                <a:gd name="connsiteY2" fmla="*/ 0 h 1781175"/>
                <a:gd name="connsiteX3" fmla="*/ 473075 w 4067175"/>
                <a:gd name="connsiteY3" fmla="*/ 3175 h 1781175"/>
                <a:gd name="connsiteX4" fmla="*/ 4067175 w 4067175"/>
                <a:gd name="connsiteY4" fmla="*/ 1781175 h 178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175" h="1781175">
                  <a:moveTo>
                    <a:pt x="4067175" y="1781175"/>
                  </a:moveTo>
                  <a:lnTo>
                    <a:pt x="0" y="609600"/>
                  </a:lnTo>
                  <a:cubicBezTo>
                    <a:pt x="1058" y="406400"/>
                    <a:pt x="2117" y="203200"/>
                    <a:pt x="3175" y="0"/>
                  </a:cubicBezTo>
                  <a:lnTo>
                    <a:pt x="473075" y="3175"/>
                  </a:lnTo>
                  <a:lnTo>
                    <a:pt x="4067175" y="1781175"/>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1" name="Arc 90"/>
            <p:cNvSpPr/>
            <p:nvPr/>
          </p:nvSpPr>
          <p:spPr>
            <a:xfrm rot="1556217">
              <a:off x="5777779" y="3402178"/>
              <a:ext cx="1343175" cy="1343174"/>
            </a:xfrm>
            <a:prstGeom prst="arc">
              <a:avLst>
                <a:gd name="adj1" fmla="val 20579855"/>
                <a:gd name="adj2" fmla="val 2790707"/>
              </a:avLst>
            </a:prstGeom>
            <a:ln>
              <a:solidFill>
                <a:schemeClr val="tx1">
                  <a:lumMod val="75000"/>
                  <a:lumOff val="25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1000000">
              <a:off x="10944141" y="2815505"/>
              <a:ext cx="56235" cy="56235"/>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3" name="TextBox 92"/>
            <p:cNvSpPr txBox="1"/>
            <p:nvPr/>
          </p:nvSpPr>
          <p:spPr>
            <a:xfrm rot="20367733">
              <a:off x="6889979" y="3193287"/>
              <a:ext cx="1376533" cy="359434"/>
            </a:xfrm>
            <a:prstGeom prst="rect">
              <a:avLst/>
            </a:prstGeom>
            <a:noFill/>
          </p:spPr>
          <p:txBody>
            <a:bodyPr wrap="square" rtlCol="0">
              <a:spAutoFit/>
            </a:bodyPr>
            <a:lstStyle>
              <a:defPPr>
                <a:defRPr lang="en-US"/>
              </a:defPPr>
              <a:lvl1pPr>
                <a:defRPr>
                  <a:solidFill>
                    <a:srgbClr val="6B6767"/>
                  </a:solidFill>
                  <a:latin typeface="Times New Roman" panose="02020603050405020304" pitchFamily="18" charset="0"/>
                  <a:cs typeface="Times New Roman" panose="02020603050405020304" pitchFamily="18" charset="0"/>
                </a:defRPr>
              </a:lvl1pPr>
            </a:lstStyle>
            <a:p>
              <a:r>
                <a:rPr lang="en-US"/>
                <a:t>Optical axis</a:t>
              </a:r>
              <a:endParaRPr lang="en-US" dirty="0"/>
            </a:p>
          </p:txBody>
        </p:sp>
        <p:sp>
          <p:nvSpPr>
            <p:cNvPr id="94" name="TextBox 93"/>
            <p:cNvSpPr txBox="1"/>
            <p:nvPr/>
          </p:nvSpPr>
          <p:spPr>
            <a:xfrm>
              <a:off x="5014951" y="2274994"/>
              <a:ext cx="2514685" cy="359434"/>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5" name="Arc 94"/>
            <p:cNvSpPr/>
            <p:nvPr/>
          </p:nvSpPr>
          <p:spPr>
            <a:xfrm>
              <a:off x="5010825" y="2219666"/>
              <a:ext cx="1343175" cy="1343174"/>
            </a:xfrm>
            <a:prstGeom prst="arc">
              <a:avLst>
                <a:gd name="adj1" fmla="val 8519488"/>
                <a:gd name="adj2" fmla="val 12330192"/>
              </a:avLst>
            </a:prstGeom>
            <a:ln>
              <a:solidFill>
                <a:schemeClr val="tx1">
                  <a:lumMod val="75000"/>
                  <a:lumOff val="2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961872" y="1871839"/>
              <a:ext cx="858894" cy="359434"/>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7" name="Arc 96"/>
            <p:cNvSpPr/>
            <p:nvPr/>
          </p:nvSpPr>
          <p:spPr>
            <a:xfrm>
              <a:off x="9976017" y="2072597"/>
              <a:ext cx="1343175" cy="1343174"/>
            </a:xfrm>
            <a:prstGeom prst="arc">
              <a:avLst>
                <a:gd name="adj1" fmla="val 16459473"/>
                <a:gd name="adj2" fmla="val 18802953"/>
              </a:avLst>
            </a:prstGeom>
            <a:ln w="6350">
              <a:solidFill>
                <a:schemeClr val="tx1">
                  <a:lumMod val="75000"/>
                  <a:lumOff val="2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8" name="Group 97"/>
            <p:cNvGrpSpPr>
              <a:grpSpLocks noChangeAspect="1"/>
            </p:cNvGrpSpPr>
            <p:nvPr/>
          </p:nvGrpSpPr>
          <p:grpSpPr>
            <a:xfrm rot="20460000">
              <a:off x="7701966" y="1873806"/>
              <a:ext cx="1896585" cy="372406"/>
              <a:chOff x="3901532" y="2242829"/>
              <a:chExt cx="974504" cy="191350"/>
            </a:xfrm>
          </p:grpSpPr>
          <mc:AlternateContent xmlns:mc="http://schemas.openxmlformats.org/markup-compatibility/2006" xmlns:a14="http://schemas.microsoft.com/office/drawing/2010/main">
            <mc:Choice Requires="a14">
              <p:sp>
                <p:nvSpPr>
                  <p:cNvPr id="107" name="TextBox 106"/>
                  <p:cNvSpPr txBox="1"/>
                  <p:nvPr/>
                </p:nvSpPr>
                <p:spPr>
                  <a:xfrm>
                    <a:off x="4555732" y="2242829"/>
                    <a:ext cx="320304" cy="184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panose="02040503050406030204" pitchFamily="18" charset="0"/>
                              <a:cs typeface="Times New Roman" panose="02020603050405020304" pitchFamily="18" charset="0"/>
                            </a:rPr>
                            <m:t>𝐻</m:t>
                          </m:r>
                        </m:oMath>
                      </m:oMathPara>
                    </a14:m>
                    <a:endParaRPr lang="en-US" i="1" dirty="0">
                      <a:solidFill>
                        <a:schemeClr val="tx1">
                          <a:lumMod val="75000"/>
                          <a:lumOff val="25000"/>
                        </a:schemeClr>
                      </a:solidFill>
                      <a:latin typeface="Cambria Math" panose="02040503050406030204" pitchFamily="18"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55732" y="2242829"/>
                    <a:ext cx="320304" cy="18468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4354464" y="2245551"/>
                    <a:ext cx="320304" cy="188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chemeClr val="tx1">
                                      <a:lumMod val="75000"/>
                                      <a:lumOff val="25000"/>
                                    </a:schemeClr>
                                  </a:solidFill>
                                  <a:latin typeface="Cambria Math" panose="02040503050406030204" pitchFamily="18" charset="0"/>
                                  <a:cs typeface="Times New Roman" panose="02020603050405020304" pitchFamily="18" charset="0"/>
                                </a:rPr>
                              </m:ctrlPr>
                            </m:accPr>
                            <m:e>
                              <m:r>
                                <a:rPr lang="en-US" i="1">
                                  <a:solidFill>
                                    <a:schemeClr val="tx1">
                                      <a:lumMod val="75000"/>
                                      <a:lumOff val="25000"/>
                                    </a:schemeClr>
                                  </a:solidFill>
                                  <a:latin typeface="Cambria Math" panose="02040503050406030204" pitchFamily="18" charset="0"/>
                                  <a:cs typeface="Times New Roman" panose="02020603050405020304" pitchFamily="18" charset="0"/>
                                </a:rPr>
                                <m:t>𝐻</m:t>
                              </m:r>
                            </m:e>
                          </m:acc>
                        </m:oMath>
                      </m:oMathPara>
                    </a14:m>
                    <a:endParaRPr lang="en-US" i="1" dirty="0">
                      <a:solidFill>
                        <a:schemeClr val="tx1">
                          <a:lumMod val="75000"/>
                          <a:lumOff val="25000"/>
                        </a:schemeClr>
                      </a:solidFill>
                      <a:latin typeface="Cambria Math" panose="02040503050406030204" pitchFamily="18" charset="0"/>
                      <a:cs typeface="Times New Roman" panose="02020603050405020304" pitchFamily="18"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4354464" y="2245551"/>
                    <a:ext cx="320304" cy="188628"/>
                  </a:xfrm>
                  <a:prstGeom prst="rect">
                    <a:avLst/>
                  </a:prstGeom>
                  <a:blipFill>
                    <a:blip r:embed="rId10"/>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3901532" y="2243227"/>
                    <a:ext cx="320304" cy="184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panose="02040503050406030204" pitchFamily="18" charset="0"/>
                              <a:cs typeface="Times New Roman" panose="02020603050405020304" pitchFamily="18" charset="0"/>
                            </a:rPr>
                            <m:t>𝐹</m:t>
                          </m:r>
                        </m:oMath>
                      </m:oMathPara>
                    </a14:m>
                    <a:endParaRPr lang="en-US" i="1" dirty="0">
                      <a:solidFill>
                        <a:schemeClr val="tx1">
                          <a:lumMod val="75000"/>
                          <a:lumOff val="25000"/>
                        </a:schemeClr>
                      </a:solidFill>
                      <a:latin typeface="Cambria Math" panose="02040503050406030204" pitchFamily="18"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901532" y="2243227"/>
                    <a:ext cx="320304" cy="184684"/>
                  </a:xfrm>
                  <a:prstGeom prst="rect">
                    <a:avLst/>
                  </a:prstGeom>
                  <a:blipFill>
                    <a:blip r:embed="rId11"/>
                    <a:stretch>
                      <a:fillRect/>
                    </a:stretch>
                  </a:blipFill>
                </p:spPr>
                <p:txBody>
                  <a:bodyPr/>
                  <a:lstStyle/>
                  <a:p>
                    <a:r>
                      <a:rPr lang="en-US">
                        <a:noFill/>
                      </a:rPr>
                      <a:t> </a:t>
                    </a:r>
                  </a:p>
                </p:txBody>
              </p:sp>
            </mc:Fallback>
          </mc:AlternateContent>
        </p:grpSp>
        <p:cxnSp>
          <p:nvCxnSpPr>
            <p:cNvPr id="99" name="Straight Connector 98"/>
            <p:cNvCxnSpPr/>
            <p:nvPr/>
          </p:nvCxnSpPr>
          <p:spPr>
            <a:xfrm>
              <a:off x="921643" y="1723702"/>
              <a:ext cx="9535055" cy="3729724"/>
            </a:xfrm>
            <a:prstGeom prst="line">
              <a:avLst/>
            </a:prstGeom>
            <a:ln w="15875" cap="rnd">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891942" y="2531367"/>
              <a:ext cx="9554558" cy="2761105"/>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797910" y="1355575"/>
              <a:ext cx="8666790" cy="4259148"/>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5000868" y="2685425"/>
              <a:ext cx="2324622" cy="2239118"/>
              <a:chOff x="5000868" y="2685425"/>
              <a:chExt cx="2324622" cy="2239118"/>
            </a:xfrm>
          </p:grpSpPr>
          <p:sp>
            <p:nvSpPr>
              <p:cNvPr id="104" name="Arc 103"/>
              <p:cNvSpPr/>
              <p:nvPr/>
            </p:nvSpPr>
            <p:spPr>
              <a:xfrm>
                <a:off x="5086370" y="2685425"/>
                <a:ext cx="2239120" cy="2239118"/>
              </a:xfrm>
              <a:prstGeom prst="arc">
                <a:avLst>
                  <a:gd name="adj1" fmla="val 10993417"/>
                  <a:gd name="adj2" fmla="val 13149602"/>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5" name="Straight Connector 104"/>
              <p:cNvCxnSpPr>
                <a:cxnSpLocks/>
              </p:cNvCxnSpPr>
              <p:nvPr/>
            </p:nvCxnSpPr>
            <p:spPr>
              <a:xfrm rot="6300000">
                <a:off x="5088387" y="365573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rot="6960000">
                <a:off x="5342506" y="3009540"/>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3" name="Straight Connector 102"/>
            <p:cNvCxnSpPr>
              <a:cxnSpLocks noChangeAspect="1"/>
            </p:cNvCxnSpPr>
            <p:nvPr/>
          </p:nvCxnSpPr>
          <p:spPr>
            <a:xfrm rot="20580000" flipV="1">
              <a:off x="10017935" y="5487309"/>
              <a:ext cx="420624" cy="22041"/>
            </a:xfrm>
            <a:prstGeom prst="line">
              <a:avLst/>
            </a:prstGeom>
            <a:ln w="9525" cap="rnd">
              <a:solidFill>
                <a:srgbClr val="FF6600">
                  <a:alpha val="80000"/>
                </a:srgbClr>
              </a:solidFill>
              <a:prstDash val="dash"/>
              <a:round/>
            </a:ln>
          </p:spPr>
          <p:style>
            <a:lnRef idx="1">
              <a:schemeClr val="accent1"/>
            </a:lnRef>
            <a:fillRef idx="0">
              <a:schemeClr val="accent1"/>
            </a:fillRef>
            <a:effectRef idx="0">
              <a:schemeClr val="accent1"/>
            </a:effectRef>
            <a:fontRef idx="minor">
              <a:schemeClr val="tx1"/>
            </a:fontRef>
          </p:style>
        </p:cxnSp>
      </p:grpSp>
      <p:sp>
        <p:nvSpPr>
          <p:cNvPr id="26" name="Slide Number Placeholder 25"/>
          <p:cNvSpPr>
            <a:spLocks noGrp="1"/>
          </p:cNvSpPr>
          <p:nvPr>
            <p:ph type="sldNum" sz="quarter" idx="12"/>
          </p:nvPr>
        </p:nvSpPr>
        <p:spPr/>
        <p:txBody>
          <a:bodyPr/>
          <a:lstStyle/>
          <a:p>
            <a:fld id="{8295466C-6D01-4B7B-82FE-0060F6C0E0EB}" type="slidenum">
              <a:rPr lang="en-US" smtClean="0"/>
              <a:t>17</a:t>
            </a:fld>
            <a:endParaRPr lang="en-US"/>
          </a:p>
        </p:txBody>
      </p:sp>
    </p:spTree>
    <p:extLst>
      <p:ext uri="{BB962C8B-B14F-4D97-AF65-F5344CB8AC3E}">
        <p14:creationId xmlns:p14="http://schemas.microsoft.com/office/powerpoint/2010/main" val="327209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95466C-6D01-4B7B-82FE-0060F6C0E0EB}" type="slidenum">
              <a:rPr lang="en-US" smtClean="0"/>
              <a:t>18</a:t>
            </a:fld>
            <a:endParaRPr lang="en-US"/>
          </a:p>
        </p:txBody>
      </p:sp>
    </p:spTree>
    <p:extLst>
      <p:ext uri="{BB962C8B-B14F-4D97-AF65-F5344CB8AC3E}">
        <p14:creationId xmlns:p14="http://schemas.microsoft.com/office/powerpoint/2010/main" val="496497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3000" contrast="50000"/>
                    </a14:imgEffect>
                  </a14:imgLayer>
                </a14:imgProps>
              </a:ext>
              <a:ext uri="{28A0092B-C50C-407E-A947-70E740481C1C}">
                <a14:useLocalDpi xmlns:a14="http://schemas.microsoft.com/office/drawing/2010/main" val="0"/>
              </a:ext>
            </a:extLst>
          </a:blip>
          <a:stretch>
            <a:fillRect/>
          </a:stretch>
        </p:blipFill>
        <p:spPr bwMode="auto">
          <a:xfrm>
            <a:off x="990600" y="1610788"/>
            <a:ext cx="6093460" cy="45618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44898" y="4409373"/>
            <a:ext cx="613246" cy="2215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1 lp/mm</a:t>
            </a:r>
          </a:p>
        </p:txBody>
      </p:sp>
      <p:sp>
        <p:nvSpPr>
          <p:cNvPr id="5" name="TextBox 4"/>
          <p:cNvSpPr txBox="1"/>
          <p:nvPr/>
        </p:nvSpPr>
        <p:spPr>
          <a:xfrm>
            <a:off x="2171810" y="3090544"/>
            <a:ext cx="715838" cy="221599"/>
          </a:xfrm>
          <a:prstGeom prst="rect">
            <a:avLst/>
          </a:prstGeom>
          <a:noFill/>
        </p:spPr>
        <p:txBody>
          <a:bodyPr wrap="none" rtlCol="0">
            <a:spAutoFit/>
          </a:bodyPr>
          <a:lstStyle>
            <a:defPPr>
              <a:defRPr lang="en-US"/>
            </a:defPPr>
            <a:lvl1pPr>
              <a:defRPr sz="1200" b="1">
                <a:solidFill>
                  <a:srgbClr val="0000FF"/>
                </a:solidFill>
                <a:latin typeface="Arial" pitchFamily="34" charset="0"/>
                <a:cs typeface="Arial" pitchFamily="34" charset="0"/>
              </a:defRPr>
            </a:lvl1pPr>
          </a:lstStyle>
          <a:p>
            <a:r>
              <a:rPr lang="en-US" dirty="0"/>
              <a:t>0.5 lp/mm</a:t>
            </a:r>
          </a:p>
        </p:txBody>
      </p:sp>
      <p:sp>
        <p:nvSpPr>
          <p:cNvPr id="6" name="Rectangle 5"/>
          <p:cNvSpPr/>
          <p:nvPr/>
        </p:nvSpPr>
        <p:spPr>
          <a:xfrm>
            <a:off x="3123399" y="1726343"/>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908748" y="3083511"/>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94697" y="4409373"/>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833089" y="1722533"/>
            <a:ext cx="290310" cy="1118233"/>
            <a:chOff x="2720624" y="833438"/>
            <a:chExt cx="362888" cy="1397791"/>
          </a:xfrm>
        </p:grpSpPr>
        <p:grpSp>
          <p:nvGrpSpPr>
            <p:cNvPr id="39" name="Group 38"/>
            <p:cNvGrpSpPr/>
            <p:nvPr/>
          </p:nvGrpSpPr>
          <p:grpSpPr>
            <a:xfrm>
              <a:off x="2907747" y="833438"/>
              <a:ext cx="175765" cy="1397791"/>
              <a:chOff x="2907747" y="833438"/>
              <a:chExt cx="175765" cy="1397791"/>
            </a:xfrm>
          </p:grpSpPr>
          <p:cxnSp>
            <p:nvCxnSpPr>
              <p:cNvPr id="41" name="Straight Arrow Connector 40"/>
              <p:cNvCxnSpPr/>
              <p:nvPr/>
            </p:nvCxnSpPr>
            <p:spPr>
              <a:xfrm>
                <a:off x="2993632" y="835819"/>
                <a:ext cx="0" cy="1389888"/>
              </a:xfrm>
              <a:prstGeom prst="straightConnector1">
                <a:avLst/>
              </a:prstGeom>
              <a:ln w="15875">
                <a:gradFill>
                  <a:gsLst>
                    <a:gs pos="0">
                      <a:srgbClr val="00FFFF"/>
                    </a:gs>
                    <a:gs pos="100000">
                      <a:srgbClr val="0070C0"/>
                    </a:gs>
                  </a:gsLst>
                  <a:lin ang="5400000" scaled="0"/>
                </a:gra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11742" y="833438"/>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07747" y="2231229"/>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rot="16200000">
              <a:off x="2552790" y="1470369"/>
              <a:ext cx="612667" cy="277000"/>
            </a:xfrm>
            <a:prstGeom prst="rect">
              <a:avLst/>
            </a:prstGeom>
            <a:noFill/>
          </p:spPr>
          <p:txBody>
            <a:bodyPr wrap="none" rtlCol="0">
              <a:spAutoFit/>
            </a:bodyPr>
            <a:lstStyle/>
            <a:p>
              <a:r>
                <a:rPr lang="en-US" sz="1200" i="1" dirty="0">
                  <a:solidFill>
                    <a:srgbClr val="00FFFF"/>
                  </a:solidFill>
                  <a:latin typeface="Times New Roman" pitchFamily="18" charset="0"/>
                  <a:cs typeface="Times New Roman" pitchFamily="18" charset="0"/>
                </a:rPr>
                <a:t>1.58 m</a:t>
              </a:r>
              <a:endParaRPr lang="en-US" sz="1600" i="1" dirty="0">
                <a:solidFill>
                  <a:srgbClr val="00FFFF"/>
                </a:solidFill>
                <a:latin typeface="Times New Roman" pitchFamily="18" charset="0"/>
                <a:cs typeface="Times New Roman" pitchFamily="18" charset="0"/>
              </a:endParaRPr>
            </a:p>
          </p:txBody>
        </p:sp>
      </p:grpSp>
      <p:sp>
        <p:nvSpPr>
          <p:cNvPr id="10" name="TextBox 9"/>
          <p:cNvSpPr txBox="1"/>
          <p:nvPr/>
        </p:nvSpPr>
        <p:spPr>
          <a:xfrm>
            <a:off x="2426910" y="1775578"/>
            <a:ext cx="783804" cy="2215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0.25 lp/mm</a:t>
            </a:r>
            <a:endParaRPr lang="en-US" sz="1600" b="1" dirty="0">
              <a:solidFill>
                <a:srgbClr val="0000FF"/>
              </a:solidFill>
              <a:latin typeface="Arial" pitchFamily="34" charset="0"/>
              <a:cs typeface="Arial" pitchFamily="34" charset="0"/>
            </a:endParaRPr>
          </a:p>
        </p:txBody>
      </p:sp>
      <p:grpSp>
        <p:nvGrpSpPr>
          <p:cNvPr id="11" name="Group 10"/>
          <p:cNvGrpSpPr/>
          <p:nvPr/>
        </p:nvGrpSpPr>
        <p:grpSpPr>
          <a:xfrm>
            <a:off x="3288210" y="5542437"/>
            <a:ext cx="140612" cy="622554"/>
            <a:chOff x="2907747" y="833438"/>
            <a:chExt cx="175765" cy="1397791"/>
          </a:xfrm>
        </p:grpSpPr>
        <p:cxnSp>
          <p:nvCxnSpPr>
            <p:cNvPr id="36" name="Straight Arrow Connector 35"/>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320898" y="5653574"/>
            <a:ext cx="652743" cy="338554"/>
          </a:xfrm>
          <a:prstGeom prst="rect">
            <a:avLst/>
          </a:prstGeom>
          <a:noFill/>
          <a:ln>
            <a:noFill/>
          </a:ln>
        </p:spPr>
        <p:txBody>
          <a:bodyPr wrap="none" rtlCol="0">
            <a:spAutoFit/>
          </a:bodyPr>
          <a:lstStyle/>
          <a:p>
            <a:r>
              <a:rPr lang="en-US" sz="1600" b="1" i="1" dirty="0">
                <a:solidFill>
                  <a:srgbClr val="FF0000"/>
                </a:solidFill>
                <a:latin typeface="Times New Roman" pitchFamily="18" charset="0"/>
                <a:cs typeface="Times New Roman" pitchFamily="18" charset="0"/>
              </a:rPr>
              <a:t>4.1 m</a:t>
            </a:r>
            <a:endParaRPr lang="en-US" sz="2000" b="1" i="1" dirty="0">
              <a:solidFill>
                <a:srgbClr val="FF0000"/>
              </a:solidFill>
              <a:latin typeface="Times New Roman" pitchFamily="18" charset="0"/>
              <a:cs typeface="Times New Roman" pitchFamily="18" charset="0"/>
            </a:endParaRPr>
          </a:p>
        </p:txBody>
      </p:sp>
      <p:grpSp>
        <p:nvGrpSpPr>
          <p:cNvPr id="13" name="Group 12"/>
          <p:cNvGrpSpPr/>
          <p:nvPr/>
        </p:nvGrpSpPr>
        <p:grpSpPr>
          <a:xfrm>
            <a:off x="3289635" y="3763814"/>
            <a:ext cx="140612" cy="1779684"/>
            <a:chOff x="2907747" y="833438"/>
            <a:chExt cx="175765" cy="1397791"/>
          </a:xfrm>
        </p:grpSpPr>
        <p:cxnSp>
          <p:nvCxnSpPr>
            <p:cNvPr id="33" name="Straight Arrow Connector 32"/>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291937" y="2842381"/>
            <a:ext cx="140612" cy="921433"/>
            <a:chOff x="2907747" y="833438"/>
            <a:chExt cx="175765" cy="1397791"/>
          </a:xfrm>
        </p:grpSpPr>
        <p:cxnSp>
          <p:nvCxnSpPr>
            <p:cNvPr id="30" name="Straight Arrow Connector 29"/>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3355229" y="4037515"/>
            <a:ext cx="652743" cy="338554"/>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sz="1600" dirty="0">
                <a:solidFill>
                  <a:srgbClr val="FF0000"/>
                </a:solidFill>
              </a:rPr>
              <a:t>4.1 m</a:t>
            </a:r>
          </a:p>
        </p:txBody>
      </p:sp>
      <p:sp>
        <p:nvSpPr>
          <p:cNvPr id="16" name="TextBox 15"/>
          <p:cNvSpPr txBox="1"/>
          <p:nvPr/>
        </p:nvSpPr>
        <p:spPr>
          <a:xfrm>
            <a:off x="3354508" y="2923109"/>
            <a:ext cx="652743" cy="338554"/>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sz="1600" dirty="0">
                <a:solidFill>
                  <a:srgbClr val="FF0000"/>
                </a:solidFill>
              </a:rPr>
              <a:t>8.1 m</a:t>
            </a:r>
          </a:p>
        </p:txBody>
      </p:sp>
      <p:sp>
        <p:nvSpPr>
          <p:cNvPr id="17" name="Left Arrow 34"/>
          <p:cNvSpPr/>
          <p:nvPr/>
        </p:nvSpPr>
        <p:spPr>
          <a:xfrm>
            <a:off x="3320898" y="3201343"/>
            <a:ext cx="1420011" cy="431902"/>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Plane of Focus</a:t>
            </a:r>
          </a:p>
        </p:txBody>
      </p: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60645" y="1662944"/>
            <a:ext cx="2484279" cy="490118"/>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19"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3125"/>
          <a:stretch/>
        </p:blipFill>
        <p:spPr bwMode="auto">
          <a:xfrm>
            <a:off x="7660645" y="2460301"/>
            <a:ext cx="2448057" cy="490118"/>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0" name="Picture 5"/>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660645" y="4347622"/>
            <a:ext cx="2448057" cy="487680"/>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144924" y="3121828"/>
            <a:ext cx="1776768" cy="923330"/>
          </a:xfrm>
          <a:prstGeom prst="rect">
            <a:avLst/>
          </a:prstGeom>
          <a:solidFill>
            <a:schemeClr val="bg1">
              <a:alpha val="13000"/>
            </a:schemeClr>
          </a:solidFill>
          <a:effectLst>
            <a:softEdge rad="38100"/>
          </a:effectLst>
        </p:spPr>
        <p:txBody>
          <a:bodyPr wrap="none" rtlCol="0">
            <a:spAutoFit/>
          </a:bodyPr>
          <a:lstStyle/>
          <a:p>
            <a:pPr marL="115888" indent="-115888">
              <a:buFont typeface="Arial" pitchFamily="34" charset="0"/>
              <a:buChar char="•"/>
            </a:pPr>
            <a:r>
              <a:rPr lang="en-US" dirty="0">
                <a:solidFill>
                  <a:srgbClr val="0099FF"/>
                </a:solidFill>
                <a:latin typeface="Times New Roman" pitchFamily="18" charset="0"/>
                <a:cs typeface="Times New Roman" pitchFamily="18" charset="0"/>
              </a:rPr>
              <a:t>40 pixels across</a:t>
            </a:r>
          </a:p>
          <a:p>
            <a:pPr marL="115888" indent="-115888">
              <a:buFont typeface="Arial" pitchFamily="34" charset="0"/>
              <a:buChar char="•"/>
            </a:pPr>
            <a:r>
              <a:rPr lang="en-US" dirty="0">
                <a:solidFill>
                  <a:srgbClr val="0099FF"/>
                </a:solidFill>
                <a:latin typeface="Times New Roman" pitchFamily="18" charset="0"/>
                <a:cs typeface="Times New Roman" pitchFamily="18" charset="0"/>
              </a:rPr>
              <a:t>13 line pairs</a:t>
            </a:r>
          </a:p>
          <a:p>
            <a:r>
              <a:rPr lang="en-US" dirty="0">
                <a:solidFill>
                  <a:srgbClr val="0099FF"/>
                </a:solidFill>
                <a:latin typeface="Times New Roman" pitchFamily="18" charset="0"/>
                <a:cs typeface="Times New Roman" pitchFamily="18" charset="0"/>
              </a:rPr>
              <a:t>=&gt; 45.14 lp/mm</a:t>
            </a:r>
          </a:p>
        </p:txBody>
      </p:sp>
      <p:grpSp>
        <p:nvGrpSpPr>
          <p:cNvPr id="22" name="Group 21"/>
          <p:cNvGrpSpPr/>
          <p:nvPr/>
        </p:nvGrpSpPr>
        <p:grpSpPr>
          <a:xfrm>
            <a:off x="2380907" y="1526278"/>
            <a:ext cx="822244" cy="2943249"/>
            <a:chOff x="2155397" y="588119"/>
            <a:chExt cx="1027805" cy="3679062"/>
          </a:xfrm>
        </p:grpSpPr>
        <p:sp>
          <p:nvSpPr>
            <p:cNvPr id="27" name="TextBox 26"/>
            <p:cNvSpPr txBox="1"/>
            <p:nvPr/>
          </p:nvSpPr>
          <p:spPr>
            <a:xfrm>
              <a:off x="2894340" y="588119"/>
              <a:ext cx="288862" cy="338554"/>
            </a:xfrm>
            <a:prstGeom prst="rect">
              <a:avLst/>
            </a:prstGeom>
            <a:noFill/>
          </p:spPr>
          <p:txBody>
            <a:bodyPr wrap="none" rtlCol="0">
              <a:spAutoFit/>
            </a:bodyPr>
            <a:lstStyle/>
            <a:p>
              <a:r>
                <a:rPr lang="en-US" sz="1600" b="1" dirty="0">
                  <a:solidFill>
                    <a:srgbClr val="00FF00"/>
                  </a:solidFill>
                </a:rPr>
                <a:t>1</a:t>
              </a:r>
            </a:p>
          </p:txBody>
        </p:sp>
        <p:sp>
          <p:nvSpPr>
            <p:cNvPr id="28" name="TextBox 27"/>
            <p:cNvSpPr txBox="1"/>
            <p:nvPr/>
          </p:nvSpPr>
          <p:spPr>
            <a:xfrm>
              <a:off x="2644876" y="2278403"/>
              <a:ext cx="288862" cy="338554"/>
            </a:xfrm>
            <a:prstGeom prst="rect">
              <a:avLst/>
            </a:prstGeom>
            <a:noFill/>
          </p:spPr>
          <p:txBody>
            <a:bodyPr wrap="none" rtlCol="0">
              <a:spAutoFit/>
            </a:bodyPr>
            <a:lstStyle/>
            <a:p>
              <a:r>
                <a:rPr lang="en-US" sz="1600" b="1" dirty="0">
                  <a:solidFill>
                    <a:srgbClr val="00FF00"/>
                  </a:solidFill>
                </a:rPr>
                <a:t>2</a:t>
              </a:r>
            </a:p>
          </p:txBody>
        </p:sp>
        <p:sp>
          <p:nvSpPr>
            <p:cNvPr id="29" name="TextBox 28"/>
            <p:cNvSpPr txBox="1"/>
            <p:nvPr/>
          </p:nvSpPr>
          <p:spPr>
            <a:xfrm>
              <a:off x="2155397" y="3928627"/>
              <a:ext cx="288862" cy="338554"/>
            </a:xfrm>
            <a:prstGeom prst="rect">
              <a:avLst/>
            </a:prstGeom>
            <a:noFill/>
          </p:spPr>
          <p:txBody>
            <a:bodyPr wrap="none" rtlCol="0">
              <a:spAutoFit/>
            </a:bodyPr>
            <a:lstStyle/>
            <a:p>
              <a:r>
                <a:rPr lang="en-US" sz="1600" b="1" dirty="0">
                  <a:solidFill>
                    <a:srgbClr val="00FF00"/>
                  </a:solidFill>
                </a:rPr>
                <a:t>3</a:t>
              </a:r>
            </a:p>
          </p:txBody>
        </p:sp>
      </p:grpSp>
      <p:grpSp>
        <p:nvGrpSpPr>
          <p:cNvPr id="23" name="Group 22"/>
          <p:cNvGrpSpPr/>
          <p:nvPr/>
        </p:nvGrpSpPr>
        <p:grpSpPr>
          <a:xfrm>
            <a:off x="7631856" y="1601776"/>
            <a:ext cx="243223" cy="2961091"/>
            <a:chOff x="2883189" y="510062"/>
            <a:chExt cx="304029" cy="3701364"/>
          </a:xfrm>
        </p:grpSpPr>
        <p:sp>
          <p:nvSpPr>
            <p:cNvPr id="24" name="TextBox 23"/>
            <p:cNvSpPr txBox="1"/>
            <p:nvPr/>
          </p:nvSpPr>
          <p:spPr>
            <a:xfrm>
              <a:off x="2883189" y="510062"/>
              <a:ext cx="288862" cy="338554"/>
            </a:xfrm>
            <a:prstGeom prst="rect">
              <a:avLst/>
            </a:prstGeom>
            <a:noFill/>
          </p:spPr>
          <p:txBody>
            <a:bodyPr wrap="none" rtlCol="0">
              <a:spAutoFit/>
            </a:bodyPr>
            <a:lstStyle/>
            <a:p>
              <a:r>
                <a:rPr lang="en-US" sz="1600" b="1" dirty="0">
                  <a:solidFill>
                    <a:srgbClr val="00FF00"/>
                  </a:solidFill>
                </a:rPr>
                <a:t>1</a:t>
              </a:r>
            </a:p>
          </p:txBody>
        </p:sp>
        <p:sp>
          <p:nvSpPr>
            <p:cNvPr id="25" name="TextBox 24"/>
            <p:cNvSpPr txBox="1"/>
            <p:nvPr/>
          </p:nvSpPr>
          <p:spPr>
            <a:xfrm>
              <a:off x="2890773" y="1505161"/>
              <a:ext cx="288862" cy="338554"/>
            </a:xfrm>
            <a:prstGeom prst="rect">
              <a:avLst/>
            </a:prstGeom>
            <a:noFill/>
          </p:spPr>
          <p:txBody>
            <a:bodyPr wrap="none" rtlCol="0">
              <a:spAutoFit/>
            </a:bodyPr>
            <a:lstStyle/>
            <a:p>
              <a:r>
                <a:rPr lang="en-US" sz="1600" b="1" dirty="0">
                  <a:solidFill>
                    <a:srgbClr val="00FF00"/>
                  </a:solidFill>
                </a:rPr>
                <a:t>2</a:t>
              </a:r>
            </a:p>
          </p:txBody>
        </p:sp>
        <p:sp>
          <p:nvSpPr>
            <p:cNvPr id="26" name="TextBox 25"/>
            <p:cNvSpPr txBox="1"/>
            <p:nvPr/>
          </p:nvSpPr>
          <p:spPr>
            <a:xfrm>
              <a:off x="2898356" y="3872872"/>
              <a:ext cx="288862" cy="338554"/>
            </a:xfrm>
            <a:prstGeom prst="rect">
              <a:avLst/>
            </a:prstGeom>
            <a:noFill/>
          </p:spPr>
          <p:txBody>
            <a:bodyPr wrap="none" rtlCol="0">
              <a:spAutoFit/>
            </a:bodyPr>
            <a:lstStyle/>
            <a:p>
              <a:r>
                <a:rPr lang="en-US" sz="1600" b="1" dirty="0">
                  <a:solidFill>
                    <a:srgbClr val="00FF00"/>
                  </a:solidFill>
                </a:rPr>
                <a:t>3</a:t>
              </a:r>
            </a:p>
          </p:txBody>
        </p:sp>
      </p:grpSp>
      <p:sp>
        <p:nvSpPr>
          <p:cNvPr id="44" name="TextBox 43"/>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Initial experiments suggested the optics in the camera was great</a:t>
            </a:r>
            <a:endParaRPr lang="en-US" sz="2600" b="1" dirty="0">
              <a:solidFill>
                <a:srgbClr val="FF3F7A"/>
              </a:solidFill>
              <a:latin typeface="Euclid" panose="02020503060505020303" pitchFamily="18" charset="0"/>
            </a:endParaRPr>
          </a:p>
        </p:txBody>
      </p:sp>
      <p:sp>
        <p:nvSpPr>
          <p:cNvPr id="2" name="Slide Number Placeholder 1"/>
          <p:cNvSpPr>
            <a:spLocks noGrp="1"/>
          </p:cNvSpPr>
          <p:nvPr>
            <p:ph type="sldNum" sz="quarter" idx="12"/>
          </p:nvPr>
        </p:nvSpPr>
        <p:spPr/>
        <p:txBody>
          <a:bodyPr/>
          <a:lstStyle/>
          <a:p>
            <a:fld id="{8295466C-6D01-4B7B-82FE-0060F6C0E0EB}" type="slidenum">
              <a:rPr lang="en-US" smtClean="0"/>
              <a:t>19</a:t>
            </a:fld>
            <a:endParaRPr lang="en-US"/>
          </a:p>
        </p:txBody>
      </p:sp>
    </p:spTree>
    <p:extLst>
      <p:ext uri="{BB962C8B-B14F-4D97-AF65-F5344CB8AC3E}">
        <p14:creationId xmlns:p14="http://schemas.microsoft.com/office/powerpoint/2010/main" val="1446768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17" y="2911761"/>
            <a:ext cx="12282435" cy="948593"/>
          </a:xfrm>
          <a:prstGeom prst="rect">
            <a:avLst/>
          </a:prstGeom>
        </p:spPr>
        <p:txBody>
          <a:bodyPr wrap="square">
            <a:spAutoFit/>
          </a:bodyPr>
          <a:lstStyle/>
          <a:p>
            <a:pPr algn="ctr">
              <a:lnSpc>
                <a:spcPct val="107000"/>
              </a:lnSpc>
            </a:pPr>
            <a:r>
              <a:rPr lang="en-US" sz="2600" b="1">
                <a:solidFill>
                  <a:srgbClr val="FF5050"/>
                </a:solidFill>
                <a:latin typeface="Euclid" panose="02020503060505020303" pitchFamily="18" charset="0"/>
                <a:cs typeface="Times New Roman" panose="02020603050405020304" pitchFamily="18" charset="0"/>
              </a:rPr>
              <a:t>0.000000000000000000000000000000000000000000000000000000000000000000000001</a:t>
            </a:r>
          </a:p>
        </p:txBody>
      </p:sp>
      <p:sp>
        <p:nvSpPr>
          <p:cNvPr id="4" name="TextBox 3"/>
          <p:cNvSpPr txBox="1"/>
          <p:nvPr/>
        </p:nvSpPr>
        <p:spPr>
          <a:xfrm>
            <a:off x="5215470" y="1508321"/>
            <a:ext cx="1761060" cy="769441"/>
          </a:xfrm>
          <a:prstGeom prst="rect">
            <a:avLst/>
          </a:prstGeom>
          <a:solidFill>
            <a:schemeClr val="tx1">
              <a:lumMod val="95000"/>
              <a:lumOff val="5000"/>
              <a:alpha val="79000"/>
            </a:schemeClr>
          </a:solidFill>
        </p:spPr>
        <p:txBody>
          <a:bodyPr wrap="none" rtlCol="0" anchor="ctr">
            <a:spAutoFit/>
          </a:bodyPr>
          <a:lstStyle/>
          <a:p>
            <a:pPr algn="ctr">
              <a:lnSpc>
                <a:spcPct val="150000"/>
              </a:lnSpc>
            </a:pPr>
            <a:r>
              <a:rPr lang="en-US" sz="3200" b="1" spc="10">
                <a:solidFill>
                  <a:srgbClr val="FF5050"/>
                </a:solidFill>
                <a:latin typeface="Euclid" panose="02020503060505020303" pitchFamily="18" charset="0"/>
              </a:rPr>
              <a:t> Unique </a:t>
            </a:r>
          </a:p>
        </p:txBody>
      </p:sp>
      <p:grpSp>
        <p:nvGrpSpPr>
          <p:cNvPr id="15" name="Group 14"/>
          <p:cNvGrpSpPr/>
          <p:nvPr/>
        </p:nvGrpSpPr>
        <p:grpSpPr>
          <a:xfrm>
            <a:off x="3718" y="5004666"/>
            <a:ext cx="12268484" cy="1854658"/>
            <a:chOff x="3718" y="5004666"/>
            <a:chExt cx="12268484" cy="1854658"/>
          </a:xfrm>
        </p:grpSpPr>
        <p:grpSp>
          <p:nvGrpSpPr>
            <p:cNvPr id="3" name="Group 2"/>
            <p:cNvGrpSpPr/>
            <p:nvPr/>
          </p:nvGrpSpPr>
          <p:grpSpPr>
            <a:xfrm>
              <a:off x="3718" y="5004666"/>
              <a:ext cx="12188282" cy="1097280"/>
              <a:chOff x="3718" y="5263274"/>
              <a:chExt cx="12188282" cy="1097280"/>
            </a:xfrm>
          </p:grpSpPr>
          <p:pic>
            <p:nvPicPr>
              <p:cNvPr id="5" name="Picture 3" descr="C:\Documents and Settings\Jim1\My Documents\Jon's Data\scanfiles\Iris_157-5_LE_1250x1150.jpg"/>
              <p:cNvPicPr preferRelativeResize="0">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504266" y="5263794"/>
                <a:ext cx="1191478" cy="109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C:\Documents and Settings\Jim1\My Documents\Jon's Data\scanfiles\Iris_458-3_LE_1200x1100.jpg"/>
              <p:cNvPicPr preferRelativeResize="0">
                <a:picLocks noChangeAspect="1" noChangeArrowheads="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6874010" y="5263274"/>
                <a:ext cx="1195737"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Documents and Settings\Jim1\My Documents\Jon's Data\scanfiles\Iris_157-4_RE_1250x1150.jpg"/>
              <p:cNvPicPr preferRelativeResize="0">
                <a:picLocks noChangeAspect="1" noChangeArrowheads="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129129"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Documents and Settings\Jim1\My Documents\Jon's Data\scanfiles\Iris_157-4_LE_1250x1150.jpg"/>
              <p:cNvPicPr preferRelativeResize="0">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8248013" y="5263274"/>
                <a:ext cx="1195737"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descr="C:\Documents and Settings\Jim1\My Documents\Jon's Data\scanfiles\Iris_142-5_LE_1200x1100.jpg"/>
              <p:cNvPicPr preferRelativeResize="0">
                <a:picLocks noChangeAspect="1" noChangeArrowheads="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753992"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C:\Documents and Settings\Jim1\My Documents\Jon's Data\scanfiles\Iris_113-1_RE_1200x1100.jpg"/>
              <p:cNvPicPr preferRelativeResize="0">
                <a:picLocks noChangeAspect="1" noChangeArrowheads="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378855"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Documents and Settings\Jim1\My Documents\Jon's Data\scanfiles\Iris_111-1_RE_1200x1100.jpg"/>
              <p:cNvPicPr preferRelativeResize="0">
                <a:picLocks noChangeAspect="1" noChangeArrowheads="1"/>
              </p:cNvPicPr>
              <p:nvPr>
                <p:custDataLst>
                  <p:tags r:id="rId7"/>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3718"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Documents and Settings\Jim1\My Documents\Jon's Data\scanfiles\Iris_108-5_RE_1200x1100.jpg"/>
              <p:cNvPicPr preferRelativeResize="0">
                <a:picLocks noChangeAspect="1" noChangeArrowheads="1"/>
              </p:cNvPicPr>
              <p:nvPr>
                <p:custDataLst>
                  <p:tags r:id="rId8"/>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9622016" y="5263274"/>
                <a:ext cx="1195858"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descr="C:\Documents and Settings\Jim1\My Documents\Jon's Data\scanfiles\Iris_083-1_LE_1200x1100.jpg"/>
              <p:cNvPicPr preferRelativeResize="0">
                <a:picLocks noChangeAspect="1" noChangeArrowheads="1"/>
              </p:cNvPicPr>
              <p:nvPr>
                <p:custDataLst>
                  <p:tags r:id="rId9"/>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10996142" y="5263274"/>
                <a:ext cx="1195858"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TextBox 13"/>
            <p:cNvSpPr txBox="1"/>
            <p:nvPr/>
          </p:nvSpPr>
          <p:spPr>
            <a:xfrm>
              <a:off x="8618638" y="6551547"/>
              <a:ext cx="3653564"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[Photographs by Jon Miles, milesresearch.com]</a:t>
              </a:r>
            </a:p>
          </p:txBody>
        </p:sp>
      </p:grpSp>
      <p:sp>
        <p:nvSpPr>
          <p:cNvPr id="16" name="Slide Number Placeholder 15"/>
          <p:cNvSpPr>
            <a:spLocks noGrp="1"/>
          </p:cNvSpPr>
          <p:nvPr>
            <p:ph type="sldNum" sz="quarter" idx="12"/>
          </p:nvPr>
        </p:nvSpPr>
        <p:spPr/>
        <p:txBody>
          <a:bodyPr/>
          <a:lstStyle/>
          <a:p>
            <a:fld id="{8295466C-6D01-4B7B-82FE-0060F6C0E0EB}" type="slidenum">
              <a:rPr lang="en-US" smtClean="0"/>
              <a:t>2</a:t>
            </a:fld>
            <a:endParaRPr lang="en-US"/>
          </a:p>
        </p:txBody>
      </p:sp>
    </p:spTree>
    <p:extLst>
      <p:ext uri="{BB962C8B-B14F-4D97-AF65-F5344CB8AC3E}">
        <p14:creationId xmlns:p14="http://schemas.microsoft.com/office/powerpoint/2010/main" val="237900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SinarExperiments\AdobeProcessed\taretSet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17200"/>
            <a:ext cx="6078228" cy="455296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43012" y="4418938"/>
            <a:ext cx="611713" cy="221045"/>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1 lp/mm</a:t>
            </a:r>
          </a:p>
        </p:txBody>
      </p:sp>
      <p:sp>
        <p:nvSpPr>
          <p:cNvPr id="5" name="TextBox 4"/>
          <p:cNvSpPr txBox="1"/>
          <p:nvPr/>
        </p:nvSpPr>
        <p:spPr>
          <a:xfrm>
            <a:off x="2168857" y="3103407"/>
            <a:ext cx="714048" cy="221045"/>
          </a:xfrm>
          <a:prstGeom prst="rect">
            <a:avLst/>
          </a:prstGeom>
          <a:noFill/>
        </p:spPr>
        <p:txBody>
          <a:bodyPr wrap="none" rtlCol="0">
            <a:spAutoFit/>
          </a:bodyPr>
          <a:lstStyle>
            <a:defPPr>
              <a:defRPr lang="en-US"/>
            </a:defPPr>
            <a:lvl1pPr>
              <a:defRPr sz="1200" b="1">
                <a:solidFill>
                  <a:srgbClr val="0000FF"/>
                </a:solidFill>
                <a:latin typeface="Arial" pitchFamily="34" charset="0"/>
                <a:cs typeface="Arial" pitchFamily="34" charset="0"/>
              </a:defRPr>
            </a:lvl1pPr>
          </a:lstStyle>
          <a:p>
            <a:r>
              <a:rPr lang="en-US" dirty="0"/>
              <a:t>0.5 lp/mm</a:t>
            </a:r>
          </a:p>
        </p:txBody>
      </p:sp>
      <p:sp>
        <p:nvSpPr>
          <p:cNvPr id="6" name="Rectangle 5"/>
          <p:cNvSpPr/>
          <p:nvPr/>
        </p:nvSpPr>
        <p:spPr>
          <a:xfrm>
            <a:off x="3118068" y="1742616"/>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148996" y="3707081"/>
            <a:ext cx="1823897" cy="923330"/>
          </a:xfrm>
          <a:prstGeom prst="rect">
            <a:avLst/>
          </a:prstGeom>
          <a:solidFill>
            <a:schemeClr val="bg1">
              <a:alpha val="13000"/>
            </a:schemeClr>
          </a:solidFill>
          <a:effectLst>
            <a:softEdge rad="38100"/>
          </a:effectLst>
        </p:spPr>
        <p:txBody>
          <a:bodyPr wrap="none" rtlCol="0">
            <a:spAutoFit/>
          </a:bodyPr>
          <a:lstStyle/>
          <a:p>
            <a:pPr marL="115888" indent="-115888">
              <a:buFont typeface="Arial" pitchFamily="34" charset="0"/>
              <a:buChar char="•"/>
            </a:pPr>
            <a:r>
              <a:rPr lang="en-US" dirty="0">
                <a:solidFill>
                  <a:srgbClr val="0099FF"/>
                </a:solidFill>
                <a:latin typeface="Times New Roman" pitchFamily="18" charset="0"/>
                <a:cs typeface="Times New Roman" pitchFamily="18" charset="0"/>
              </a:rPr>
              <a:t>40 pixels across</a:t>
            </a:r>
          </a:p>
          <a:p>
            <a:pPr marL="115888" indent="-115888">
              <a:buFont typeface="Arial" pitchFamily="34" charset="0"/>
              <a:buChar char="•"/>
            </a:pPr>
            <a:r>
              <a:rPr lang="en-US" dirty="0">
                <a:solidFill>
                  <a:srgbClr val="0099FF"/>
                </a:solidFill>
                <a:latin typeface="Times New Roman" pitchFamily="18" charset="0"/>
                <a:cs typeface="Times New Roman" pitchFamily="18" charset="0"/>
              </a:rPr>
              <a:t>13 line pairs</a:t>
            </a:r>
          </a:p>
          <a:p>
            <a:r>
              <a:rPr lang="en-US" dirty="0">
                <a:solidFill>
                  <a:srgbClr val="0099FF"/>
                </a:solidFill>
                <a:latin typeface="Times New Roman" pitchFamily="18" charset="0"/>
                <a:cs typeface="Times New Roman" pitchFamily="18" charset="0"/>
              </a:rPr>
              <a:t>=&gt; 45.14 lp/mm</a:t>
            </a:r>
          </a:p>
        </p:txBody>
      </p:sp>
      <p:grpSp>
        <p:nvGrpSpPr>
          <p:cNvPr id="8" name="Group 7"/>
          <p:cNvGrpSpPr/>
          <p:nvPr/>
        </p:nvGrpSpPr>
        <p:grpSpPr>
          <a:xfrm>
            <a:off x="10148996" y="1926255"/>
            <a:ext cx="503584" cy="3561162"/>
            <a:chOff x="6607942" y="1068324"/>
            <a:chExt cx="631058" cy="4462610"/>
          </a:xfrm>
          <a:effectLst/>
        </p:grpSpPr>
        <p:cxnSp>
          <p:nvCxnSpPr>
            <p:cNvPr id="55" name="Straight Connector 54"/>
            <p:cNvCxnSpPr/>
            <p:nvPr/>
          </p:nvCxnSpPr>
          <p:spPr>
            <a:xfrm>
              <a:off x="7239000" y="1068324"/>
              <a:ext cx="0" cy="219456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6607942" y="106832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6607942" y="202082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6607942" y="2895600"/>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239000" y="4456991"/>
              <a:ext cx="0" cy="107394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6607942" y="553093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2903953" y="3096391"/>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03953" y="3583944"/>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90937" y="4418938"/>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83921" y="5464029"/>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2828386" y="1738816"/>
            <a:ext cx="289682" cy="1115437"/>
            <a:chOff x="2720502" y="833438"/>
            <a:chExt cx="363010" cy="1397791"/>
          </a:xfrm>
        </p:grpSpPr>
        <p:grpSp>
          <p:nvGrpSpPr>
            <p:cNvPr id="50" name="Group 49"/>
            <p:cNvGrpSpPr/>
            <p:nvPr/>
          </p:nvGrpSpPr>
          <p:grpSpPr>
            <a:xfrm>
              <a:off x="2907747" y="833438"/>
              <a:ext cx="175765" cy="1397791"/>
              <a:chOff x="2907747" y="833438"/>
              <a:chExt cx="175765" cy="1397791"/>
            </a:xfrm>
          </p:grpSpPr>
          <p:cxnSp>
            <p:nvCxnSpPr>
              <p:cNvPr id="52" name="Straight Arrow Connector 51"/>
              <p:cNvCxnSpPr/>
              <p:nvPr/>
            </p:nvCxnSpPr>
            <p:spPr>
              <a:xfrm>
                <a:off x="2993632" y="835819"/>
                <a:ext cx="0" cy="1389888"/>
              </a:xfrm>
              <a:prstGeom prst="straightConnector1">
                <a:avLst/>
              </a:prstGeom>
              <a:ln w="15875">
                <a:gradFill>
                  <a:gsLst>
                    <a:gs pos="0">
                      <a:srgbClr val="00FFFF"/>
                    </a:gs>
                    <a:gs pos="100000">
                      <a:srgbClr val="0070C0"/>
                    </a:gs>
                  </a:gsLst>
                  <a:lin ang="5400000" scaled="0"/>
                </a:gra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911742" y="833438"/>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07747" y="2231229"/>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rot="16200000">
              <a:off x="2552668" y="1470369"/>
              <a:ext cx="612668" cy="276999"/>
            </a:xfrm>
            <a:prstGeom prst="rect">
              <a:avLst/>
            </a:prstGeom>
            <a:noFill/>
          </p:spPr>
          <p:txBody>
            <a:bodyPr wrap="none" rtlCol="0">
              <a:spAutoFit/>
            </a:bodyPr>
            <a:lstStyle/>
            <a:p>
              <a:r>
                <a:rPr lang="en-US" sz="1200" i="1" dirty="0">
                  <a:solidFill>
                    <a:srgbClr val="00FFFF"/>
                  </a:solidFill>
                  <a:latin typeface="Times New Roman" pitchFamily="18" charset="0"/>
                  <a:cs typeface="Times New Roman" pitchFamily="18" charset="0"/>
                </a:rPr>
                <a:t>1.58 m</a:t>
              </a:r>
              <a:endParaRPr lang="en-US" sz="1600" i="1" dirty="0">
                <a:solidFill>
                  <a:srgbClr val="00FFFF"/>
                </a:solidFill>
                <a:latin typeface="Times New Roman" pitchFamily="18" charset="0"/>
                <a:cs typeface="Times New Roman" pitchFamily="18" charset="0"/>
              </a:endParaRPr>
            </a:p>
          </p:txBody>
        </p:sp>
      </p:grpSp>
      <p:sp>
        <p:nvSpPr>
          <p:cNvPr id="14" name="TextBox 13"/>
          <p:cNvSpPr txBox="1"/>
          <p:nvPr/>
        </p:nvSpPr>
        <p:spPr>
          <a:xfrm>
            <a:off x="2423319" y="1791728"/>
            <a:ext cx="781845" cy="221045"/>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0.25 lp/mm</a:t>
            </a:r>
            <a:endParaRPr lang="en-US" sz="1600" b="1" dirty="0">
              <a:solidFill>
                <a:srgbClr val="0000FF"/>
              </a:solidFill>
              <a:latin typeface="Arial" pitchFamily="34" charset="0"/>
              <a:cs typeface="Arial" pitchFamily="34" charset="0"/>
            </a:endParaRPr>
          </a:p>
        </p:txBody>
      </p:sp>
      <p:grpSp>
        <p:nvGrpSpPr>
          <p:cNvPr id="15" name="Group 14"/>
          <p:cNvGrpSpPr/>
          <p:nvPr/>
        </p:nvGrpSpPr>
        <p:grpSpPr>
          <a:xfrm>
            <a:off x="3282467" y="5549170"/>
            <a:ext cx="140261" cy="620998"/>
            <a:chOff x="2907747" y="833438"/>
            <a:chExt cx="175765" cy="1397791"/>
          </a:xfrm>
        </p:grpSpPr>
        <p:cxnSp>
          <p:nvCxnSpPr>
            <p:cNvPr id="47" name="Straight Arrow Connector 46"/>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3315073" y="5660029"/>
            <a:ext cx="652743" cy="338554"/>
          </a:xfrm>
          <a:prstGeom prst="rect">
            <a:avLst/>
          </a:prstGeom>
          <a:noFill/>
          <a:ln>
            <a:noFill/>
          </a:ln>
        </p:spPr>
        <p:txBody>
          <a:bodyPr wrap="none" rtlCol="0">
            <a:spAutoFit/>
          </a:bodyPr>
          <a:lstStyle/>
          <a:p>
            <a:r>
              <a:rPr lang="en-US" sz="1600" b="1" i="1" dirty="0">
                <a:solidFill>
                  <a:srgbClr val="FF0000"/>
                </a:solidFill>
                <a:latin typeface="Times New Roman" pitchFamily="18" charset="0"/>
                <a:cs typeface="Times New Roman" pitchFamily="18" charset="0"/>
              </a:rPr>
              <a:t>4.1 m</a:t>
            </a:r>
            <a:endParaRPr lang="en-US" sz="2000" b="1" i="1" dirty="0">
              <a:solidFill>
                <a:srgbClr val="FF0000"/>
              </a:solidFill>
              <a:latin typeface="Times New Roman" pitchFamily="18" charset="0"/>
              <a:cs typeface="Times New Roman" pitchFamily="18" charset="0"/>
            </a:endParaRPr>
          </a:p>
        </p:txBody>
      </p:sp>
      <p:grpSp>
        <p:nvGrpSpPr>
          <p:cNvPr id="17" name="Group 16"/>
          <p:cNvGrpSpPr/>
          <p:nvPr/>
        </p:nvGrpSpPr>
        <p:grpSpPr>
          <a:xfrm>
            <a:off x="3283888" y="3774993"/>
            <a:ext cx="140261" cy="1775235"/>
            <a:chOff x="2907747" y="833438"/>
            <a:chExt cx="175765" cy="1397791"/>
          </a:xfrm>
        </p:grpSpPr>
        <p:cxnSp>
          <p:nvCxnSpPr>
            <p:cNvPr id="44" name="Straight Arrow Connector 43"/>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286184" y="2855864"/>
            <a:ext cx="140261" cy="919130"/>
            <a:chOff x="2907747" y="833438"/>
            <a:chExt cx="175765" cy="1397791"/>
          </a:xfrm>
        </p:grpSpPr>
        <p:cxnSp>
          <p:nvCxnSpPr>
            <p:cNvPr id="41" name="Straight Arrow Connector 40"/>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3349318" y="4105017"/>
            <a:ext cx="652743" cy="338554"/>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sz="1600" dirty="0">
                <a:solidFill>
                  <a:srgbClr val="FF0000"/>
                </a:solidFill>
              </a:rPr>
              <a:t>4.1 m</a:t>
            </a:r>
          </a:p>
        </p:txBody>
      </p:sp>
      <p:sp>
        <p:nvSpPr>
          <p:cNvPr id="20" name="TextBox 19"/>
          <p:cNvSpPr txBox="1"/>
          <p:nvPr/>
        </p:nvSpPr>
        <p:spPr>
          <a:xfrm>
            <a:off x="3348599" y="2936390"/>
            <a:ext cx="652743" cy="338554"/>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sz="1600" dirty="0">
                <a:solidFill>
                  <a:srgbClr val="FF0000"/>
                </a:solidFill>
              </a:rPr>
              <a:t>8.1 m</a:t>
            </a:r>
          </a:p>
        </p:txBody>
      </p:sp>
      <p:sp>
        <p:nvSpPr>
          <p:cNvPr id="21" name="Left Arrow 85"/>
          <p:cNvSpPr/>
          <p:nvPr/>
        </p:nvSpPr>
        <p:spPr>
          <a:xfrm rot="4143443">
            <a:off x="3399449" y="3905252"/>
            <a:ext cx="3051883" cy="698152"/>
          </a:xfrm>
          <a:prstGeom prst="leftArrow">
            <a:avLst>
              <a:gd name="adj1" fmla="val 60671"/>
              <a:gd name="adj2" fmla="val 5182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Plane of Focus</a:t>
            </a:r>
          </a:p>
        </p:txBody>
      </p:sp>
      <p:pic>
        <p:nvPicPr>
          <p:cNvPr id="22" name="Picture 2" descr="G:\SinarExperiments\AdobeProcessed\T3_TopZone_EnlargedTo400percent_F16.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62" r="3061"/>
          <a:stretch/>
        </p:blipFill>
        <p:spPr bwMode="auto">
          <a:xfrm>
            <a:off x="7651753" y="1681808"/>
            <a:ext cx="2441937" cy="488893"/>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3" name="Picture 3" descr="G:\SinarExperiments\AdobeProcessed\T2_TopZoneEnlargedBy400Percent_F16.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08" r="52083"/>
          <a:stretch/>
        </p:blipFill>
        <p:spPr bwMode="auto">
          <a:xfrm>
            <a:off x="7651753" y="2472307"/>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4" name="Picture 4" descr="G:\SinarExperiments\AdobeProcessed\T2_BottomZoneEnlargedBy400Percent_F16.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03" r="51771"/>
          <a:stretch/>
        </p:blipFill>
        <p:spPr bwMode="auto">
          <a:xfrm>
            <a:off x="7651753" y="3201998"/>
            <a:ext cx="2441937" cy="488893"/>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5" name="Picture 5" descr="G:\SinarExperiments\AdobeProcessed\T1_TopZoneEnlargedBy400Percent_F16.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58" r="75529"/>
          <a:stretch/>
        </p:blipFill>
        <p:spPr bwMode="auto">
          <a:xfrm>
            <a:off x="7651753" y="4357342"/>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6" name="Picture 6" descr="G:\SinarExperiments\AdobeProcessed\T1_BottomZoneEnlargedBy400Percent_F16.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1" r="75472"/>
          <a:stretch/>
        </p:blipFill>
        <p:spPr bwMode="auto">
          <a:xfrm>
            <a:off x="7651753" y="5147841"/>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2372756" y="1543051"/>
            <a:ext cx="824864" cy="3969635"/>
            <a:chOff x="2149538" y="588119"/>
            <a:chExt cx="1033664" cy="4974481"/>
          </a:xfrm>
        </p:grpSpPr>
        <p:grpSp>
          <p:nvGrpSpPr>
            <p:cNvPr id="35" name="Group 34"/>
            <p:cNvGrpSpPr/>
            <p:nvPr/>
          </p:nvGrpSpPr>
          <p:grpSpPr>
            <a:xfrm>
              <a:off x="2155397" y="588119"/>
              <a:ext cx="1027805" cy="3679062"/>
              <a:chOff x="2155397" y="588119"/>
              <a:chExt cx="1027805" cy="3679062"/>
            </a:xfrm>
          </p:grpSpPr>
          <p:sp>
            <p:nvSpPr>
              <p:cNvPr id="38" name="TextBox 37"/>
              <p:cNvSpPr txBox="1"/>
              <p:nvPr/>
            </p:nvSpPr>
            <p:spPr>
              <a:xfrm>
                <a:off x="2894340" y="588119"/>
                <a:ext cx="288862" cy="338554"/>
              </a:xfrm>
              <a:prstGeom prst="rect">
                <a:avLst/>
              </a:prstGeom>
              <a:noFill/>
            </p:spPr>
            <p:txBody>
              <a:bodyPr wrap="none" rtlCol="0">
                <a:spAutoFit/>
              </a:bodyPr>
              <a:lstStyle/>
              <a:p>
                <a:r>
                  <a:rPr lang="en-US" sz="1600" b="1" dirty="0">
                    <a:solidFill>
                      <a:srgbClr val="00FF00"/>
                    </a:solidFill>
                  </a:rPr>
                  <a:t>1</a:t>
                </a:r>
              </a:p>
            </p:txBody>
          </p:sp>
          <p:sp>
            <p:nvSpPr>
              <p:cNvPr id="39" name="TextBox 38"/>
              <p:cNvSpPr txBox="1"/>
              <p:nvPr/>
            </p:nvSpPr>
            <p:spPr>
              <a:xfrm>
                <a:off x="2644876" y="2278403"/>
                <a:ext cx="288862" cy="338554"/>
              </a:xfrm>
              <a:prstGeom prst="rect">
                <a:avLst/>
              </a:prstGeom>
              <a:noFill/>
            </p:spPr>
            <p:txBody>
              <a:bodyPr wrap="none" rtlCol="0">
                <a:spAutoFit/>
              </a:bodyPr>
              <a:lstStyle/>
              <a:p>
                <a:r>
                  <a:rPr lang="en-US" sz="1600" b="1" dirty="0">
                    <a:solidFill>
                      <a:srgbClr val="00FF00"/>
                    </a:solidFill>
                  </a:rPr>
                  <a:t>2</a:t>
                </a:r>
              </a:p>
            </p:txBody>
          </p:sp>
          <p:sp>
            <p:nvSpPr>
              <p:cNvPr id="40" name="TextBox 39"/>
              <p:cNvSpPr txBox="1"/>
              <p:nvPr/>
            </p:nvSpPr>
            <p:spPr>
              <a:xfrm>
                <a:off x="2155397" y="3928627"/>
                <a:ext cx="288862" cy="338554"/>
              </a:xfrm>
              <a:prstGeom prst="rect">
                <a:avLst/>
              </a:prstGeom>
              <a:noFill/>
            </p:spPr>
            <p:txBody>
              <a:bodyPr wrap="none" rtlCol="0">
                <a:spAutoFit/>
              </a:bodyPr>
              <a:lstStyle/>
              <a:p>
                <a:r>
                  <a:rPr lang="en-US" sz="1600" b="1" dirty="0">
                    <a:solidFill>
                      <a:srgbClr val="00FF00"/>
                    </a:solidFill>
                  </a:rPr>
                  <a:t>4</a:t>
                </a:r>
              </a:p>
            </p:txBody>
          </p:sp>
        </p:grpSp>
        <p:sp>
          <p:nvSpPr>
            <p:cNvPr id="36" name="TextBox 35"/>
            <p:cNvSpPr txBox="1"/>
            <p:nvPr/>
          </p:nvSpPr>
          <p:spPr>
            <a:xfrm>
              <a:off x="2645187" y="2873456"/>
              <a:ext cx="288862" cy="338554"/>
            </a:xfrm>
            <a:prstGeom prst="rect">
              <a:avLst/>
            </a:prstGeom>
            <a:noFill/>
          </p:spPr>
          <p:txBody>
            <a:bodyPr wrap="none" rtlCol="0">
              <a:spAutoFit/>
            </a:bodyPr>
            <a:lstStyle/>
            <a:p>
              <a:r>
                <a:rPr lang="en-US" sz="1600" b="1" dirty="0">
                  <a:solidFill>
                    <a:srgbClr val="00FF00"/>
                  </a:solidFill>
                </a:rPr>
                <a:t>3</a:t>
              </a:r>
            </a:p>
          </p:txBody>
        </p:sp>
        <p:sp>
          <p:nvSpPr>
            <p:cNvPr id="37" name="TextBox 36"/>
            <p:cNvSpPr txBox="1"/>
            <p:nvPr/>
          </p:nvSpPr>
          <p:spPr>
            <a:xfrm>
              <a:off x="2149538" y="5224046"/>
              <a:ext cx="288862" cy="338554"/>
            </a:xfrm>
            <a:prstGeom prst="rect">
              <a:avLst/>
            </a:prstGeom>
            <a:noFill/>
          </p:spPr>
          <p:txBody>
            <a:bodyPr wrap="none" rtlCol="0">
              <a:spAutoFit/>
            </a:bodyPr>
            <a:lstStyle/>
            <a:p>
              <a:r>
                <a:rPr lang="en-US" sz="1600" b="1" dirty="0">
                  <a:solidFill>
                    <a:srgbClr val="00FF00"/>
                  </a:solidFill>
                </a:rPr>
                <a:t>5</a:t>
              </a:r>
            </a:p>
          </p:txBody>
        </p:sp>
      </p:grpSp>
      <p:grpSp>
        <p:nvGrpSpPr>
          <p:cNvPr id="28" name="Group 27"/>
          <p:cNvGrpSpPr/>
          <p:nvPr/>
        </p:nvGrpSpPr>
        <p:grpSpPr>
          <a:xfrm>
            <a:off x="7604446" y="1637936"/>
            <a:ext cx="264901" cy="3727017"/>
            <a:chOff x="2243808" y="609342"/>
            <a:chExt cx="331956" cy="4670448"/>
          </a:xfrm>
        </p:grpSpPr>
        <p:grpSp>
          <p:nvGrpSpPr>
            <p:cNvPr id="29" name="Group 28"/>
            <p:cNvGrpSpPr/>
            <p:nvPr/>
          </p:nvGrpSpPr>
          <p:grpSpPr>
            <a:xfrm>
              <a:off x="2261792" y="609342"/>
              <a:ext cx="313677" cy="3692734"/>
              <a:chOff x="2261792" y="609342"/>
              <a:chExt cx="313677" cy="3692734"/>
            </a:xfrm>
          </p:grpSpPr>
          <p:sp>
            <p:nvSpPr>
              <p:cNvPr id="32" name="TextBox 31"/>
              <p:cNvSpPr txBox="1"/>
              <p:nvPr/>
            </p:nvSpPr>
            <p:spPr>
              <a:xfrm>
                <a:off x="2286607" y="609342"/>
                <a:ext cx="288862" cy="338554"/>
              </a:xfrm>
              <a:prstGeom prst="rect">
                <a:avLst/>
              </a:prstGeom>
              <a:noFill/>
            </p:spPr>
            <p:txBody>
              <a:bodyPr wrap="none" rtlCol="0">
                <a:spAutoFit/>
              </a:bodyPr>
              <a:lstStyle/>
              <a:p>
                <a:r>
                  <a:rPr lang="en-US" sz="1600" b="1" dirty="0">
                    <a:solidFill>
                      <a:srgbClr val="00FF00"/>
                    </a:solidFill>
                  </a:rPr>
                  <a:t>1</a:t>
                </a:r>
              </a:p>
            </p:txBody>
          </p:sp>
          <p:sp>
            <p:nvSpPr>
              <p:cNvPr id="33" name="TextBox 32"/>
              <p:cNvSpPr txBox="1"/>
              <p:nvPr/>
            </p:nvSpPr>
            <p:spPr>
              <a:xfrm>
                <a:off x="2261792" y="1598076"/>
                <a:ext cx="288862" cy="338554"/>
              </a:xfrm>
              <a:prstGeom prst="rect">
                <a:avLst/>
              </a:prstGeom>
              <a:noFill/>
            </p:spPr>
            <p:txBody>
              <a:bodyPr wrap="none" rtlCol="0">
                <a:spAutoFit/>
              </a:bodyPr>
              <a:lstStyle/>
              <a:p>
                <a:r>
                  <a:rPr lang="en-US" sz="1600" b="1" dirty="0">
                    <a:solidFill>
                      <a:srgbClr val="00FF00"/>
                    </a:solidFill>
                  </a:rPr>
                  <a:t>2</a:t>
                </a:r>
              </a:p>
            </p:txBody>
          </p:sp>
          <p:sp>
            <p:nvSpPr>
              <p:cNvPr id="34" name="TextBox 33"/>
              <p:cNvSpPr txBox="1"/>
              <p:nvPr/>
            </p:nvSpPr>
            <p:spPr>
              <a:xfrm>
                <a:off x="2268048" y="3963522"/>
                <a:ext cx="288862" cy="338554"/>
              </a:xfrm>
              <a:prstGeom prst="rect">
                <a:avLst/>
              </a:prstGeom>
              <a:noFill/>
            </p:spPr>
            <p:txBody>
              <a:bodyPr wrap="none" rtlCol="0">
                <a:spAutoFit/>
              </a:bodyPr>
              <a:lstStyle/>
              <a:p>
                <a:r>
                  <a:rPr lang="en-US" sz="1600" b="1" dirty="0">
                    <a:solidFill>
                      <a:srgbClr val="00FF00"/>
                    </a:solidFill>
                  </a:rPr>
                  <a:t>4</a:t>
                </a:r>
              </a:p>
            </p:txBody>
          </p:sp>
        </p:grpSp>
        <p:sp>
          <p:nvSpPr>
            <p:cNvPr id="30" name="TextBox 29"/>
            <p:cNvSpPr txBox="1"/>
            <p:nvPr/>
          </p:nvSpPr>
          <p:spPr>
            <a:xfrm>
              <a:off x="2286902" y="2512757"/>
              <a:ext cx="288862" cy="338554"/>
            </a:xfrm>
            <a:prstGeom prst="rect">
              <a:avLst/>
            </a:prstGeom>
            <a:noFill/>
          </p:spPr>
          <p:txBody>
            <a:bodyPr wrap="none" rtlCol="0">
              <a:spAutoFit/>
            </a:bodyPr>
            <a:lstStyle/>
            <a:p>
              <a:r>
                <a:rPr lang="en-US" sz="1600" b="1" dirty="0">
                  <a:solidFill>
                    <a:srgbClr val="00FF00"/>
                  </a:solidFill>
                </a:rPr>
                <a:t>3</a:t>
              </a:r>
            </a:p>
          </p:txBody>
        </p:sp>
        <p:sp>
          <p:nvSpPr>
            <p:cNvPr id="31" name="TextBox 30"/>
            <p:cNvSpPr txBox="1"/>
            <p:nvPr/>
          </p:nvSpPr>
          <p:spPr>
            <a:xfrm>
              <a:off x="2243808" y="4941236"/>
              <a:ext cx="288862" cy="338554"/>
            </a:xfrm>
            <a:prstGeom prst="rect">
              <a:avLst/>
            </a:prstGeom>
            <a:noFill/>
          </p:spPr>
          <p:txBody>
            <a:bodyPr wrap="none" rtlCol="0">
              <a:spAutoFit/>
            </a:bodyPr>
            <a:lstStyle/>
            <a:p>
              <a:r>
                <a:rPr lang="en-US" sz="1600" b="1" dirty="0">
                  <a:solidFill>
                    <a:srgbClr val="00FF00"/>
                  </a:solidFill>
                </a:rPr>
                <a:t>5</a:t>
              </a:r>
            </a:p>
          </p:txBody>
        </p:sp>
      </p:grpSp>
      <p:sp>
        <p:nvSpPr>
          <p:cNvPr id="61" name="TextBox 60"/>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Initial experiments suggested the optics in the camera was great</a:t>
            </a:r>
            <a:endParaRPr lang="en-US" sz="2600" b="1" dirty="0">
              <a:solidFill>
                <a:srgbClr val="FF3F7A"/>
              </a:solidFill>
              <a:latin typeface="Euclid" panose="02020503060505020303" pitchFamily="18" charset="0"/>
            </a:endParaRPr>
          </a:p>
        </p:txBody>
      </p:sp>
      <p:sp>
        <p:nvSpPr>
          <p:cNvPr id="64" name="Slide Number Placeholder 63"/>
          <p:cNvSpPr>
            <a:spLocks noGrp="1"/>
          </p:cNvSpPr>
          <p:nvPr>
            <p:ph type="sldNum" sz="quarter" idx="12"/>
          </p:nvPr>
        </p:nvSpPr>
        <p:spPr/>
        <p:txBody>
          <a:bodyPr/>
          <a:lstStyle/>
          <a:p>
            <a:fld id="{8295466C-6D01-4B7B-82FE-0060F6C0E0EB}" type="slidenum">
              <a:rPr lang="en-US" smtClean="0"/>
              <a:t>20</a:t>
            </a:fld>
            <a:endParaRPr lang="en-US"/>
          </a:p>
        </p:txBody>
      </p:sp>
    </p:spTree>
    <p:extLst>
      <p:ext uri="{BB962C8B-B14F-4D97-AF65-F5344CB8AC3E}">
        <p14:creationId xmlns:p14="http://schemas.microsoft.com/office/powerpoint/2010/main" val="4050508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54656" y="1636776"/>
            <a:ext cx="10482689" cy="3584448"/>
            <a:chOff x="439753" y="1538860"/>
            <a:chExt cx="10482689" cy="3584448"/>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53" y="1538860"/>
              <a:ext cx="4214363" cy="358444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701" y="1540167"/>
              <a:ext cx="2571574" cy="3581835"/>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860" y="1540167"/>
              <a:ext cx="2879582" cy="3581835"/>
            </a:xfrm>
            <a:prstGeom prst="rect">
              <a:avLst/>
            </a:prstGeom>
            <a:effectLst>
              <a:outerShdw blurRad="50800" dist="38100" dir="2700000" algn="tl" rotWithShape="0">
                <a:prstClr val="black">
                  <a:alpha val="40000"/>
                </a:prstClr>
              </a:outerShdw>
            </a:effectLst>
          </p:spPr>
        </p:pic>
      </p:grpSp>
      <p:sp>
        <p:nvSpPr>
          <p:cNvPr id="6" name="TextBox 5"/>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Different experimental setups in the initial stages</a:t>
            </a:r>
            <a:endParaRPr lang="en-US" sz="2600" b="1" dirty="0">
              <a:solidFill>
                <a:srgbClr val="FF3F7A"/>
              </a:solidFill>
              <a:latin typeface="Euclid" panose="02020503060505020303" pitchFamily="18" charset="0"/>
            </a:endParaRPr>
          </a:p>
        </p:txBody>
      </p:sp>
      <p:sp>
        <p:nvSpPr>
          <p:cNvPr id="7" name="Slide Number Placeholder 6"/>
          <p:cNvSpPr>
            <a:spLocks noGrp="1"/>
          </p:cNvSpPr>
          <p:nvPr>
            <p:ph type="sldNum" sz="quarter" idx="12"/>
          </p:nvPr>
        </p:nvSpPr>
        <p:spPr/>
        <p:txBody>
          <a:bodyPr/>
          <a:lstStyle/>
          <a:p>
            <a:fld id="{8295466C-6D01-4B7B-82FE-0060F6C0E0EB}" type="slidenum">
              <a:rPr lang="en-US" smtClean="0"/>
              <a:t>21</a:t>
            </a:fld>
            <a:endParaRPr lang="en-US"/>
          </a:p>
        </p:txBody>
      </p:sp>
    </p:spTree>
    <p:extLst>
      <p:ext uri="{BB962C8B-B14F-4D97-AF65-F5344CB8AC3E}">
        <p14:creationId xmlns:p14="http://schemas.microsoft.com/office/powerpoint/2010/main" val="216647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740766" y="1652524"/>
            <a:ext cx="3307912" cy="3959148"/>
            <a:chOff x="1240232" y="1761428"/>
            <a:chExt cx="3307912" cy="3959148"/>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031" r="18887"/>
            <a:stretch/>
          </p:blipFill>
          <p:spPr>
            <a:xfrm>
              <a:off x="1240232" y="1761428"/>
              <a:ext cx="3211727" cy="3959148"/>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3499459" y="2971871"/>
              <a:ext cx="1048685" cy="307777"/>
            </a:xfrm>
            <a:prstGeom prst="rect">
              <a:avLst/>
            </a:prstGeom>
            <a:noFill/>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Optical axis</a:t>
              </a:r>
            </a:p>
          </p:txBody>
        </p:sp>
        <p:cxnSp>
          <p:nvCxnSpPr>
            <p:cNvPr id="13" name="Straight Connector 12"/>
            <p:cNvCxnSpPr/>
            <p:nvPr/>
          </p:nvCxnSpPr>
          <p:spPr>
            <a:xfrm rot="5400000">
              <a:off x="3323734" y="3436353"/>
              <a:ext cx="365760" cy="0"/>
            </a:xfrm>
            <a:prstGeom prst="line">
              <a:avLst/>
            </a:prstGeom>
            <a:ln w="12700">
              <a:solidFill>
                <a:srgbClr val="00F290">
                  <a:alpha val="50000"/>
                </a:srgbClr>
              </a:solidFill>
              <a:prstDash val="sys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91609" y="3465055"/>
              <a:ext cx="91440" cy="91440"/>
            </a:xfrm>
            <a:prstGeom prst="ellipse">
              <a:avLst/>
            </a:prstGeom>
            <a:solidFill>
              <a:srgbClr val="FF0000"/>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462112" y="3239574"/>
              <a:ext cx="688009" cy="307777"/>
            </a:xfrm>
            <a:prstGeom prst="rect">
              <a:avLst/>
            </a:prstGeom>
            <a:solidFill>
              <a:schemeClr val="tx1">
                <a:alpha val="59000"/>
              </a:schemeClr>
            </a:solidFill>
            <a:ln>
              <a:noFill/>
            </a:ln>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10 </a:t>
              </a:r>
              <a:r>
                <a:rPr lang="en-US" sz="1400" i="1">
                  <a:solidFill>
                    <a:schemeClr val="bg1"/>
                  </a:solidFill>
                  <a:latin typeface="Times New Roman" panose="02020603050405020304" pitchFamily="18" charset="0"/>
                  <a:cs typeface="Times New Roman" panose="02020603050405020304" pitchFamily="18" charset="0"/>
                </a:rPr>
                <a:t>mm</a:t>
              </a:r>
            </a:p>
          </p:txBody>
        </p:sp>
        <p:cxnSp>
          <p:nvCxnSpPr>
            <p:cNvPr id="3" name="Straight Connector 2"/>
            <p:cNvCxnSpPr/>
            <p:nvPr/>
          </p:nvCxnSpPr>
          <p:spPr>
            <a:xfrm flipV="1">
              <a:off x="1686418" y="3257550"/>
              <a:ext cx="2743200" cy="0"/>
            </a:xfrm>
            <a:prstGeom prst="line">
              <a:avLst/>
            </a:prstGeom>
            <a:ln w="19050">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458409" y="3210052"/>
              <a:ext cx="91440" cy="91440"/>
            </a:xfrm>
            <a:prstGeom prst="ellipse">
              <a:avLst/>
            </a:prstGeom>
            <a:solidFill>
              <a:srgbClr val="FFFF00"/>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2425700" y="3676650"/>
              <a:ext cx="1078992" cy="0"/>
            </a:xfrm>
            <a:prstGeom prst="straightConnector1">
              <a:avLst/>
            </a:prstGeom>
            <a:ln w="12700">
              <a:solidFill>
                <a:srgbClr val="00F29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05200" y="3575050"/>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2050" y="3575050"/>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171700" y="3253473"/>
              <a:ext cx="203200" cy="259080"/>
              <a:chOff x="2159000" y="3247123"/>
              <a:chExt cx="203200" cy="259080"/>
            </a:xfrm>
          </p:grpSpPr>
          <p:cxnSp>
            <p:nvCxnSpPr>
              <p:cNvPr id="19" name="Straight Arrow Connector 18"/>
              <p:cNvCxnSpPr/>
              <p:nvPr/>
            </p:nvCxnSpPr>
            <p:spPr>
              <a:xfrm>
                <a:off x="2260600" y="3247123"/>
                <a:ext cx="0" cy="251727"/>
              </a:xfrm>
              <a:prstGeom prst="straightConnector1">
                <a:avLst/>
              </a:prstGeom>
              <a:ln w="12700">
                <a:solidFill>
                  <a:srgbClr val="00F29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2260600" y="3404603"/>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1292225" y="2523443"/>
              <a:ext cx="2096337" cy="307777"/>
            </a:xfrm>
            <a:prstGeom prst="rect">
              <a:avLst/>
            </a:prstGeom>
            <a:solidFill>
              <a:schemeClr val="tx1">
                <a:alpha val="60000"/>
              </a:schemeClr>
            </a:solidFill>
          </p:spPr>
          <p:txBody>
            <a:bodyPr wrap="square">
              <a:spAutoFit/>
            </a:bodyPr>
            <a:lstStyle/>
            <a:p>
              <a:pPr algn="ctr"/>
              <a:r>
                <a:rPr lang="en-US" sz="1400">
                  <a:solidFill>
                    <a:srgbClr val="00F290"/>
                  </a:solidFill>
                  <a:latin typeface="Euclid" panose="02020503060505020303" pitchFamily="18" charset="0"/>
                  <a:ea typeface="Segoe UI Symbol" pitchFamily="34" charset="0"/>
                </a:rPr>
                <a:t>Center of entrance </a:t>
              </a:r>
              <a:r>
                <a:rPr lang="en-US" sz="1400" dirty="0">
                  <a:solidFill>
                    <a:srgbClr val="00F290"/>
                  </a:solidFill>
                  <a:latin typeface="Euclid" panose="02020503060505020303" pitchFamily="18" charset="0"/>
                  <a:ea typeface="Segoe UI Symbol" pitchFamily="34" charset="0"/>
                </a:rPr>
                <a:t>pupil</a:t>
              </a:r>
            </a:p>
          </p:txBody>
        </p:sp>
        <p:sp>
          <p:nvSpPr>
            <p:cNvPr id="24" name="Arc 23"/>
            <p:cNvSpPr/>
            <p:nvPr/>
          </p:nvSpPr>
          <p:spPr>
            <a:xfrm flipH="1">
              <a:off x="2039427" y="2437418"/>
              <a:ext cx="1463040" cy="1463040"/>
            </a:xfrm>
            <a:prstGeom prst="arc">
              <a:avLst>
                <a:gd name="adj1" fmla="val 10724335"/>
                <a:gd name="adj2" fmla="val 13236445"/>
              </a:avLst>
            </a:prstGeom>
            <a:ln w="12700">
              <a:solidFill>
                <a:srgbClr val="FFFF00"/>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p:cNvSpPr txBox="1"/>
            <p:nvPr/>
          </p:nvSpPr>
          <p:spPr>
            <a:xfrm>
              <a:off x="2631866" y="3726270"/>
              <a:ext cx="688009" cy="307777"/>
            </a:xfrm>
            <a:prstGeom prst="rect">
              <a:avLst/>
            </a:prstGeom>
            <a:solidFill>
              <a:schemeClr val="tx1">
                <a:alpha val="59000"/>
              </a:schemeClr>
            </a:solidFill>
            <a:ln>
              <a:noFill/>
            </a:ln>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32 </a:t>
              </a:r>
              <a:r>
                <a:rPr lang="en-US" sz="1400" i="1">
                  <a:solidFill>
                    <a:schemeClr val="bg1"/>
                  </a:solidFill>
                  <a:latin typeface="Times New Roman" panose="02020603050405020304" pitchFamily="18" charset="0"/>
                  <a:cs typeface="Times New Roman" panose="02020603050405020304" pitchFamily="18" charset="0"/>
                </a:rPr>
                <a:t>mm</a:t>
              </a:r>
            </a:p>
          </p:txBody>
        </p:sp>
        <p:sp>
          <p:nvSpPr>
            <p:cNvPr id="28" name="Rectangle 27"/>
            <p:cNvSpPr/>
            <p:nvPr/>
          </p:nvSpPr>
          <p:spPr>
            <a:xfrm>
              <a:off x="1294941" y="4213594"/>
              <a:ext cx="1022350" cy="307777"/>
            </a:xfrm>
            <a:prstGeom prst="rect">
              <a:avLst/>
            </a:prstGeom>
            <a:solidFill>
              <a:schemeClr val="tx1">
                <a:alpha val="60000"/>
              </a:schemeClr>
            </a:solidFill>
          </p:spPr>
          <p:txBody>
            <a:bodyPr wrap="square">
              <a:spAutoFit/>
            </a:bodyPr>
            <a:lstStyle/>
            <a:p>
              <a:pPr algn="ctr"/>
              <a:r>
                <a:rPr lang="en-US" sz="1400">
                  <a:solidFill>
                    <a:srgbClr val="00F290"/>
                  </a:solidFill>
                  <a:latin typeface="Euclid" panose="02020503060505020303" pitchFamily="18" charset="0"/>
                  <a:ea typeface="Segoe UI Symbol" pitchFamily="34" charset="0"/>
                </a:rPr>
                <a:t>Lens pivot</a:t>
              </a:r>
              <a:endParaRPr lang="en-US" sz="1400" dirty="0">
                <a:solidFill>
                  <a:srgbClr val="00F290"/>
                </a:solidFill>
                <a:latin typeface="Euclid" panose="02020503060505020303" pitchFamily="18" charset="0"/>
                <a:ea typeface="Segoe UI Symbol" pitchFamily="34" charset="0"/>
              </a:endParaRPr>
            </a:p>
          </p:txBody>
        </p:sp>
        <p:sp>
          <p:nvSpPr>
            <p:cNvPr id="29" name="Arc 28"/>
            <p:cNvSpPr/>
            <p:nvPr/>
          </p:nvSpPr>
          <p:spPr>
            <a:xfrm rot="12993325" flipH="1">
              <a:off x="1971519" y="3473392"/>
              <a:ext cx="1463040" cy="1463040"/>
            </a:xfrm>
            <a:prstGeom prst="arc">
              <a:avLst>
                <a:gd name="adj1" fmla="val 9171142"/>
                <a:gd name="adj2" fmla="val 13236445"/>
              </a:avLst>
            </a:prstGeom>
            <a:ln w="12700">
              <a:solidFill>
                <a:srgbClr val="FF0000"/>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025" name="Group 1024"/>
          <p:cNvGrpSpPr/>
          <p:nvPr/>
        </p:nvGrpSpPr>
        <p:grpSpPr>
          <a:xfrm>
            <a:off x="4633190" y="1652525"/>
            <a:ext cx="6818044" cy="3959352"/>
            <a:chOff x="4633190" y="1652525"/>
            <a:chExt cx="6818044" cy="3959352"/>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3190" y="1652525"/>
              <a:ext cx="2639432" cy="3959148"/>
            </a:xfrm>
            <a:prstGeom prst="rect">
              <a:avLst/>
            </a:prstGeom>
            <a:effectLst>
              <a:outerShdw blurRad="50800" dist="38100" dir="2700000" algn="tl" rotWithShape="0">
                <a:prstClr val="black">
                  <a:alpha val="40000"/>
                </a:prstClr>
              </a:outerShdw>
            </a:effectLst>
          </p:spPr>
        </p:pic>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7913" r="31570"/>
            <a:stretch/>
          </p:blipFill>
          <p:spPr>
            <a:xfrm>
              <a:off x="7857134" y="1652525"/>
              <a:ext cx="3594100" cy="3959352"/>
            </a:xfrm>
            <a:prstGeom prst="rect">
              <a:avLst/>
            </a:prstGeom>
            <a:effectLst>
              <a:outerShdw blurRad="50800" dist="38100" dir="2700000" algn="tl" rotWithShape="0">
                <a:prstClr val="black">
                  <a:alpha val="40000"/>
                </a:prstClr>
              </a:outerShdw>
            </a:effectLst>
          </p:spPr>
        </p:pic>
      </p:grpSp>
      <p:sp>
        <p:nvSpPr>
          <p:cNvPr id="25" name="TextBox 24"/>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But that’s not how things are supposed to work. Isn’t it?</a:t>
            </a:r>
            <a:endParaRPr lang="en-US" sz="2600" b="1" dirty="0">
              <a:solidFill>
                <a:srgbClr val="FF3F7A"/>
              </a:solidFill>
              <a:latin typeface="Euclid" panose="02020503060505020303" pitchFamily="18" charset="0"/>
            </a:endParaRPr>
          </a:p>
        </p:txBody>
      </p:sp>
      <p:sp>
        <p:nvSpPr>
          <p:cNvPr id="2" name="Slide Number Placeholder 1"/>
          <p:cNvSpPr>
            <a:spLocks noGrp="1"/>
          </p:cNvSpPr>
          <p:nvPr>
            <p:ph type="sldNum" sz="quarter" idx="12"/>
          </p:nvPr>
        </p:nvSpPr>
        <p:spPr/>
        <p:txBody>
          <a:bodyPr/>
          <a:lstStyle/>
          <a:p>
            <a:fld id="{8295466C-6D01-4B7B-82FE-0060F6C0E0EB}" type="slidenum">
              <a:rPr lang="en-US" smtClean="0"/>
              <a:t>22</a:t>
            </a:fld>
            <a:endParaRPr lang="en-US"/>
          </a:p>
        </p:txBody>
      </p:sp>
    </p:spTree>
    <p:extLst>
      <p:ext uri="{BB962C8B-B14F-4D97-AF65-F5344CB8AC3E}">
        <p14:creationId xmlns:p14="http://schemas.microsoft.com/office/powerpoint/2010/main" val="96338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1684508"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Chief rays from the object space to the image space defines the image shape</a:t>
            </a:r>
          </a:p>
        </p:txBody>
      </p:sp>
      <p:cxnSp>
        <p:nvCxnSpPr>
          <p:cNvPr id="6" name="Straight Connector 5"/>
          <p:cNvCxnSpPr/>
          <p:nvPr/>
        </p:nvCxnSpPr>
        <p:spPr>
          <a:xfrm flipV="1">
            <a:off x="1684520" y="3078259"/>
            <a:ext cx="7656351" cy="0"/>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693292" y="2380048"/>
            <a:ext cx="183041" cy="1396424"/>
            <a:chOff x="4940300" y="2271971"/>
            <a:chExt cx="133350" cy="1017329"/>
          </a:xfrm>
        </p:grpSpPr>
        <p:grpSp>
          <p:nvGrpSpPr>
            <p:cNvPr id="14" name="Group 13"/>
            <p:cNvGrpSpPr/>
            <p:nvPr/>
          </p:nvGrpSpPr>
          <p:grpSpPr>
            <a:xfrm>
              <a:off x="4940300" y="2271971"/>
              <a:ext cx="133350" cy="439479"/>
              <a:chOff x="4946650" y="1840171"/>
              <a:chExt cx="133350" cy="439479"/>
            </a:xfrm>
          </p:grpSpPr>
          <p:cxnSp>
            <p:nvCxnSpPr>
              <p:cNvPr id="11" name="Straight Connector 1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flipV="1">
              <a:off x="4940300" y="2849821"/>
              <a:ext cx="133350" cy="439479"/>
              <a:chOff x="4946650" y="1840171"/>
              <a:chExt cx="133350" cy="439479"/>
            </a:xfrm>
          </p:grpSpPr>
          <p:cxnSp>
            <p:nvCxnSpPr>
              <p:cNvPr id="16" name="Straight Connector 1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0" name="Straight Connector 49"/>
          <p:cNvCxnSpPr/>
          <p:nvPr/>
        </p:nvCxnSpPr>
        <p:spPr>
          <a:xfrm flipH="1" flipV="1">
            <a:off x="2121752" y="3069543"/>
            <a:ext cx="0" cy="640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341294" y="238004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121752" y="2285081"/>
            <a:ext cx="0" cy="784462"/>
          </a:xfrm>
          <a:prstGeom prst="straightConnector1">
            <a:avLst/>
          </a:prstGeom>
          <a:ln w="53975">
            <a:solidFill>
              <a:srgbClr val="FF0000"/>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9344046" y="3078259"/>
            <a:ext cx="0" cy="218819"/>
          </a:xfrm>
          <a:prstGeom prst="straightConnector1">
            <a:avLst/>
          </a:prstGeom>
          <a:ln w="31750">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113035" y="2293797"/>
            <a:ext cx="7231433" cy="1003281"/>
            <a:chOff x="2758947" y="2293797"/>
            <a:chExt cx="7231433" cy="1003281"/>
          </a:xfrm>
        </p:grpSpPr>
        <p:cxnSp>
          <p:nvCxnSpPr>
            <p:cNvPr id="23" name="Straight Connector 22"/>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9" name="Isosceles Triangle 28"/>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7777725" y="1356267"/>
            <a:ext cx="2071674" cy="1763907"/>
            <a:chOff x="8423637" y="1356267"/>
            <a:chExt cx="2071674" cy="1763907"/>
          </a:xfrm>
        </p:grpSpPr>
        <p:sp>
          <p:nvSpPr>
            <p:cNvPr id="32" name="Rectangle 31"/>
            <p:cNvSpPr/>
            <p:nvPr/>
          </p:nvSpPr>
          <p:spPr>
            <a:xfrm>
              <a:off x="8725790" y="1356267"/>
              <a:ext cx="1769521"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Aperture (stop)</a:t>
              </a:r>
            </a:p>
          </p:txBody>
        </p:sp>
        <p:sp>
          <p:nvSpPr>
            <p:cNvPr id="33" name="Arc 32"/>
            <p:cNvSpPr/>
            <p:nvPr/>
          </p:nvSpPr>
          <p:spPr>
            <a:xfrm>
              <a:off x="8423637" y="1497335"/>
              <a:ext cx="970813" cy="1622839"/>
            </a:xfrm>
            <a:prstGeom prst="arc">
              <a:avLst>
                <a:gd name="adj1" fmla="val 10591092"/>
                <a:gd name="adj2" fmla="val 15495102"/>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5" name="Group 34"/>
          <p:cNvGrpSpPr/>
          <p:nvPr/>
        </p:nvGrpSpPr>
        <p:grpSpPr>
          <a:xfrm>
            <a:off x="9333783" y="1664214"/>
            <a:ext cx="1669839" cy="1199242"/>
            <a:chOff x="8423637" y="1613117"/>
            <a:chExt cx="1669839" cy="1199242"/>
          </a:xfrm>
        </p:grpSpPr>
        <p:sp>
          <p:nvSpPr>
            <p:cNvPr id="36" name="Rectangle 35"/>
            <p:cNvSpPr/>
            <p:nvPr/>
          </p:nvSpPr>
          <p:spPr>
            <a:xfrm>
              <a:off x="8694969" y="1613117"/>
              <a:ext cx="1398507"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Rectangle 37"/>
              <p:cNvSpPr/>
              <p:nvPr/>
            </p:nvSpPr>
            <p:spPr>
              <a:xfrm>
                <a:off x="1948217" y="1937628"/>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38" name="Rectangle 37"/>
              <p:cNvSpPr>
                <a:spLocks noRot="1" noChangeAspect="1" noMove="1" noResize="1" noEditPoints="1" noAdjustHandles="1" noChangeArrowheads="1" noChangeShapeType="1" noTextEdit="1"/>
              </p:cNvSpPr>
              <p:nvPr/>
            </p:nvSpPr>
            <p:spPr>
              <a:xfrm>
                <a:off x="1948217" y="1937628"/>
                <a:ext cx="329633" cy="357650"/>
              </a:xfrm>
              <a:prstGeom prst="rect">
                <a:avLst/>
              </a:prstGeom>
              <a:blipFill>
                <a:blip r:embed="rId3"/>
                <a:stretch>
                  <a:fillRect/>
                </a:stretch>
              </a:blipFill>
            </p:spPr>
            <p:txBody>
              <a:bodyPr/>
              <a:lstStyle/>
              <a:p>
                <a:r>
                  <a:rPr lang="en-US">
                    <a:noFill/>
                  </a:rPr>
                  <a:t> </a:t>
                </a:r>
              </a:p>
            </p:txBody>
          </p:sp>
        </mc:Fallback>
      </mc:AlternateContent>
      <p:sp>
        <p:nvSpPr>
          <p:cNvPr id="39" name="TextBox 38"/>
          <p:cNvSpPr txBox="1"/>
          <p:nvPr/>
        </p:nvSpPr>
        <p:spPr>
          <a:xfrm>
            <a:off x="3705779" y="2795437"/>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Optical axis</a:t>
            </a:r>
          </a:p>
        </p:txBody>
      </p:sp>
      <p:sp>
        <p:nvSpPr>
          <p:cNvPr id="40" name="TextBox 39"/>
          <p:cNvSpPr txBox="1"/>
          <p:nvPr/>
        </p:nvSpPr>
        <p:spPr>
          <a:xfrm>
            <a:off x="1255485" y="1935043"/>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9376219" y="3272450"/>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mc:AlternateContent xmlns:mc="http://schemas.openxmlformats.org/markup-compatibility/2006" xmlns:a14="http://schemas.microsoft.com/office/drawing/2010/main">
        <mc:Choice Requires="a14">
          <p:sp>
            <p:nvSpPr>
              <p:cNvPr id="42" name="Rectangle 41"/>
              <p:cNvSpPr/>
              <p:nvPr/>
            </p:nvSpPr>
            <p:spPr>
              <a:xfrm>
                <a:off x="10000349" y="3256835"/>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10000349" y="3256835"/>
                <a:ext cx="335594" cy="357650"/>
              </a:xfrm>
              <a:prstGeom prst="rect">
                <a:avLst/>
              </a:prstGeom>
              <a:blipFill>
                <a:blip r:embed="rId4"/>
                <a:stretch>
                  <a:fillRect t="-1695" r="-30357"/>
                </a:stretch>
              </a:blipFill>
            </p:spPr>
            <p:txBody>
              <a:bodyPr/>
              <a:lstStyle/>
              <a:p>
                <a:r>
                  <a:rPr lang="en-US">
                    <a:noFill/>
                  </a:rPr>
                  <a:t> </a:t>
                </a:r>
              </a:p>
            </p:txBody>
          </p:sp>
        </mc:Fallback>
      </mc:AlternateContent>
      <p:grpSp>
        <p:nvGrpSpPr>
          <p:cNvPr id="43" name="Group 42"/>
          <p:cNvGrpSpPr/>
          <p:nvPr/>
        </p:nvGrpSpPr>
        <p:grpSpPr>
          <a:xfrm>
            <a:off x="4400649" y="1887837"/>
            <a:ext cx="1400099" cy="1219790"/>
            <a:chOff x="8423637" y="1592569"/>
            <a:chExt cx="1400099" cy="1219790"/>
          </a:xfrm>
        </p:grpSpPr>
        <p:sp>
          <p:nvSpPr>
            <p:cNvPr id="44" name="Rectangle 43"/>
            <p:cNvSpPr/>
            <p:nvPr/>
          </p:nvSpPr>
          <p:spPr>
            <a:xfrm>
              <a:off x="8684695" y="1592569"/>
              <a:ext cx="1139041"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Chief ray</a:t>
              </a: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 name="Group 1"/>
          <p:cNvGrpSpPr/>
          <p:nvPr/>
        </p:nvGrpSpPr>
        <p:grpSpPr>
          <a:xfrm flipH="1">
            <a:off x="7800618" y="2985230"/>
            <a:ext cx="2017960" cy="2520295"/>
            <a:chOff x="5731346" y="2728661"/>
            <a:chExt cx="2017960" cy="2520295"/>
          </a:xfrm>
        </p:grpSpPr>
        <p:pic>
          <p:nvPicPr>
            <p:cNvPr id="47" name="Picture 46"/>
            <p:cNvPicPr>
              <a:picLocks noChangeAspect="1"/>
            </p:cNvPicPr>
            <p:nvPr/>
          </p:nvPicPr>
          <p:blipFill rotWithShape="1">
            <a:blip r:embed="rId5" cstate="hqprint">
              <a:extLst>
                <a:ext uri="{28A0092B-C50C-407E-A947-70E740481C1C}">
                  <a14:useLocalDpi xmlns:a14="http://schemas.microsoft.com/office/drawing/2010/main" val="0"/>
                </a:ext>
              </a:extLst>
            </a:blip>
            <a:srcRect l="448" t="1017" r="66393" b="50007"/>
            <a:stretch/>
          </p:blipFill>
          <p:spPr>
            <a:xfrm>
              <a:off x="5731346" y="3846025"/>
              <a:ext cx="1371600" cy="1402931"/>
            </a:xfrm>
            <a:prstGeom prst="rect">
              <a:avLst/>
            </a:prstGeom>
          </p:spPr>
        </p:pic>
        <p:sp>
          <p:nvSpPr>
            <p:cNvPr id="46" name="Arc 45"/>
            <p:cNvSpPr/>
            <p:nvPr/>
          </p:nvSpPr>
          <p:spPr>
            <a:xfrm flipH="1" flipV="1">
              <a:off x="6142551" y="2728661"/>
              <a:ext cx="1606755" cy="1769892"/>
            </a:xfrm>
            <a:prstGeom prst="arc">
              <a:avLst>
                <a:gd name="adj1" fmla="val 10778362"/>
                <a:gd name="adj2" fmla="val 15497684"/>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8" name="TextBox 47"/>
              <p:cNvSpPr txBox="1"/>
              <p:nvPr/>
            </p:nvSpPr>
            <p:spPr>
              <a:xfrm>
                <a:off x="4618117" y="3286032"/>
                <a:ext cx="5495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oMath>
                  </m:oMathPara>
                </a14:m>
                <a:endParaRPr lang="en-US" dirty="0">
                  <a:solidFill>
                    <a:srgbClr val="3A9AFF"/>
                  </a:solidFill>
                  <a:ea typeface="Segoe UI Symbol" panose="020B0502040204020203" pitchFamily="34" charset="0"/>
                  <a:cs typeface="Times New Roman" panose="02020603050405020304" pitchFamily="18"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4618117" y="3286032"/>
                <a:ext cx="54957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405741" y="3286032"/>
                <a:ext cx="3693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oMath>
                  </m:oMathPara>
                </a14:m>
                <a:endParaRPr lang="en-US" dirty="0">
                  <a:solidFill>
                    <a:srgbClr val="00B050"/>
                  </a:solidFill>
                  <a:ea typeface="Segoe UI Symbol" panose="020B0502040204020203"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8405741" y="3286032"/>
                <a:ext cx="369332" cy="369332"/>
              </a:xfrm>
              <a:prstGeom prst="rect">
                <a:avLst/>
              </a:prstGeom>
              <a:blipFill>
                <a:blip r:embed="rId7"/>
                <a:stretch>
                  <a:fillRect/>
                </a:stretch>
              </a:blipFill>
            </p:spPr>
            <p:txBody>
              <a:bodyPr/>
              <a:lstStyle/>
              <a:p>
                <a:r>
                  <a:rPr lang="en-US">
                    <a:noFill/>
                  </a:rPr>
                  <a:t> </a:t>
                </a:r>
              </a:p>
            </p:txBody>
          </p:sp>
        </mc:Fallback>
      </mc:AlternateContent>
      <p:grpSp>
        <p:nvGrpSpPr>
          <p:cNvPr id="9" name="Group 8"/>
          <p:cNvGrpSpPr/>
          <p:nvPr/>
        </p:nvGrpSpPr>
        <p:grpSpPr>
          <a:xfrm>
            <a:off x="1473183" y="2299656"/>
            <a:ext cx="182880" cy="786439"/>
            <a:chOff x="1744765" y="2289023"/>
            <a:chExt cx="182880" cy="786439"/>
          </a:xfrm>
        </p:grpSpPr>
        <p:cxnSp>
          <p:nvCxnSpPr>
            <p:cNvPr id="52" name="Straight Arrow Connector 51"/>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1744765" y="2293797"/>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1198453" y="2440223"/>
                <a:ext cx="459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oMath>
                  </m:oMathPara>
                </a14:m>
                <a:endParaRPr lang="en-US" dirty="0">
                  <a:solidFill>
                    <a:srgbClr val="3A9AFF"/>
                  </a:solidFill>
                  <a:ea typeface="Segoe UI Symbol" panose="020B0502040204020203" pitchFamily="34" charset="0"/>
                  <a:cs typeface="Times New Roman" panose="02020603050405020304" pitchFamily="18"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98453" y="2440223"/>
                <a:ext cx="459806"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0409077" y="2954618"/>
                <a:ext cx="4404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oMath>
                  </m:oMathPara>
                </a14:m>
                <a:endParaRPr lang="en-US" dirty="0">
                  <a:solidFill>
                    <a:srgbClr val="00B050"/>
                  </a:solidFill>
                  <a:ea typeface="Segoe UI Symbol" panose="020B0502040204020203" pitchFamily="34" charset="0"/>
                  <a:cs typeface="Times New Roman" panose="02020603050405020304" pitchFamily="18"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0409077" y="2954618"/>
                <a:ext cx="440441" cy="369332"/>
              </a:xfrm>
              <a:prstGeom prst="rect">
                <a:avLst/>
              </a:prstGeom>
              <a:blipFill>
                <a:blip r:embed="rId9"/>
                <a:stretch>
                  <a:fillRect b="-6667"/>
                </a:stretch>
              </a:blipFill>
            </p:spPr>
            <p:txBody>
              <a:bodyPr/>
              <a:lstStyle/>
              <a:p>
                <a:r>
                  <a:rPr lang="en-US">
                    <a:noFill/>
                  </a:rPr>
                  <a:t> </a:t>
                </a:r>
              </a:p>
            </p:txBody>
          </p:sp>
        </mc:Fallback>
      </mc:AlternateContent>
      <p:grpSp>
        <p:nvGrpSpPr>
          <p:cNvPr id="59" name="Group 58"/>
          <p:cNvGrpSpPr/>
          <p:nvPr/>
        </p:nvGrpSpPr>
        <p:grpSpPr>
          <a:xfrm>
            <a:off x="10325430" y="3077194"/>
            <a:ext cx="182880" cy="219456"/>
            <a:chOff x="1744765" y="2289023"/>
            <a:chExt cx="182880" cy="786439"/>
          </a:xfrm>
        </p:grpSpPr>
        <p:cxnSp>
          <p:nvCxnSpPr>
            <p:cNvPr id="60" name="Straight Arrow Connector 59"/>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1744765" y="2293797"/>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5400000">
            <a:off x="4861991" y="756991"/>
            <a:ext cx="182880" cy="5660136"/>
            <a:chOff x="1744765" y="2289023"/>
            <a:chExt cx="182880" cy="786439"/>
          </a:xfrm>
        </p:grpSpPr>
        <p:cxnSp>
          <p:nvCxnSpPr>
            <p:cNvPr id="64" name="Straight Arrow Connector 63"/>
            <p:cNvCxnSpPr/>
            <p:nvPr/>
          </p:nvCxnSpPr>
          <p:spPr>
            <a:xfrm rot="5400000" flipV="1">
              <a:off x="1443013" y="2682215"/>
              <a:ext cx="786384" cy="0"/>
            </a:xfrm>
            <a:prstGeom prst="straightConnector1">
              <a:avLst/>
            </a:prstGeom>
            <a:ln w="12700">
              <a:solidFill>
                <a:schemeClr val="bg1">
                  <a:lumMod val="50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p:cNvCxnSpPr/>
          <p:nvPr/>
        </p:nvCxnSpPr>
        <p:spPr>
          <a:xfrm rot="10800000" flipV="1">
            <a:off x="7791836" y="3583935"/>
            <a:ext cx="1554371" cy="0"/>
          </a:xfrm>
          <a:prstGeom prst="straightConnector1">
            <a:avLst/>
          </a:prstGeom>
          <a:ln w="12700">
            <a:solidFill>
              <a:schemeClr val="bg1">
                <a:lumMod val="50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grpSp>
        <p:nvGrpSpPr>
          <p:cNvPr id="18" name="Group 17"/>
          <p:cNvGrpSpPr/>
          <p:nvPr/>
        </p:nvGrpSpPr>
        <p:grpSpPr>
          <a:xfrm>
            <a:off x="2182600" y="5558577"/>
            <a:ext cx="7229203" cy="672556"/>
            <a:chOff x="2121752" y="5828140"/>
            <a:chExt cx="7229203" cy="672556"/>
          </a:xfrm>
        </p:grpSpPr>
        <mc:AlternateContent xmlns:mc="http://schemas.openxmlformats.org/markup-compatibility/2006" xmlns:a14="http://schemas.microsoft.com/office/drawing/2010/main">
          <mc:Choice Requires="a14">
            <p:sp>
              <p:nvSpPr>
                <p:cNvPr id="10" name="Rectangle 9"/>
                <p:cNvSpPr/>
                <p:nvPr/>
              </p:nvSpPr>
              <p:spPr>
                <a:xfrm>
                  <a:off x="4542074" y="5828140"/>
                  <a:ext cx="4808881" cy="672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𝑚</m:t>
                            </m:r>
                          </m:e>
                          <m:sub>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𝑡</m:t>
                            </m:r>
                          </m:sub>
                        </m:sSub>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transverse</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 </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magnification</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sSub>
                              <m:sSubPr>
                                <m:ctrlPr>
                                  <a:rPr lang="en-US" sz="200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i="1">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num>
                          <m:den>
                            <m:sSub>
                              <m:sSubPr>
                                <m:ctrlP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den>
                        </m:f>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num>
                          <m:den>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 </m:t>
                            </m:r>
                          </m:den>
                        </m:f>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4542074" y="5828140"/>
                  <a:ext cx="4808881" cy="672556"/>
                </a:xfrm>
                <a:prstGeom prst="rect">
                  <a:avLst/>
                </a:prstGeom>
                <a:blipFill>
                  <a:blip r:embed="rId10"/>
                  <a:stretch>
                    <a:fillRect/>
                  </a:stretch>
                </a:blipFill>
              </p:spPr>
              <p:txBody>
                <a:bodyPr/>
                <a:lstStyle/>
                <a:p>
                  <a:r>
                    <a:rPr lang="en-US">
                      <a:noFill/>
                    </a:rPr>
                    <a:t> </a:t>
                  </a:r>
                </a:p>
              </p:txBody>
            </p:sp>
          </mc:Fallback>
        </mc:AlternateContent>
        <p:sp>
          <p:nvSpPr>
            <p:cNvPr id="12" name="TextBox 11"/>
            <p:cNvSpPr txBox="1"/>
            <p:nvPr/>
          </p:nvSpPr>
          <p:spPr>
            <a:xfrm>
              <a:off x="2121752" y="5943223"/>
              <a:ext cx="2634054" cy="400110"/>
            </a:xfrm>
            <a:prstGeom prst="rect">
              <a:avLst/>
            </a:prstGeom>
            <a:noFill/>
          </p:spPr>
          <p:txBody>
            <a:bodyPr wrap="none" rtlCol="0">
              <a:spAutoFit/>
            </a:bodyPr>
            <a:lstStyle/>
            <a:p>
              <a:r>
                <a:rPr lang="en-US" sz="2000" dirty="0">
                  <a:solidFill>
                    <a:schemeClr val="tx1">
                      <a:lumMod val="85000"/>
                      <a:lumOff val="15000"/>
                    </a:schemeClr>
                  </a:solidFill>
                </a:rPr>
                <a:t>Use of similar triangles:</a:t>
              </a:r>
            </a:p>
          </p:txBody>
        </p:sp>
      </p:grpSp>
      <p:grpSp>
        <p:nvGrpSpPr>
          <p:cNvPr id="4" name="Group 3"/>
          <p:cNvGrpSpPr/>
          <p:nvPr/>
        </p:nvGrpSpPr>
        <p:grpSpPr>
          <a:xfrm>
            <a:off x="9955047" y="5704438"/>
            <a:ext cx="292559" cy="338554"/>
            <a:chOff x="1821495" y="4635241"/>
            <a:chExt cx="292559" cy="338554"/>
          </a:xfrm>
        </p:grpSpPr>
        <p:sp>
          <p:nvSpPr>
            <p:cNvPr id="56" name="Oval 55"/>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1</a:t>
              </a:r>
              <a:endParaRPr lang="en-US" sz="1600" dirty="0">
                <a:solidFill>
                  <a:srgbClr val="3A9AFF"/>
                </a:solidFill>
                <a:latin typeface="Euclid" panose="02020503060505020303" pitchFamily="18" charset="0"/>
              </a:endParaRPr>
            </a:p>
          </p:txBody>
        </p:sp>
      </p:grpSp>
      <p:sp>
        <p:nvSpPr>
          <p:cNvPr id="5" name="Slide Number Placeholder 4"/>
          <p:cNvSpPr>
            <a:spLocks noGrp="1"/>
          </p:cNvSpPr>
          <p:nvPr>
            <p:ph type="sldNum" sz="quarter" idx="12"/>
          </p:nvPr>
        </p:nvSpPr>
        <p:spPr/>
        <p:txBody>
          <a:bodyPr/>
          <a:lstStyle/>
          <a:p>
            <a:fld id="{8295466C-6D01-4B7B-82FE-0060F6C0E0EB}" type="slidenum">
              <a:rPr lang="en-US" smtClean="0"/>
              <a:t>23</a:t>
            </a:fld>
            <a:endParaRPr lang="en-US"/>
          </a:p>
        </p:txBody>
      </p:sp>
    </p:spTree>
    <p:extLst>
      <p:ext uri="{BB962C8B-B14F-4D97-AF65-F5344CB8AC3E}">
        <p14:creationId xmlns:p14="http://schemas.microsoft.com/office/powerpoint/2010/main" val="4138630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03510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Center of perspective: the chief rays from the object space converge at the center of the aperture </a:t>
            </a:r>
          </a:p>
        </p:txBody>
      </p:sp>
      <p:grpSp>
        <p:nvGrpSpPr>
          <p:cNvPr id="50" name="Aperture shifted down"/>
          <p:cNvGrpSpPr/>
          <p:nvPr/>
        </p:nvGrpSpPr>
        <p:grpSpPr>
          <a:xfrm>
            <a:off x="856800" y="1156285"/>
            <a:ext cx="9658800" cy="5428246"/>
            <a:chOff x="856800" y="1156285"/>
            <a:chExt cx="9658800" cy="5428246"/>
          </a:xfrm>
        </p:grpSpPr>
        <p:cxnSp>
          <p:nvCxnSpPr>
            <p:cNvPr id="23" name="Straight Connector 22"/>
            <p:cNvCxnSpPr>
              <a:cxnSpLocks noChangeAspect="1"/>
            </p:cNvCxnSpPr>
            <p:nvPr/>
          </p:nvCxnSpPr>
          <p:spPr>
            <a:xfrm>
              <a:off x="1659354" y="1801627"/>
              <a:ext cx="2422109" cy="33604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324044" y="3825477"/>
              <a:ext cx="1827390" cy="1250612"/>
              <a:chOff x="8423637" y="1561747"/>
              <a:chExt cx="1827390" cy="1250612"/>
            </a:xfrm>
          </p:grpSpPr>
          <p:sp>
            <p:nvSpPr>
              <p:cNvPr id="32" name="Rectangle 31"/>
              <p:cNvSpPr/>
              <p:nvPr/>
            </p:nvSpPr>
            <p:spPr>
              <a:xfrm>
                <a:off x="8694969" y="1561747"/>
                <a:ext cx="1556058"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33" name="Arc 32"/>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5" name="Group 34"/>
            <p:cNvGrpSpPr/>
            <p:nvPr/>
          </p:nvGrpSpPr>
          <p:grpSpPr>
            <a:xfrm>
              <a:off x="8880102" y="4486744"/>
              <a:ext cx="1635498" cy="1199242"/>
              <a:chOff x="8423637" y="1613117"/>
              <a:chExt cx="1635498" cy="1199242"/>
            </a:xfrm>
          </p:grpSpPr>
          <p:sp>
            <p:nvSpPr>
              <p:cNvPr id="36" name="Rectangle 35"/>
              <p:cNvSpPr/>
              <p:nvPr/>
            </p:nvSpPr>
            <p:spPr>
              <a:xfrm>
                <a:off x="8694969" y="1613117"/>
                <a:ext cx="1364166"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40" name="TextBox 39"/>
            <p:cNvSpPr txBox="1"/>
            <p:nvPr/>
          </p:nvSpPr>
          <p:spPr>
            <a:xfrm>
              <a:off x="856800" y="2413210"/>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8902613" y="5811388"/>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43" name="Group 42"/>
            <p:cNvGrpSpPr/>
            <p:nvPr/>
          </p:nvGrpSpPr>
          <p:grpSpPr>
            <a:xfrm>
              <a:off x="4816518" y="2977820"/>
              <a:ext cx="1584173" cy="1240338"/>
              <a:chOff x="8423637" y="1572021"/>
              <a:chExt cx="1584173" cy="1240338"/>
            </a:xfrm>
          </p:grpSpPr>
          <p:sp>
            <p:nvSpPr>
              <p:cNvPr id="44" name="Rectangle 43"/>
              <p:cNvSpPr/>
              <p:nvPr/>
            </p:nvSpPr>
            <p:spPr>
              <a:xfrm>
                <a:off x="8694969" y="1572021"/>
                <a:ext cx="1312841"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Chief rays</a:t>
                </a: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70" name="Straight Connector 69"/>
            <p:cNvCxnSpPr>
              <a:cxnSpLocks noChangeAspect="1"/>
            </p:cNvCxnSpPr>
            <p:nvPr/>
          </p:nvCxnSpPr>
          <p:spPr>
            <a:xfrm>
              <a:off x="1686269" y="2212930"/>
              <a:ext cx="2437436" cy="16120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66058" y="2585023"/>
              <a:ext cx="2468880" cy="0"/>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noChangeAspect="1"/>
            </p:cNvCxnSpPr>
            <p:nvPr/>
          </p:nvCxnSpPr>
          <p:spPr>
            <a:xfrm flipV="1">
              <a:off x="1686269" y="2802731"/>
              <a:ext cx="2421516" cy="1601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noChangeAspect="1"/>
            </p:cNvCxnSpPr>
            <p:nvPr/>
          </p:nvCxnSpPr>
          <p:spPr>
            <a:xfrm flipV="1">
              <a:off x="1655968" y="3042354"/>
              <a:ext cx="2425495" cy="33651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7254374" y="4591290"/>
              <a:ext cx="183041" cy="1396424"/>
              <a:chOff x="4940300" y="2271971"/>
              <a:chExt cx="133350" cy="1017329"/>
            </a:xfrm>
          </p:grpSpPr>
          <p:grpSp>
            <p:nvGrpSpPr>
              <p:cNvPr id="87" name="Group 86"/>
              <p:cNvGrpSpPr/>
              <p:nvPr/>
            </p:nvGrpSpPr>
            <p:grpSpPr>
              <a:xfrm>
                <a:off x="4940300" y="2271971"/>
                <a:ext cx="133350" cy="439479"/>
                <a:chOff x="4946650" y="1840171"/>
                <a:chExt cx="133350" cy="439479"/>
              </a:xfrm>
            </p:grpSpPr>
            <p:cxnSp>
              <p:nvCxnSpPr>
                <p:cNvPr id="91" name="Straight Connector 9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flipV="1">
                <a:off x="4940300" y="2849821"/>
                <a:ext cx="133350" cy="439479"/>
                <a:chOff x="4946650" y="1840171"/>
                <a:chExt cx="133350" cy="439479"/>
              </a:xfrm>
            </p:grpSpPr>
            <p:cxnSp>
              <p:nvCxnSpPr>
                <p:cNvPr id="89" name="Straight Connector 8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1" name="Straight Connector 50"/>
            <p:cNvCxnSpPr>
              <a:cxnSpLocks noChangeAspect="1"/>
            </p:cNvCxnSpPr>
            <p:nvPr/>
          </p:nvCxnSpPr>
          <p:spPr>
            <a:xfrm>
              <a:off x="1655968" y="1801627"/>
              <a:ext cx="7231222" cy="441131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87190" y="5188107"/>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noChangeAspect="1"/>
            </p:cNvCxnSpPr>
            <p:nvPr/>
          </p:nvCxnSpPr>
          <p:spPr>
            <a:xfrm>
              <a:off x="1676789" y="2223913"/>
              <a:ext cx="7219073" cy="389118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noChangeAspect="1"/>
            </p:cNvCxnSpPr>
            <p:nvPr/>
          </p:nvCxnSpPr>
          <p:spPr>
            <a:xfrm>
              <a:off x="1666058" y="2589154"/>
              <a:ext cx="7229804" cy="341697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noChangeAspect="1"/>
            </p:cNvCxnSpPr>
            <p:nvPr/>
          </p:nvCxnSpPr>
          <p:spPr>
            <a:xfrm>
              <a:off x="1666058" y="2970558"/>
              <a:ext cx="7229804" cy="293973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noChangeAspect="1"/>
            </p:cNvCxnSpPr>
            <p:nvPr/>
          </p:nvCxnSpPr>
          <p:spPr>
            <a:xfrm>
              <a:off x="1666058" y="3365109"/>
              <a:ext cx="7214044" cy="24268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1" name="Group 150"/>
            <p:cNvGrpSpPr/>
            <p:nvPr/>
          </p:nvGrpSpPr>
          <p:grpSpPr>
            <a:xfrm>
              <a:off x="8860376" y="5764666"/>
              <a:ext cx="54864" cy="459405"/>
              <a:chOff x="8871254" y="2344713"/>
              <a:chExt cx="54864" cy="459405"/>
            </a:xfrm>
          </p:grpSpPr>
          <p:cxnSp>
            <p:nvCxnSpPr>
              <p:cNvPr id="152" name="Straight Connector 151"/>
              <p:cNvCxnSpPr/>
              <p:nvPr/>
            </p:nvCxnSpPr>
            <p:spPr>
              <a:xfrm>
                <a:off x="8898686" y="2371286"/>
                <a:ext cx="0" cy="420624"/>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3" name="Oval 152"/>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p:cNvSpPr/>
              <p:nvPr/>
            </p:nvSpPr>
            <p:spPr>
              <a:xfrm>
                <a:off x="8871254" y="2450856"/>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8871254" y="2542418"/>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8871254" y="265263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8871254" y="274925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2" name="Isosceles Triangle 161"/>
            <p:cNvSpPr>
              <a:spLocks noChangeAspect="1"/>
            </p:cNvSpPr>
            <p:nvPr/>
          </p:nvSpPr>
          <p:spPr>
            <a:xfrm rot="18145597" flipV="1">
              <a:off x="4318304" y="3402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Isosceles Triangle 162"/>
            <p:cNvSpPr>
              <a:spLocks noChangeAspect="1"/>
            </p:cNvSpPr>
            <p:nvPr/>
          </p:nvSpPr>
          <p:spPr>
            <a:xfrm rot="17781706" flipV="1">
              <a:off x="4225760" y="356916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Isosceles Triangle 163"/>
            <p:cNvSpPr>
              <a:spLocks noChangeAspect="1"/>
            </p:cNvSpPr>
            <p:nvPr/>
          </p:nvSpPr>
          <p:spPr>
            <a:xfrm rot="17696235" flipV="1">
              <a:off x="4145151" y="372802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Isosceles Triangle 164"/>
            <p:cNvSpPr>
              <a:spLocks noChangeAspect="1"/>
            </p:cNvSpPr>
            <p:nvPr/>
          </p:nvSpPr>
          <p:spPr>
            <a:xfrm rot="17634946" flipV="1">
              <a:off x="4065198" y="390897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Isosceles Triangle 165"/>
            <p:cNvSpPr>
              <a:spLocks noChangeAspect="1"/>
            </p:cNvSpPr>
            <p:nvPr/>
          </p:nvSpPr>
          <p:spPr>
            <a:xfrm rot="17395898" flipV="1">
              <a:off x="3979361" y="410731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Isosceles Triangle 170"/>
            <p:cNvSpPr>
              <a:spLocks noChangeAspect="1"/>
            </p:cNvSpPr>
            <p:nvPr/>
          </p:nvSpPr>
          <p:spPr>
            <a:xfrm rot="18145597" flipV="1">
              <a:off x="8451820" y="592344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Isosceles Triangle 171"/>
            <p:cNvSpPr>
              <a:spLocks noChangeAspect="1"/>
            </p:cNvSpPr>
            <p:nvPr/>
          </p:nvSpPr>
          <p:spPr>
            <a:xfrm rot="17781706" flipV="1">
              <a:off x="8487290" y="586202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Isosceles Triangle 172"/>
            <p:cNvSpPr>
              <a:spLocks noChangeAspect="1"/>
            </p:cNvSpPr>
            <p:nvPr/>
          </p:nvSpPr>
          <p:spPr>
            <a:xfrm rot="17696235" flipV="1">
              <a:off x="8521891" y="579986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Isosceles Triangle 173"/>
            <p:cNvSpPr>
              <a:spLocks noChangeAspect="1"/>
            </p:cNvSpPr>
            <p:nvPr/>
          </p:nvSpPr>
          <p:spPr>
            <a:xfrm rot="17634946" flipV="1">
              <a:off x="8555381" y="573103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Isosceles Triangle 174"/>
            <p:cNvSpPr>
              <a:spLocks noChangeAspect="1"/>
            </p:cNvSpPr>
            <p:nvPr/>
          </p:nvSpPr>
          <p:spPr>
            <a:xfrm rot="17395898" flipV="1">
              <a:off x="8591433" y="565636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Original position of aperture"/>
          <p:cNvGrpSpPr/>
          <p:nvPr/>
        </p:nvGrpSpPr>
        <p:grpSpPr>
          <a:xfrm>
            <a:off x="856674" y="1069577"/>
            <a:ext cx="9756530" cy="2953783"/>
            <a:chOff x="856674" y="1069577"/>
            <a:chExt cx="9756530" cy="2953783"/>
          </a:xfrm>
        </p:grpSpPr>
        <p:grpSp>
          <p:nvGrpSpPr>
            <p:cNvPr id="114" name="Group 113"/>
            <p:cNvGrpSpPr/>
            <p:nvPr/>
          </p:nvGrpSpPr>
          <p:grpSpPr>
            <a:xfrm>
              <a:off x="7239611" y="1887878"/>
              <a:ext cx="183041" cy="1396424"/>
              <a:chOff x="4940300" y="2271971"/>
              <a:chExt cx="133350" cy="1017329"/>
            </a:xfrm>
          </p:grpSpPr>
          <p:grpSp>
            <p:nvGrpSpPr>
              <p:cNvPr id="203" name="Group 202"/>
              <p:cNvGrpSpPr/>
              <p:nvPr/>
            </p:nvGrpSpPr>
            <p:grpSpPr>
              <a:xfrm>
                <a:off x="4940300" y="2271971"/>
                <a:ext cx="133350" cy="439479"/>
                <a:chOff x="4946650" y="1840171"/>
                <a:chExt cx="133350" cy="439479"/>
              </a:xfrm>
            </p:grpSpPr>
            <p:cxnSp>
              <p:nvCxnSpPr>
                <p:cNvPr id="207" name="Straight Connector 20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flipV="1">
                <a:off x="4940300" y="2849821"/>
                <a:ext cx="133350" cy="439479"/>
                <a:chOff x="4946650" y="1840171"/>
                <a:chExt cx="133350" cy="439479"/>
              </a:xfrm>
            </p:grpSpPr>
            <p:cxnSp>
              <p:nvCxnSpPr>
                <p:cNvPr id="205" name="Straight Connector 204"/>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15" name="Straight Connector 114"/>
            <p:cNvCxnSpPr>
              <a:cxnSpLocks noChangeAspect="1"/>
            </p:cNvCxnSpPr>
            <p:nvPr/>
          </p:nvCxnSpPr>
          <p:spPr>
            <a:xfrm>
              <a:off x="1655968" y="1801627"/>
              <a:ext cx="2386630" cy="145593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noChangeAspect="1"/>
            </p:cNvCxnSpPr>
            <p:nvPr/>
          </p:nvCxnSpPr>
          <p:spPr>
            <a:xfrm>
              <a:off x="1676789" y="2223913"/>
              <a:ext cx="2285611" cy="12319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noChangeAspect="1"/>
            </p:cNvCxnSpPr>
            <p:nvPr/>
          </p:nvCxnSpPr>
          <p:spPr>
            <a:xfrm>
              <a:off x="1666058" y="2589154"/>
              <a:ext cx="2197597" cy="103863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noChangeAspect="1"/>
            </p:cNvCxnSpPr>
            <p:nvPr/>
          </p:nvCxnSpPr>
          <p:spPr>
            <a:xfrm>
              <a:off x="1666058" y="2970558"/>
              <a:ext cx="2109677" cy="85782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noChangeAspect="1"/>
            </p:cNvCxnSpPr>
            <p:nvPr/>
          </p:nvCxnSpPr>
          <p:spPr>
            <a:xfrm>
              <a:off x="1666058" y="3365109"/>
              <a:ext cx="1956730" cy="65825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887613" y="188787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1659354" y="1801627"/>
              <a:ext cx="7231433" cy="1003281"/>
              <a:chOff x="2758947" y="2293797"/>
              <a:chExt cx="7231433" cy="1003281"/>
            </a:xfrm>
          </p:grpSpPr>
          <p:cxnSp>
            <p:nvCxnSpPr>
              <p:cNvPr id="200" name="Straight Connector 199"/>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01" name="Isosceles Triangle 200"/>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Isosceles Triangle 201"/>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p:cNvGrpSpPr/>
            <p:nvPr/>
          </p:nvGrpSpPr>
          <p:grpSpPr>
            <a:xfrm>
              <a:off x="7324044" y="1069577"/>
              <a:ext cx="1827390" cy="1250612"/>
              <a:chOff x="8423637" y="1561747"/>
              <a:chExt cx="1827390" cy="1250612"/>
            </a:xfrm>
          </p:grpSpPr>
          <p:sp>
            <p:nvSpPr>
              <p:cNvPr id="198" name="Rectangle 197"/>
              <p:cNvSpPr/>
              <p:nvPr/>
            </p:nvSpPr>
            <p:spPr>
              <a:xfrm>
                <a:off x="8694969" y="1561747"/>
                <a:ext cx="1556058"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199" name="Arc 198"/>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Group 134"/>
            <p:cNvGrpSpPr/>
            <p:nvPr/>
          </p:nvGrpSpPr>
          <p:grpSpPr>
            <a:xfrm>
              <a:off x="8880102" y="1172044"/>
              <a:ext cx="1733102" cy="1199242"/>
              <a:chOff x="8423637" y="1613117"/>
              <a:chExt cx="1733102" cy="1199242"/>
            </a:xfrm>
          </p:grpSpPr>
          <p:sp>
            <p:nvSpPr>
              <p:cNvPr id="196" name="Rectangle 195"/>
              <p:cNvSpPr/>
              <p:nvPr/>
            </p:nvSpPr>
            <p:spPr>
              <a:xfrm>
                <a:off x="8694969" y="1613117"/>
                <a:ext cx="1461770"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Image plane</a:t>
                </a:r>
              </a:p>
            </p:txBody>
          </p:sp>
          <p:sp>
            <p:nvSpPr>
              <p:cNvPr id="197" name="Arc 19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6" name="TextBox 135"/>
            <p:cNvSpPr txBox="1"/>
            <p:nvPr/>
          </p:nvSpPr>
          <p:spPr>
            <a:xfrm>
              <a:off x="856674" y="2412223"/>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137" name="TextBox 136"/>
            <p:cNvSpPr txBox="1"/>
            <p:nvPr/>
          </p:nvSpPr>
          <p:spPr>
            <a:xfrm>
              <a:off x="8915313" y="2423484"/>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138" name="Group 137"/>
            <p:cNvGrpSpPr/>
            <p:nvPr/>
          </p:nvGrpSpPr>
          <p:grpSpPr>
            <a:xfrm>
              <a:off x="4816518" y="1514894"/>
              <a:ext cx="1650949" cy="1230064"/>
              <a:chOff x="8423637" y="1582295"/>
              <a:chExt cx="1650949" cy="1230064"/>
            </a:xfrm>
          </p:grpSpPr>
          <p:sp>
            <p:nvSpPr>
              <p:cNvPr id="194" name="Rectangle 193"/>
              <p:cNvSpPr/>
              <p:nvPr/>
            </p:nvSpPr>
            <p:spPr>
              <a:xfrm>
                <a:off x="8694969" y="1582295"/>
                <a:ext cx="1379617"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Chief rays</a:t>
                </a:r>
              </a:p>
            </p:txBody>
          </p:sp>
          <p:sp>
            <p:nvSpPr>
              <p:cNvPr id="195" name="Arc 19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4" name="Group 143"/>
            <p:cNvGrpSpPr/>
            <p:nvPr/>
          </p:nvGrpSpPr>
          <p:grpSpPr>
            <a:xfrm>
              <a:off x="1686269" y="2212930"/>
              <a:ext cx="7200921" cy="496853"/>
              <a:chOff x="2139950" y="2705100"/>
              <a:chExt cx="7200921" cy="496853"/>
            </a:xfrm>
          </p:grpSpPr>
          <p:cxnSp>
            <p:nvCxnSpPr>
              <p:cNvPr id="191" name="Straight Connector 190"/>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92" name="Isosceles Triangle 191"/>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Isosceles Triangle 192"/>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5" name="Straight Connector 144"/>
            <p:cNvCxnSpPr/>
            <p:nvPr/>
          </p:nvCxnSpPr>
          <p:spPr>
            <a:xfrm>
              <a:off x="1666058" y="2585023"/>
              <a:ext cx="7229804"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46" name="Isosceles Triangle 145"/>
            <p:cNvSpPr>
              <a:spLocks noChangeAspect="1"/>
            </p:cNvSpPr>
            <p:nvPr/>
          </p:nvSpPr>
          <p:spPr>
            <a:xfrm rot="5400000">
              <a:off x="3097933" y="252793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p:cNvSpPr>
              <a:spLocks noChangeAspect="1"/>
            </p:cNvSpPr>
            <p:nvPr/>
          </p:nvSpPr>
          <p:spPr>
            <a:xfrm rot="5400000">
              <a:off x="8208481" y="252105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p:cNvGrpSpPr/>
            <p:nvPr/>
          </p:nvGrpSpPr>
          <p:grpSpPr>
            <a:xfrm flipV="1">
              <a:off x="1686269" y="2466031"/>
              <a:ext cx="7200921" cy="496853"/>
              <a:chOff x="2139950" y="2705100"/>
              <a:chExt cx="7200921" cy="496853"/>
            </a:xfrm>
          </p:grpSpPr>
          <p:cxnSp>
            <p:nvCxnSpPr>
              <p:cNvPr id="188" name="Straight Connector 187"/>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9" name="Isosceles Triangle 188"/>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9" name="Group 148"/>
            <p:cNvGrpSpPr/>
            <p:nvPr/>
          </p:nvGrpSpPr>
          <p:grpSpPr>
            <a:xfrm flipV="1">
              <a:off x="1655968" y="2375584"/>
              <a:ext cx="7231433" cy="1003281"/>
              <a:chOff x="2758947" y="2293797"/>
              <a:chExt cx="7231433" cy="1003281"/>
            </a:xfrm>
          </p:grpSpPr>
          <p:cxnSp>
            <p:nvCxnSpPr>
              <p:cNvPr id="185" name="Straight Connector 184"/>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6" name="Isosceles Triangle 185"/>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Isosceles Triangle 186"/>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0" name="Straight Connector 149"/>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Group 167"/>
            <p:cNvGrpSpPr/>
            <p:nvPr/>
          </p:nvGrpSpPr>
          <p:grpSpPr>
            <a:xfrm>
              <a:off x="8871254" y="2344713"/>
              <a:ext cx="54864" cy="492740"/>
              <a:chOff x="8871254" y="2344713"/>
              <a:chExt cx="54864" cy="492740"/>
            </a:xfrm>
          </p:grpSpPr>
          <p:cxnSp>
            <p:nvCxnSpPr>
              <p:cNvPr id="169" name="Straight Connector 168"/>
              <p:cNvCxnSpPr/>
              <p:nvPr/>
            </p:nvCxnSpPr>
            <p:spPr>
              <a:xfrm>
                <a:off x="8898686" y="2371286"/>
                <a:ext cx="0" cy="438912"/>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Oval 180"/>
              <p:cNvSpPr/>
              <p:nvPr/>
            </p:nvSpPr>
            <p:spPr>
              <a:xfrm>
                <a:off x="8871254" y="2462761"/>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Oval 181"/>
              <p:cNvSpPr/>
              <p:nvPr/>
            </p:nvSpPr>
            <p:spPr>
              <a:xfrm>
                <a:off x="8871254" y="2559085"/>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Oval 182"/>
              <p:cNvSpPr/>
              <p:nvPr/>
            </p:nvSpPr>
            <p:spPr>
              <a:xfrm>
                <a:off x="8871254" y="2662158"/>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Oval 183"/>
              <p:cNvSpPr/>
              <p:nvPr/>
            </p:nvSpPr>
            <p:spPr>
              <a:xfrm>
                <a:off x="8871254" y="2782589"/>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Slide Number Placeholder 1"/>
          <p:cNvSpPr>
            <a:spLocks noGrp="1"/>
          </p:cNvSpPr>
          <p:nvPr>
            <p:ph type="sldNum" sz="quarter" idx="12"/>
          </p:nvPr>
        </p:nvSpPr>
        <p:spPr/>
        <p:txBody>
          <a:bodyPr/>
          <a:lstStyle/>
          <a:p>
            <a:fld id="{8295466C-6D01-4B7B-82FE-0060F6C0E0EB}" type="slidenum">
              <a:rPr lang="en-US" smtClean="0"/>
              <a:t>24</a:t>
            </a:fld>
            <a:endParaRPr lang="en-US"/>
          </a:p>
        </p:txBody>
      </p:sp>
    </p:spTree>
    <p:extLst>
      <p:ext uri="{BB962C8B-B14F-4D97-AF65-F5344CB8AC3E}">
        <p14:creationId xmlns:p14="http://schemas.microsoft.com/office/powerpoint/2010/main" val="227912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3"/>
                                        </p:tgtEl>
                                      </p:cBhvr>
                                    </p:animEffect>
                                    <p:set>
                                      <p:cBhvr>
                                        <p:cTn id="7" dur="1" fill="hold">
                                          <p:stCondLst>
                                            <p:cond delay="499"/>
                                          </p:stCondLst>
                                        </p:cTn>
                                        <p:tgtEl>
                                          <p:spTgt spid="1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19" t="3631" r="7247" b="3417"/>
          <a:stretch/>
        </p:blipFill>
        <p:spPr>
          <a:xfrm>
            <a:off x="3145261" y="787078"/>
            <a:ext cx="6171144" cy="5588923"/>
          </a:xfrm>
          <a:prstGeom prst="rect">
            <a:avLst/>
          </a:prstGeom>
          <a:effectLst>
            <a:outerShdw blurRad="50800" dist="38100" dir="2700000" algn="tl" rotWithShape="0">
              <a:prstClr val="black">
                <a:alpha val="40000"/>
              </a:prstClr>
            </a:outerShdw>
          </a:effectLst>
        </p:spPr>
      </p:pic>
      <p:sp>
        <p:nvSpPr>
          <p:cNvPr id="7" name="TextBox 6"/>
          <p:cNvSpPr txBox="1"/>
          <p:nvPr/>
        </p:nvSpPr>
        <p:spPr>
          <a:xfrm>
            <a:off x="164592" y="167635"/>
            <a:ext cx="11856172"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Real lenses have several refracting surfaces on either side of the aperture (stop)</a:t>
            </a:r>
          </a:p>
        </p:txBody>
      </p:sp>
      <p:sp>
        <p:nvSpPr>
          <p:cNvPr id="8" name="TextBox 7"/>
          <p:cNvSpPr txBox="1"/>
          <p:nvPr/>
        </p:nvSpPr>
        <p:spPr>
          <a:xfrm>
            <a:off x="9285392" y="6551547"/>
            <a:ext cx="2989921"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[Photograph from ilovehatephoto.com]</a:t>
            </a:r>
          </a:p>
        </p:txBody>
      </p:sp>
      <p:sp>
        <p:nvSpPr>
          <p:cNvPr id="9" name="TextBox 8"/>
          <p:cNvSpPr txBox="1"/>
          <p:nvPr/>
        </p:nvSpPr>
        <p:spPr>
          <a:xfrm>
            <a:off x="4572000" y="6006669"/>
            <a:ext cx="431400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Cross-section of Zeiss Distagon 21mm F/2.8</a:t>
            </a:r>
          </a:p>
        </p:txBody>
      </p:sp>
      <p:grpSp>
        <p:nvGrpSpPr>
          <p:cNvPr id="33" name="Group 32"/>
          <p:cNvGrpSpPr/>
          <p:nvPr/>
        </p:nvGrpSpPr>
        <p:grpSpPr>
          <a:xfrm>
            <a:off x="3289301" y="3657597"/>
            <a:ext cx="5803900" cy="1521944"/>
            <a:chOff x="3289301" y="3657597"/>
            <a:chExt cx="5803900" cy="1521944"/>
          </a:xfrm>
        </p:grpSpPr>
        <p:sp>
          <p:nvSpPr>
            <p:cNvPr id="10" name="Rectangle 9"/>
            <p:cNvSpPr/>
            <p:nvPr/>
          </p:nvSpPr>
          <p:spPr>
            <a:xfrm>
              <a:off x="3289301" y="3876675"/>
              <a:ext cx="5803900" cy="1253778"/>
            </a:xfrm>
            <a:prstGeom prst="rect">
              <a:avLst/>
            </a:prstGeom>
            <a:solidFill>
              <a:schemeClr val="tx1">
                <a:lumMod val="95000"/>
                <a:lumOff val="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4371976" y="4256211"/>
              <a:ext cx="1673648" cy="923330"/>
            </a:xfrm>
            <a:prstGeom prst="rect">
              <a:avLst/>
            </a:prstGeom>
            <a:noFill/>
          </p:spPr>
          <p:txBody>
            <a:bodyPr wrap="square" rtlCol="0">
              <a:spAutoFit/>
            </a:bodyPr>
            <a:lstStyle/>
            <a:p>
              <a:r>
                <a:rPr lang="en-US" dirty="0">
                  <a:solidFill>
                    <a:srgbClr val="00DE84"/>
                  </a:solidFill>
                  <a:latin typeface="Times New Roman" panose="02020603050405020304" pitchFamily="18" charset="0"/>
                  <a:cs typeface="Times New Roman" panose="02020603050405020304" pitchFamily="18" charset="0"/>
                </a:rPr>
                <a:t>Lens elements </a:t>
              </a:r>
            </a:p>
            <a:p>
              <a:r>
                <a:rPr lang="en-US" dirty="0">
                  <a:solidFill>
                    <a:srgbClr val="00DE84"/>
                  </a:solidFill>
                  <a:latin typeface="Times New Roman" panose="02020603050405020304" pitchFamily="18" charset="0"/>
                  <a:cs typeface="Times New Roman" panose="02020603050405020304" pitchFamily="18" charset="0"/>
                </a:rPr>
                <a:t>in front of the   aperture </a:t>
              </a:r>
            </a:p>
          </p:txBody>
        </p:sp>
        <p:sp>
          <p:nvSpPr>
            <p:cNvPr id="15" name="TextBox 14"/>
            <p:cNvSpPr txBox="1"/>
            <p:nvPr/>
          </p:nvSpPr>
          <p:spPr>
            <a:xfrm>
              <a:off x="7334249" y="4256211"/>
              <a:ext cx="1743076" cy="923330"/>
            </a:xfrm>
            <a:prstGeom prst="rect">
              <a:avLst/>
            </a:prstGeom>
            <a:noFill/>
          </p:spPr>
          <p:txBody>
            <a:bodyPr wrap="square" rtlCol="0">
              <a:spAutoFit/>
            </a:bodyPr>
            <a:lstStyle/>
            <a:p>
              <a:r>
                <a:rPr lang="en-US" dirty="0">
                  <a:solidFill>
                    <a:srgbClr val="00DE84"/>
                  </a:solidFill>
                  <a:latin typeface="Times New Roman" panose="02020603050405020304" pitchFamily="18" charset="0"/>
                  <a:cs typeface="Times New Roman" panose="02020603050405020304" pitchFamily="18" charset="0"/>
                </a:rPr>
                <a:t>Lens elements behind the aperture</a:t>
              </a:r>
            </a:p>
          </p:txBody>
        </p:sp>
        <p:sp>
          <p:nvSpPr>
            <p:cNvPr id="16" name="TextBox 15"/>
            <p:cNvSpPr txBox="1"/>
            <p:nvPr/>
          </p:nvSpPr>
          <p:spPr>
            <a:xfrm>
              <a:off x="5797974" y="4666921"/>
              <a:ext cx="1117175" cy="369332"/>
            </a:xfrm>
            <a:prstGeom prst="rect">
              <a:avLst/>
            </a:prstGeom>
            <a:noFill/>
          </p:spPr>
          <p:txBody>
            <a:bodyPr wrap="square" rtlCol="0">
              <a:spAutoFit/>
            </a:bodyPr>
            <a:lstStyle/>
            <a:p>
              <a:pPr algn="ctr"/>
              <a:r>
                <a:rPr lang="en-US" dirty="0">
                  <a:solidFill>
                    <a:srgbClr val="FF3F3F"/>
                  </a:solidFill>
                  <a:latin typeface="Times New Roman" panose="02020603050405020304" pitchFamily="18" charset="0"/>
                  <a:cs typeface="Times New Roman" panose="02020603050405020304" pitchFamily="18" charset="0"/>
                </a:rPr>
                <a:t>Aperture</a:t>
              </a:r>
            </a:p>
          </p:txBody>
        </p:sp>
        <p:sp>
          <p:nvSpPr>
            <p:cNvPr id="28" name="Arc 27"/>
            <p:cNvSpPr/>
            <p:nvPr/>
          </p:nvSpPr>
          <p:spPr>
            <a:xfrm>
              <a:off x="6229350" y="3657597"/>
              <a:ext cx="838200" cy="1257300"/>
            </a:xfrm>
            <a:prstGeom prst="arc">
              <a:avLst>
                <a:gd name="adj1" fmla="val 896015"/>
                <a:gd name="adj2" fmla="val 4488466"/>
              </a:avLst>
            </a:prstGeom>
            <a:ln w="9525">
              <a:solidFill>
                <a:srgbClr val="FFFF00"/>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Left Brace 30"/>
            <p:cNvSpPr/>
            <p:nvPr/>
          </p:nvSpPr>
          <p:spPr>
            <a:xfrm rot="16200000">
              <a:off x="4942579" y="2363176"/>
              <a:ext cx="323357" cy="3483864"/>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Left Brace 31"/>
            <p:cNvSpPr/>
            <p:nvPr/>
          </p:nvSpPr>
          <p:spPr>
            <a:xfrm rot="16200000">
              <a:off x="7903818" y="3291292"/>
              <a:ext cx="323357" cy="1627632"/>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 name="Slide Number Placeholder 1"/>
          <p:cNvSpPr>
            <a:spLocks noGrp="1"/>
          </p:cNvSpPr>
          <p:nvPr>
            <p:ph type="sldNum" sz="quarter" idx="12"/>
          </p:nvPr>
        </p:nvSpPr>
        <p:spPr/>
        <p:txBody>
          <a:bodyPr/>
          <a:lstStyle/>
          <a:p>
            <a:fld id="{8295466C-6D01-4B7B-82FE-0060F6C0E0EB}" type="slidenum">
              <a:rPr lang="en-US" smtClean="0"/>
              <a:t>25</a:t>
            </a:fld>
            <a:endParaRPr lang="en-US"/>
          </a:p>
        </p:txBody>
      </p:sp>
    </p:spTree>
    <p:extLst>
      <p:ext uri="{BB962C8B-B14F-4D97-AF65-F5344CB8AC3E}">
        <p14:creationId xmlns:p14="http://schemas.microsoft.com/office/powerpoint/2010/main" val="198043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64592" y="167635"/>
            <a:ext cx="11709545"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When we look into a lens we don’t see the physical aperture, but rather an image of the aperture</a:t>
            </a:r>
            <a:endParaRPr lang="en-US" sz="2600" b="1" dirty="0">
              <a:solidFill>
                <a:srgbClr val="FF3F7A"/>
              </a:solidFill>
              <a:latin typeface="Euclid" panose="02020503060505020303" pitchFamily="18" charset="0"/>
            </a:endParaRPr>
          </a:p>
        </p:txBody>
      </p:sp>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4337"/>
          <a:stretch/>
        </p:blipFill>
        <p:spPr>
          <a:xfrm>
            <a:off x="466773" y="2266569"/>
            <a:ext cx="3283168" cy="2454685"/>
          </a:xfrm>
          <a:prstGeom prst="rect">
            <a:avLst/>
          </a:prstGeom>
          <a:effectLst>
            <a:outerShdw blurRad="50800" dist="38100" dir="2700000" algn="tl" rotWithShape="0">
              <a:prstClr val="black">
                <a:alpha val="40000"/>
              </a:prstClr>
            </a:outerShdw>
          </a:effectLst>
        </p:spPr>
      </p:pic>
      <p:grpSp>
        <p:nvGrpSpPr>
          <p:cNvPr id="112" name="Group 111"/>
          <p:cNvGrpSpPr/>
          <p:nvPr/>
        </p:nvGrpSpPr>
        <p:grpSpPr>
          <a:xfrm>
            <a:off x="4442446" y="2819878"/>
            <a:ext cx="2718694" cy="1402931"/>
            <a:chOff x="4442446" y="2819878"/>
            <a:chExt cx="2718694" cy="1402931"/>
          </a:xfrm>
        </p:grpSpPr>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67494" t="1024" r="-653" b="50000"/>
            <a:stretch/>
          </p:blipFill>
          <p:spPr>
            <a:xfrm>
              <a:off x="5789540" y="2819878"/>
              <a:ext cx="1371600" cy="1402931"/>
            </a:xfrm>
            <a:prstGeom prst="ellipse">
              <a:avLst/>
            </a:prstGeom>
          </p:spPr>
        </p:pic>
        <p:sp>
          <p:nvSpPr>
            <p:cNvPr id="4" name="Oval 3"/>
            <p:cNvSpPr/>
            <p:nvPr/>
          </p:nvSpPr>
          <p:spPr>
            <a:xfrm>
              <a:off x="4442446" y="3068715"/>
              <a:ext cx="850392" cy="850392"/>
            </a:xfrm>
            <a:prstGeom prst="ellipse">
              <a:avLst/>
            </a:prstGeom>
            <a:solidFill>
              <a:srgbClr val="0070C0">
                <a:alpha val="21000"/>
              </a:srgbClr>
            </a:solidFill>
            <a:ln w="6350">
              <a:solidFill>
                <a:schemeClr val="accent1">
                  <a:lumMod val="75000"/>
                  <a:alpha val="26000"/>
                </a:schemeClr>
              </a:solidFill>
            </a:ln>
            <a:effectLst/>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p:cNvSpPr txBox="1"/>
            <p:nvPr/>
          </p:nvSpPr>
          <p:spPr>
            <a:xfrm>
              <a:off x="5275071" y="2986080"/>
              <a:ext cx="567784" cy="1015663"/>
            </a:xfrm>
            <a:prstGeom prst="rect">
              <a:avLst/>
            </a:prstGeom>
            <a:noFill/>
          </p:spPr>
          <p:txBody>
            <a:bodyPr wrap="none" rtlCol="0">
              <a:spAutoFit/>
            </a:bodyPr>
            <a:lstStyle/>
            <a:p>
              <a:r>
                <a:rPr lang="en-US" sz="6000" dirty="0">
                  <a:solidFill>
                    <a:schemeClr val="tx1">
                      <a:lumMod val="65000"/>
                      <a:lumOff val="35000"/>
                    </a:schemeClr>
                  </a:solidFill>
                </a:rPr>
                <a:t>+</a:t>
              </a:r>
              <a:endParaRPr lang="en-US" dirty="0">
                <a:solidFill>
                  <a:schemeClr val="tx1">
                    <a:lumMod val="65000"/>
                    <a:lumOff val="35000"/>
                  </a:schemeClr>
                </a:solidFill>
              </a:endParaRPr>
            </a:p>
          </p:txBody>
        </p:sp>
      </p:grpSp>
      <p:grpSp>
        <p:nvGrpSpPr>
          <p:cNvPr id="113" name="Group 112"/>
          <p:cNvGrpSpPr/>
          <p:nvPr/>
        </p:nvGrpSpPr>
        <p:grpSpPr>
          <a:xfrm>
            <a:off x="8155434" y="1565488"/>
            <a:ext cx="4043690" cy="5220857"/>
            <a:chOff x="8155434" y="1565488"/>
            <a:chExt cx="4043690" cy="5220857"/>
          </a:xfrm>
        </p:grpSpPr>
        <p:grpSp>
          <p:nvGrpSpPr>
            <p:cNvPr id="16" name="Group 15"/>
            <p:cNvGrpSpPr/>
            <p:nvPr/>
          </p:nvGrpSpPr>
          <p:grpSpPr>
            <a:xfrm>
              <a:off x="9511635" y="1565488"/>
              <a:ext cx="1371600" cy="1399032"/>
              <a:chOff x="8315096" y="3604598"/>
              <a:chExt cx="1371600" cy="1399032"/>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4054" t="11551" r="6928" b="60360"/>
              <a:stretch/>
            </p:blipFill>
            <p:spPr>
              <a:xfrm>
                <a:off x="8329385" y="3642702"/>
                <a:ext cx="1301008" cy="1330726"/>
              </a:xfrm>
              <a:prstGeom prst="ellipse">
                <a:avLst/>
              </a:prstGeom>
            </p:spPr>
          </p:pic>
          <p:sp>
            <p:nvSpPr>
              <p:cNvPr id="13" name="Freeform: Shape 12"/>
              <p:cNvSpPr/>
              <p:nvPr/>
            </p:nvSpPr>
            <p:spPr>
              <a:xfrm>
                <a:off x="8315096" y="3604598"/>
                <a:ext cx="1371600" cy="1399032"/>
              </a:xfrm>
              <a:custGeom>
                <a:avLst/>
                <a:gdLst>
                  <a:gd name="connsiteX0" fmla="*/ 669672 w 1371600"/>
                  <a:gd name="connsiteY0" fmla="*/ 269875 h 1399032"/>
                  <a:gd name="connsiteX1" fmla="*/ 244476 w 1371600"/>
                  <a:gd name="connsiteY1" fmla="*/ 695071 h 1399032"/>
                  <a:gd name="connsiteX2" fmla="*/ 669672 w 1371600"/>
                  <a:gd name="connsiteY2" fmla="*/ 1120267 h 1399032"/>
                  <a:gd name="connsiteX3" fmla="*/ 1094868 w 1371600"/>
                  <a:gd name="connsiteY3" fmla="*/ 695071 h 1399032"/>
                  <a:gd name="connsiteX4" fmla="*/ 669672 w 1371600"/>
                  <a:gd name="connsiteY4" fmla="*/ 269875 h 1399032"/>
                  <a:gd name="connsiteX5" fmla="*/ 0 w 1371600"/>
                  <a:gd name="connsiteY5" fmla="*/ 0 h 1399032"/>
                  <a:gd name="connsiteX6" fmla="*/ 1371600 w 1371600"/>
                  <a:gd name="connsiteY6" fmla="*/ 0 h 1399032"/>
                  <a:gd name="connsiteX7" fmla="*/ 1371600 w 1371600"/>
                  <a:gd name="connsiteY7" fmla="*/ 1399032 h 1399032"/>
                  <a:gd name="connsiteX8" fmla="*/ 0 w 1371600"/>
                  <a:gd name="connsiteY8" fmla="*/ 1399032 h 139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600" h="1399032">
                    <a:moveTo>
                      <a:pt x="669672" y="269875"/>
                    </a:moveTo>
                    <a:cubicBezTo>
                      <a:pt x="434843" y="269875"/>
                      <a:pt x="244476" y="460242"/>
                      <a:pt x="244476" y="695071"/>
                    </a:cubicBezTo>
                    <a:cubicBezTo>
                      <a:pt x="244476" y="929900"/>
                      <a:pt x="434843" y="1120267"/>
                      <a:pt x="669672" y="1120267"/>
                    </a:cubicBezTo>
                    <a:cubicBezTo>
                      <a:pt x="904501" y="1120267"/>
                      <a:pt x="1094868" y="929900"/>
                      <a:pt x="1094868" y="695071"/>
                    </a:cubicBezTo>
                    <a:cubicBezTo>
                      <a:pt x="1094868" y="460242"/>
                      <a:pt x="904501" y="269875"/>
                      <a:pt x="669672" y="269875"/>
                    </a:cubicBezTo>
                    <a:close/>
                    <a:moveTo>
                      <a:pt x="0" y="0"/>
                    </a:moveTo>
                    <a:lnTo>
                      <a:pt x="1371600" y="0"/>
                    </a:lnTo>
                    <a:lnTo>
                      <a:pt x="1371600" y="1399032"/>
                    </a:lnTo>
                    <a:lnTo>
                      <a:pt x="0" y="1399032"/>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554693" y="3878918"/>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p:cNvSpPr txBox="1"/>
            <p:nvPr/>
          </p:nvSpPr>
          <p:spPr>
            <a:xfrm>
              <a:off x="8155434" y="1659988"/>
              <a:ext cx="1174745" cy="369332"/>
            </a:xfrm>
            <a:prstGeom prst="rect">
              <a:avLst/>
            </a:prstGeom>
            <a:solidFill>
              <a:srgbClr val="FFFF00">
                <a:alpha val="36000"/>
              </a:srgbClr>
            </a:solidFill>
          </p:spPr>
          <p:txBody>
            <a:bodyPr wrap="none" rtlCol="0">
              <a:spAutoFit/>
            </a:bodyPr>
            <a:lstStyle/>
            <a:p>
              <a:r>
                <a:rPr lang="en-US" dirty="0">
                  <a:solidFill>
                    <a:schemeClr val="tx1">
                      <a:lumMod val="85000"/>
                      <a:lumOff val="15000"/>
                    </a:schemeClr>
                  </a:solidFill>
                </a:rPr>
                <a:t>Front view</a:t>
              </a:r>
            </a:p>
          </p:txBody>
        </p:sp>
        <p:grpSp>
          <p:nvGrpSpPr>
            <p:cNvPr id="111" name="Group 110"/>
            <p:cNvGrpSpPr/>
            <p:nvPr/>
          </p:nvGrpSpPr>
          <p:grpSpPr>
            <a:xfrm>
              <a:off x="8155434" y="3856241"/>
              <a:ext cx="4043690" cy="2930104"/>
              <a:chOff x="7963410" y="3746513"/>
              <a:chExt cx="4043690" cy="2930104"/>
            </a:xfrm>
          </p:grpSpPr>
          <p:grpSp>
            <p:nvGrpSpPr>
              <p:cNvPr id="105" name="Group 104"/>
              <p:cNvGrpSpPr/>
              <p:nvPr/>
            </p:nvGrpSpPr>
            <p:grpSpPr>
              <a:xfrm>
                <a:off x="8436357" y="3746513"/>
                <a:ext cx="3570743" cy="2930104"/>
                <a:chOff x="8436357" y="3746513"/>
                <a:chExt cx="3570743" cy="2930104"/>
              </a:xfrm>
            </p:grpSpPr>
            <p:grpSp>
              <p:nvGrpSpPr>
                <p:cNvPr id="102" name="Group 101"/>
                <p:cNvGrpSpPr/>
                <p:nvPr/>
              </p:nvGrpSpPr>
              <p:grpSpPr>
                <a:xfrm>
                  <a:off x="8436357" y="3746513"/>
                  <a:ext cx="3130808" cy="2534379"/>
                  <a:chOff x="8143749" y="3396554"/>
                  <a:chExt cx="3130808" cy="2534379"/>
                </a:xfrm>
              </p:grpSpPr>
              <p:cxnSp>
                <p:nvCxnSpPr>
                  <p:cNvPr id="22" name="Straight Connector 21"/>
                  <p:cNvCxnSpPr/>
                  <p:nvPr/>
                </p:nvCxnSpPr>
                <p:spPr>
                  <a:xfrm flipV="1">
                    <a:off x="8143749" y="4287934"/>
                    <a:ext cx="3017520" cy="0"/>
                  </a:xfrm>
                  <a:prstGeom prst="line">
                    <a:avLst/>
                  </a:prstGeom>
                  <a:ln w="12700">
                    <a:solidFill>
                      <a:srgbClr val="00B0F0">
                        <a:alpha val="90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8258175" y="4032761"/>
                    <a:ext cx="1638096" cy="254220"/>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58175" y="4288644"/>
                    <a:ext cx="1638096" cy="250427"/>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noChangeAspect="1"/>
                  </p:cNvCxnSpPr>
                  <p:nvPr/>
                </p:nvCxnSpPr>
                <p:spPr>
                  <a:xfrm flipV="1">
                    <a:off x="9896271" y="3874528"/>
                    <a:ext cx="1048662" cy="160305"/>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noChangeAspect="1"/>
                  </p:cNvCxnSpPr>
                  <p:nvPr/>
                </p:nvCxnSpPr>
                <p:spPr>
                  <a:xfrm>
                    <a:off x="9912402" y="4542912"/>
                    <a:ext cx="1054653" cy="161232"/>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0923320" y="3396554"/>
                    <a:ext cx="91440" cy="460373"/>
                    <a:chOff x="4981345" y="1840171"/>
                    <a:chExt cx="66617" cy="335394"/>
                  </a:xfrm>
                </p:grpSpPr>
                <p:cxnSp>
                  <p:nvCxnSpPr>
                    <p:cNvPr id="50" name="Straight Connector 49"/>
                    <p:cNvCxnSpPr/>
                    <p:nvPr/>
                  </p:nvCxnSpPr>
                  <p:spPr>
                    <a:xfrm flipH="1">
                      <a:off x="5013325" y="1840171"/>
                      <a:ext cx="0" cy="33308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981345" y="2175565"/>
                      <a:ext cx="66617"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flipV="1">
                    <a:off x="10923320" y="4715764"/>
                    <a:ext cx="91440" cy="460373"/>
                    <a:chOff x="4981345" y="1840171"/>
                    <a:chExt cx="66617" cy="335394"/>
                  </a:xfrm>
                </p:grpSpPr>
                <p:cxnSp>
                  <p:nvCxnSpPr>
                    <p:cNvPr id="53" name="Straight Connector 52"/>
                    <p:cNvCxnSpPr/>
                    <p:nvPr/>
                  </p:nvCxnSpPr>
                  <p:spPr>
                    <a:xfrm flipH="1">
                      <a:off x="5013325" y="1840171"/>
                      <a:ext cx="0" cy="33308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4981345" y="2175565"/>
                      <a:ext cx="66617"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8968664" y="5157305"/>
                    <a:ext cx="1424400"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64" name="Arc 63"/>
                  <p:cNvSpPr/>
                  <p:nvPr/>
                </p:nvSpPr>
                <p:spPr>
                  <a:xfrm rot="10800000">
                    <a:off x="9375803" y="4444475"/>
                    <a:ext cx="827058" cy="911030"/>
                  </a:xfrm>
                  <a:prstGeom prst="arc">
                    <a:avLst>
                      <a:gd name="adj1" fmla="val 10724335"/>
                      <a:gd name="adj2" fmla="val 15127636"/>
                    </a:avLst>
                  </a:prstGeom>
                  <a:ln w="6350">
                    <a:solidFill>
                      <a:schemeClr val="tx1">
                        <a:lumMod val="85000"/>
                        <a:lumOff val="1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Rectangle 64"/>
                  <p:cNvSpPr/>
                  <p:nvPr/>
                </p:nvSpPr>
                <p:spPr>
                  <a:xfrm>
                    <a:off x="9051566" y="5561601"/>
                    <a:ext cx="1887201"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Entrance pupil</a:t>
                    </a:r>
                  </a:p>
                </p:txBody>
              </p:sp>
              <p:sp>
                <p:nvSpPr>
                  <p:cNvPr id="66" name="Arc 65"/>
                  <p:cNvSpPr/>
                  <p:nvPr/>
                </p:nvSpPr>
                <p:spPr>
                  <a:xfrm rot="10800000">
                    <a:off x="10001576" y="4697728"/>
                    <a:ext cx="970813" cy="1069381"/>
                  </a:xfrm>
                  <a:prstGeom prst="arc">
                    <a:avLst>
                      <a:gd name="adj1" fmla="val 10724335"/>
                      <a:gd name="adj2" fmla="val 15127636"/>
                    </a:avLst>
                  </a:prstGeom>
                  <a:ln w="6350">
                    <a:solidFill>
                      <a:schemeClr val="tx1">
                        <a:lumMod val="85000"/>
                        <a:lumOff val="1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8" name="Straight Connector 77"/>
                  <p:cNvCxnSpPr/>
                  <p:nvPr/>
                </p:nvCxnSpPr>
                <p:spPr>
                  <a:xfrm>
                    <a:off x="9882074" y="4035070"/>
                    <a:ext cx="415699" cy="152936"/>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896271" y="4374868"/>
                    <a:ext cx="411432" cy="16804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0164495" y="3693099"/>
                    <a:ext cx="91440" cy="460373"/>
                    <a:chOff x="4981345" y="1840171"/>
                    <a:chExt cx="66617" cy="335394"/>
                  </a:xfrm>
                </p:grpSpPr>
                <p:cxnSp>
                  <p:nvCxnSpPr>
                    <p:cNvPr id="19" name="Straight Connector 18"/>
                    <p:cNvCxnSpPr/>
                    <p:nvPr/>
                  </p:nvCxnSpPr>
                  <p:spPr>
                    <a:xfrm flipH="1">
                      <a:off x="5013325" y="1840171"/>
                      <a:ext cx="0" cy="333082"/>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flipV="1">
                    <a:off x="10164495" y="4419219"/>
                    <a:ext cx="91440" cy="460373"/>
                    <a:chOff x="4981345" y="1840171"/>
                    <a:chExt cx="66617" cy="335394"/>
                  </a:xfrm>
                </p:grpSpPr>
                <p:cxnSp>
                  <p:nvCxnSpPr>
                    <p:cNvPr id="24" name="Straight Connector 23"/>
                    <p:cNvCxnSpPr/>
                    <p:nvPr/>
                  </p:nvCxnSpPr>
                  <p:spPr>
                    <a:xfrm flipH="1">
                      <a:off x="5013325" y="1840171"/>
                      <a:ext cx="0" cy="333082"/>
                    </a:xfrm>
                    <a:prstGeom prst="line">
                      <a:avLst/>
                    </a:prstGeom>
                    <a:ln w="22225">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6" name="Oval 25"/>
                  <p:cNvSpPr/>
                  <p:nvPr/>
                </p:nvSpPr>
                <p:spPr>
                  <a:xfrm>
                    <a:off x="9813090" y="3862738"/>
                    <a:ext cx="171314" cy="850392"/>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p:cNvSpPr>
                    <a:spLocks noChangeAspect="1"/>
                  </p:cNvSpPr>
                  <p:nvPr/>
                </p:nvSpPr>
                <p:spPr>
                  <a:xfrm rot="5906215">
                    <a:off x="9178411" y="4376857"/>
                    <a:ext cx="117015" cy="121937"/>
                  </a:xfrm>
                  <a:prstGeom prst="triangle">
                    <a:avLst/>
                  </a:prstGeom>
                  <a:solidFill>
                    <a:schemeClr val="bg1"/>
                  </a:solidFill>
                  <a:ln w="9525">
                    <a:solidFill>
                      <a:srgbClr val="00B05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p:cNvSpPr>
                    <a:spLocks noChangeAspect="1"/>
                  </p:cNvSpPr>
                  <p:nvPr/>
                </p:nvSpPr>
                <p:spPr>
                  <a:xfrm rot="4870136">
                    <a:off x="9166516" y="4077129"/>
                    <a:ext cx="117015" cy="121937"/>
                  </a:xfrm>
                  <a:prstGeom prst="triangle">
                    <a:avLst/>
                  </a:prstGeom>
                  <a:solidFill>
                    <a:schemeClr val="bg1"/>
                  </a:solidFill>
                  <a:ln w="9525">
                    <a:solidFill>
                      <a:srgbClr val="00B05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p:cNvGrpSpPr>
                    <a:grpSpLocks noChangeAspect="1"/>
                  </p:cNvGrpSpPr>
                  <p:nvPr/>
                </p:nvGrpSpPr>
                <p:grpSpPr>
                  <a:xfrm>
                    <a:off x="10943951" y="4257545"/>
                    <a:ext cx="55270" cy="54155"/>
                    <a:chOff x="10922475" y="4242821"/>
                    <a:chExt cx="95901" cy="93967"/>
                  </a:xfrm>
                </p:grpSpPr>
                <p:sp>
                  <p:nvSpPr>
                    <p:cNvPr id="94" name="Oval 93"/>
                    <p:cNvSpPr/>
                    <p:nvPr/>
                  </p:nvSpPr>
                  <p:spPr>
                    <a:xfrm rot="21480000">
                      <a:off x="10928782" y="4247193"/>
                      <a:ext cx="89594" cy="895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p:cNvSpPr/>
                    <p:nvPr/>
                  </p:nvSpPr>
                  <p:spPr>
                    <a:xfrm rot="21480000" flipH="1">
                      <a:off x="10922475" y="4242821"/>
                      <a:ext cx="89593" cy="89595"/>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9" name="Rectangle 98"/>
                  <p:cNvSpPr/>
                  <p:nvPr/>
                </p:nvSpPr>
                <p:spPr>
                  <a:xfrm>
                    <a:off x="8662584" y="4623021"/>
                    <a:ext cx="1655737" cy="353943"/>
                  </a:xfrm>
                  <a:prstGeom prst="rect">
                    <a:avLst/>
                  </a:prstGeom>
                </p:spPr>
                <p:txBody>
                  <a:bodyPr wrap="square">
                    <a:spAutoFit/>
                  </a:bodyPr>
                  <a:lstStyle/>
                  <a:p>
                    <a:r>
                      <a:rPr lang="en-US" sz="1700" dirty="0">
                        <a:solidFill>
                          <a:schemeClr val="tx1">
                            <a:lumMod val="65000"/>
                            <a:lumOff val="35000"/>
                          </a:schemeClr>
                        </a:solidFill>
                        <a:latin typeface="Times New Roman" panose="02020603050405020304" pitchFamily="18" charset="0"/>
                        <a:ea typeface="Segoe UI Symbol" pitchFamily="34" charset="0"/>
                        <a:cs typeface="Times New Roman" panose="02020603050405020304" pitchFamily="18" charset="0"/>
                      </a:rPr>
                      <a:t>Marginal ray</a:t>
                    </a:r>
                  </a:p>
                </p:txBody>
              </p:sp>
              <p:sp>
                <p:nvSpPr>
                  <p:cNvPr id="100" name="Arc 99"/>
                  <p:cNvSpPr/>
                  <p:nvPr/>
                </p:nvSpPr>
                <p:spPr>
                  <a:xfrm>
                    <a:off x="8669715" y="3826409"/>
                    <a:ext cx="970813" cy="1069381"/>
                  </a:xfrm>
                  <a:prstGeom prst="arc">
                    <a:avLst>
                      <a:gd name="adj1" fmla="val 8509332"/>
                      <a:gd name="adj2" fmla="val 10749123"/>
                    </a:avLst>
                  </a:prstGeom>
                  <a:ln w="6350">
                    <a:solidFill>
                      <a:schemeClr val="tx1">
                        <a:lumMod val="50000"/>
                        <a:lumOff val="50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1" name="Rectangle 100"/>
                      <p:cNvSpPr/>
                      <p:nvPr/>
                    </p:nvSpPr>
                    <p:spPr>
                      <a:xfrm>
                        <a:off x="10885284" y="4210509"/>
                        <a:ext cx="389273" cy="410882"/>
                      </a:xfrm>
                      <a:prstGeom prst="rect">
                        <a:avLst/>
                      </a:prstGeom>
                    </p:spPr>
                    <p:txBody>
                      <a:bodyPr wrap="none">
                        <a:spAutoFit/>
                      </a:bodyPr>
                      <a:lstStyle/>
                      <a:p>
                        <a:pPr>
                          <a:lnSpc>
                            <a:spcPct val="115000"/>
                          </a:lnSpc>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101" name="Rectangle 100"/>
                      <p:cNvSpPr>
                        <a:spLocks noRot="1" noChangeAspect="1" noMove="1" noResize="1" noEditPoints="1" noAdjustHandles="1" noChangeArrowheads="1" noChangeShapeType="1" noTextEdit="1"/>
                      </p:cNvSpPr>
                      <p:nvPr/>
                    </p:nvSpPr>
                    <p:spPr>
                      <a:xfrm>
                        <a:off x="10885284" y="4210509"/>
                        <a:ext cx="389273" cy="41088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4" name="Rectangle 103"/>
                    <p:cNvSpPr/>
                    <p:nvPr/>
                  </p:nvSpPr>
                  <p:spPr>
                    <a:xfrm>
                      <a:off x="9020962" y="6291255"/>
                      <a:ext cx="2986138" cy="385362"/>
                    </a:xfrm>
                    <a:prstGeom prst="rect">
                      <a:avLst/>
                    </a:prstGeom>
                  </p:spPr>
                  <p:txBody>
                    <a:bodyPr wrap="none">
                      <a:spAutoFit/>
                    </a:bodyPr>
                    <a:lstStyle/>
                    <a:p>
                      <a:pPr>
                        <a:lnSpc>
                          <a:spcPct val="115000"/>
                        </a:lnSpc>
                      </a:pPr>
                      <a14:m>
                        <m:oMath xmlns:m="http://schemas.openxmlformats.org/officeDocument/2006/math">
                          <m:r>
                            <a:rPr lang="en-US" i="1" dirty="0" smtClean="0">
                              <a:solidFill>
                                <a:schemeClr val="tx1">
                                  <a:lumMod val="75000"/>
                                  <a:lumOff val="25000"/>
                                </a:schemeClr>
                              </a:solidFill>
                              <a:latin typeface="Cambria Math" panose="02040503050406030204" pitchFamily="18" charset="0"/>
                              <a:ea typeface="Calibri"/>
                              <a:cs typeface="Times New Roman"/>
                            </a:rPr>
                            <m:t>𝐸</m:t>
                          </m:r>
                        </m:oMath>
                      </a14:m>
                      <a:r>
                        <a:rPr lang="en-US" dirty="0">
                          <a:solidFill>
                            <a:schemeClr val="tx1">
                              <a:lumMod val="75000"/>
                              <a:lumOff val="25000"/>
                            </a:schemeClr>
                          </a:solidFill>
                          <a:latin typeface="Times New Roman" panose="02020603050405020304" pitchFamily="18" charset="0"/>
                          <a:ea typeface="Calibri"/>
                          <a:cs typeface="Times New Roman" panose="02020603050405020304" pitchFamily="18" charset="0"/>
                        </a:rPr>
                        <a:t>: center of the entrance pupil</a:t>
                      </a:r>
                    </a:p>
                  </p:txBody>
                </p:sp>
              </mc:Choice>
              <mc:Fallback xmlns="">
                <p:sp>
                  <p:nvSpPr>
                    <p:cNvPr id="104" name="Rectangle 103"/>
                    <p:cNvSpPr>
                      <a:spLocks noRot="1" noChangeAspect="1" noMove="1" noResize="1" noEditPoints="1" noAdjustHandles="1" noChangeArrowheads="1" noChangeShapeType="1" noTextEdit="1"/>
                    </p:cNvSpPr>
                    <p:nvPr/>
                  </p:nvSpPr>
                  <p:spPr>
                    <a:xfrm>
                      <a:off x="9020962" y="6291255"/>
                      <a:ext cx="2986138" cy="385362"/>
                    </a:xfrm>
                    <a:prstGeom prst="rect">
                      <a:avLst/>
                    </a:prstGeom>
                    <a:blipFill>
                      <a:blip r:embed="rId8"/>
                      <a:stretch>
                        <a:fillRect t="-3175" r="-1224" b="-25397"/>
                      </a:stretch>
                    </a:blipFill>
                  </p:spPr>
                  <p:txBody>
                    <a:bodyPr/>
                    <a:lstStyle/>
                    <a:p>
                      <a:r>
                        <a:rPr lang="en-US">
                          <a:noFill/>
                        </a:rPr>
                        <a:t> </a:t>
                      </a:r>
                    </a:p>
                  </p:txBody>
                </p:sp>
              </mc:Fallback>
            </mc:AlternateContent>
          </p:grpSp>
          <p:sp>
            <p:nvSpPr>
              <p:cNvPr id="108" name="TextBox 107"/>
              <p:cNvSpPr txBox="1"/>
              <p:nvPr/>
            </p:nvSpPr>
            <p:spPr>
              <a:xfrm>
                <a:off x="7963410" y="3862400"/>
                <a:ext cx="1069973" cy="369332"/>
              </a:xfrm>
              <a:prstGeom prst="rect">
                <a:avLst/>
              </a:prstGeom>
              <a:solidFill>
                <a:srgbClr val="FFFF00">
                  <a:alpha val="36000"/>
                </a:srgbClr>
              </a:solidFill>
            </p:spPr>
            <p:txBody>
              <a:bodyPr wrap="none" rtlCol="0">
                <a:spAutoFit/>
              </a:bodyPr>
              <a:lstStyle/>
              <a:p>
                <a:r>
                  <a:rPr lang="en-US" dirty="0">
                    <a:solidFill>
                      <a:schemeClr val="tx1">
                        <a:lumMod val="85000"/>
                        <a:lumOff val="15000"/>
                      </a:schemeClr>
                    </a:solidFill>
                  </a:rPr>
                  <a:t>Side view</a:t>
                </a:r>
              </a:p>
            </p:txBody>
          </p:sp>
        </p:grpSp>
      </p:grpSp>
      <p:sp>
        <p:nvSpPr>
          <p:cNvPr id="2" name="Slide Number Placeholder 1"/>
          <p:cNvSpPr>
            <a:spLocks noGrp="1"/>
          </p:cNvSpPr>
          <p:nvPr>
            <p:ph type="sldNum" sz="quarter" idx="12"/>
          </p:nvPr>
        </p:nvSpPr>
        <p:spPr/>
        <p:txBody>
          <a:bodyPr/>
          <a:lstStyle/>
          <a:p>
            <a:fld id="{8295466C-6D01-4B7B-82FE-0060F6C0E0EB}" type="slidenum">
              <a:rPr lang="en-US" smtClean="0"/>
              <a:t>26</a:t>
            </a:fld>
            <a:endParaRPr lang="en-US"/>
          </a:p>
        </p:txBody>
      </p:sp>
    </p:spTree>
    <p:extLst>
      <p:ext uri="{BB962C8B-B14F-4D97-AF65-F5344CB8AC3E}">
        <p14:creationId xmlns:p14="http://schemas.microsoft.com/office/powerpoint/2010/main" val="35225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64592" y="167635"/>
            <a:ext cx="12051056" cy="892552"/>
          </a:xfrm>
          <a:prstGeom prst="rect">
            <a:avLst/>
          </a:prstGeom>
          <a:noFill/>
        </p:spPr>
        <p:txBody>
          <a:bodyPr wrap="none" rtlCol="0">
            <a:spAutoFit/>
          </a:bodyPr>
          <a:lstStyle/>
          <a:p>
            <a:r>
              <a:rPr lang="en-US" sz="2600" b="1" dirty="0">
                <a:solidFill>
                  <a:srgbClr val="FF3F7A"/>
                </a:solidFill>
                <a:latin typeface="Euclid" panose="02020503060505020303" pitchFamily="18" charset="0"/>
              </a:rPr>
              <a:t>The “entrance pupil” is the image of the stop formed by the front lens elements</a:t>
            </a:r>
          </a:p>
          <a:p>
            <a:r>
              <a:rPr lang="en-US" sz="2600" b="1" dirty="0">
                <a:solidFill>
                  <a:srgbClr val="FF3F7A"/>
                </a:solidFill>
                <a:latin typeface="Euclid" panose="02020503060505020303" pitchFamily="18" charset="0"/>
              </a:rPr>
              <a:t>and the “exit pupil” is the image of the stop formed by the rear lens elements </a:t>
            </a:r>
          </a:p>
        </p:txBody>
      </p:sp>
      <p:grpSp>
        <p:nvGrpSpPr>
          <p:cNvPr id="4" name="Group 3"/>
          <p:cNvGrpSpPr/>
          <p:nvPr/>
        </p:nvGrpSpPr>
        <p:grpSpPr>
          <a:xfrm>
            <a:off x="2835669" y="3532740"/>
            <a:ext cx="9431677" cy="3252083"/>
            <a:chOff x="2969231" y="3512192"/>
            <a:chExt cx="9431677" cy="3252083"/>
          </a:xfrm>
        </p:grpSpPr>
        <p:grpSp>
          <p:nvGrpSpPr>
            <p:cNvPr id="87" name="Group 86"/>
            <p:cNvGrpSpPr/>
            <p:nvPr/>
          </p:nvGrpSpPr>
          <p:grpSpPr>
            <a:xfrm>
              <a:off x="4150023" y="4342569"/>
              <a:ext cx="6660225" cy="2283353"/>
              <a:chOff x="3524036" y="3270184"/>
              <a:chExt cx="7952198" cy="2726283"/>
            </a:xfrm>
          </p:grpSpPr>
          <p:pic>
            <p:nvPicPr>
              <p:cNvPr id="3" name="Picture 2"/>
              <p:cNvPicPr>
                <a:picLocks noChangeAspect="1"/>
              </p:cNvPicPr>
              <p:nvPr/>
            </p:nvPicPr>
            <p:blipFill rotWithShape="1">
              <a:blip r:embed="rId3"/>
              <a:srcRect t="12587" b="17275"/>
              <a:stretch/>
            </p:blipFill>
            <p:spPr>
              <a:xfrm>
                <a:off x="3524036" y="3270184"/>
                <a:ext cx="7952198" cy="2726283"/>
              </a:xfrm>
              <a:prstGeom prst="rect">
                <a:avLst/>
              </a:prstGeom>
            </p:spPr>
          </p:pic>
          <p:grpSp>
            <p:nvGrpSpPr>
              <p:cNvPr id="40" name="Group 39"/>
              <p:cNvGrpSpPr/>
              <p:nvPr/>
            </p:nvGrpSpPr>
            <p:grpSpPr>
              <a:xfrm>
                <a:off x="7655442" y="3731806"/>
                <a:ext cx="96723" cy="1795202"/>
                <a:chOff x="7655442" y="3681006"/>
                <a:chExt cx="96723" cy="1795202"/>
              </a:xfrm>
            </p:grpSpPr>
            <p:grpSp>
              <p:nvGrpSpPr>
                <p:cNvPr id="34" name="Group 33"/>
                <p:cNvGrpSpPr/>
                <p:nvPr/>
              </p:nvGrpSpPr>
              <p:grpSpPr>
                <a:xfrm flipH="1">
                  <a:off x="7655442" y="3681006"/>
                  <a:ext cx="96723" cy="318768"/>
                  <a:chOff x="4946650" y="1840171"/>
                  <a:chExt cx="133350" cy="439479"/>
                </a:xfrm>
              </p:grpSpPr>
              <p:cxnSp>
                <p:nvCxnSpPr>
                  <p:cNvPr id="38" name="Straight Connector 37"/>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H="1" flipV="1">
                  <a:off x="7655442" y="5157440"/>
                  <a:ext cx="96723" cy="318768"/>
                  <a:chOff x="4946650" y="1840171"/>
                  <a:chExt cx="133350" cy="439479"/>
                </a:xfrm>
              </p:grpSpPr>
              <p:cxnSp>
                <p:nvCxnSpPr>
                  <p:cNvPr id="36" name="Straight Connector 3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6672894" y="3270184"/>
                <a:ext cx="96723" cy="2726283"/>
                <a:chOff x="6704644" y="3219384"/>
                <a:chExt cx="96723" cy="2726283"/>
              </a:xfrm>
            </p:grpSpPr>
            <p:cxnSp>
              <p:nvCxnSpPr>
                <p:cNvPr id="32" name="Straight Connector 31"/>
                <p:cNvCxnSpPr/>
                <p:nvPr/>
              </p:nvCxnSpPr>
              <p:spPr>
                <a:xfrm flipH="1">
                  <a:off x="6755071" y="3550468"/>
                  <a:ext cx="0" cy="2066544"/>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flipH="1">
                  <a:off x="6704644" y="3219384"/>
                  <a:ext cx="96723" cy="318768"/>
                  <a:chOff x="4946650" y="1840171"/>
                  <a:chExt cx="133350" cy="439479"/>
                </a:xfrm>
              </p:grpSpPr>
              <p:cxnSp>
                <p:nvCxnSpPr>
                  <p:cNvPr id="46" name="Straight Connector 45"/>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flipH="1" flipV="1">
                  <a:off x="6704644" y="5626899"/>
                  <a:ext cx="96723" cy="318768"/>
                  <a:chOff x="4946650" y="1840171"/>
                  <a:chExt cx="133350" cy="439479"/>
                </a:xfrm>
              </p:grpSpPr>
              <p:cxnSp>
                <p:nvCxnSpPr>
                  <p:cNvPr id="44" name="Straight Connector 43"/>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5" name="Group 54"/>
              <p:cNvGrpSpPr/>
              <p:nvPr/>
            </p:nvGrpSpPr>
            <p:grpSpPr>
              <a:xfrm>
                <a:off x="8865709" y="3334886"/>
                <a:ext cx="96723" cy="2603412"/>
                <a:chOff x="8865709" y="3284086"/>
                <a:chExt cx="96723" cy="2603412"/>
              </a:xfrm>
            </p:grpSpPr>
            <p:cxnSp>
              <p:nvCxnSpPr>
                <p:cNvPr id="29" name="Straight Connector 28"/>
                <p:cNvCxnSpPr/>
                <p:nvPr/>
              </p:nvCxnSpPr>
              <p:spPr>
                <a:xfrm flipH="1">
                  <a:off x="8914071" y="3617143"/>
                  <a:ext cx="0" cy="1938528"/>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flipH="1">
                  <a:off x="8865709" y="3284086"/>
                  <a:ext cx="96723" cy="318768"/>
                  <a:chOff x="4946650" y="1840171"/>
                  <a:chExt cx="133350" cy="439479"/>
                </a:xfrm>
              </p:grpSpPr>
              <p:cxnSp>
                <p:nvCxnSpPr>
                  <p:cNvPr id="49" name="Straight Connector 48"/>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flipH="1" flipV="1">
                  <a:off x="8865709" y="5568730"/>
                  <a:ext cx="96723" cy="318768"/>
                  <a:chOff x="4946650" y="1840171"/>
                  <a:chExt cx="133350" cy="439479"/>
                </a:xfrm>
              </p:grpSpPr>
              <p:cxnSp>
                <p:nvCxnSpPr>
                  <p:cNvPr id="52" name="Straight Connector 51"/>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82" name="Group 81"/>
              <p:cNvGrpSpPr/>
              <p:nvPr/>
            </p:nvGrpSpPr>
            <p:grpSpPr>
              <a:xfrm>
                <a:off x="3535680" y="3975100"/>
                <a:ext cx="5381439" cy="659230"/>
                <a:chOff x="3535680" y="3924300"/>
                <a:chExt cx="5381439" cy="659230"/>
              </a:xfrm>
            </p:grpSpPr>
            <p:cxnSp>
              <p:nvCxnSpPr>
                <p:cNvPr id="57" name="Incoming chief ray"/>
                <p:cNvCxnSpPr>
                  <a:cxnSpLocks noChangeAspect="1"/>
                </p:cNvCxnSpPr>
                <p:nvPr/>
              </p:nvCxnSpPr>
              <p:spPr>
                <a:xfrm>
                  <a:off x="3535680" y="3924300"/>
                  <a:ext cx="1719739" cy="211276"/>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69" name="virtualIncoming chief ray"/>
                <p:cNvCxnSpPr>
                  <a:cxnSpLocks noChangeAspect="1"/>
                </p:cNvCxnSpPr>
                <p:nvPr/>
              </p:nvCxnSpPr>
              <p:spPr>
                <a:xfrm>
                  <a:off x="5257800" y="4133970"/>
                  <a:ext cx="3659319" cy="44956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0" name="Isosceles Triangle 79"/>
                <p:cNvSpPr>
                  <a:spLocks noChangeAspect="1"/>
                </p:cNvSpPr>
                <p:nvPr/>
              </p:nvSpPr>
              <p:spPr>
                <a:xfrm rot="5844565">
                  <a:off x="4230572" y="3956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p:cNvGrpSpPr/>
              <p:nvPr/>
            </p:nvGrpSpPr>
            <p:grpSpPr>
              <a:xfrm>
                <a:off x="6716840" y="4631946"/>
                <a:ext cx="4752253" cy="586169"/>
                <a:chOff x="6716840" y="4581146"/>
                <a:chExt cx="4752253" cy="586169"/>
              </a:xfrm>
            </p:grpSpPr>
            <p:cxnSp>
              <p:nvCxnSpPr>
                <p:cNvPr id="63" name="outgoing chief ray"/>
                <p:cNvCxnSpPr>
                  <a:cxnSpLocks noChangeAspect="1"/>
                </p:cNvCxnSpPr>
                <p:nvPr/>
              </p:nvCxnSpPr>
              <p:spPr>
                <a:xfrm flipH="1" flipV="1">
                  <a:off x="9754402" y="4957763"/>
                  <a:ext cx="1714691" cy="209552"/>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70" name="virtualoutgoing chief ray"/>
                <p:cNvCxnSpPr>
                  <a:cxnSpLocks noChangeAspect="1"/>
                </p:cNvCxnSpPr>
                <p:nvPr/>
              </p:nvCxnSpPr>
              <p:spPr>
                <a:xfrm flipH="1" flipV="1">
                  <a:off x="6716840" y="4581146"/>
                  <a:ext cx="3041523" cy="37170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1" name="Isosceles Triangle 80"/>
                <p:cNvSpPr>
                  <a:spLocks noChangeAspect="1"/>
                </p:cNvSpPr>
                <p:nvPr/>
              </p:nvSpPr>
              <p:spPr>
                <a:xfrm rot="5844565">
                  <a:off x="10450520" y="498728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8" name="Rectangle 87"/>
            <p:cNvSpPr/>
            <p:nvPr/>
          </p:nvSpPr>
          <p:spPr>
            <a:xfrm>
              <a:off x="6950936" y="3870166"/>
              <a:ext cx="1724815" cy="369332"/>
            </a:xfrm>
            <a:prstGeom prst="rect">
              <a:avLst/>
            </a:prstGeom>
          </p:spPr>
          <p:txBody>
            <a:bodyPr wrap="square">
              <a:spAutoFit/>
            </a:bodyPr>
            <a:lstStyle/>
            <a:p>
              <a:r>
                <a:rPr lang="en-US" dirty="0">
                  <a:solidFill>
                    <a:schemeClr val="tx1">
                      <a:lumMod val="75000"/>
                      <a:lumOff val="25000"/>
                    </a:schemeClr>
                  </a:solidFill>
                  <a:latin typeface="Euclid" panose="02020503060505020303" pitchFamily="18" charset="0"/>
                  <a:ea typeface="Segoe UI Symbol" pitchFamily="34" charset="0"/>
                </a:rPr>
                <a:t>Entrance pupil</a:t>
              </a:r>
              <a:endParaRPr lang="en-US" dirty="0">
                <a:solidFill>
                  <a:schemeClr val="tx1">
                    <a:lumMod val="75000"/>
                    <a:lumOff val="25000"/>
                  </a:schemeClr>
                </a:solidFill>
              </a:endParaRPr>
            </a:p>
          </p:txBody>
        </p:sp>
        <p:sp>
          <p:nvSpPr>
            <p:cNvPr id="89" name="Arc 88"/>
            <p:cNvSpPr/>
            <p:nvPr/>
          </p:nvSpPr>
          <p:spPr>
            <a:xfrm>
              <a:off x="7938000" y="3970883"/>
              <a:ext cx="729549" cy="750237"/>
            </a:xfrm>
            <a:prstGeom prst="arc">
              <a:avLst>
                <a:gd name="adj1" fmla="val 18778600"/>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0" name="Rectangle 89"/>
            <p:cNvSpPr/>
            <p:nvPr/>
          </p:nvSpPr>
          <p:spPr>
            <a:xfrm>
              <a:off x="7071263" y="3512192"/>
              <a:ext cx="1387297" cy="369332"/>
            </a:xfrm>
            <a:prstGeom prst="rect">
              <a:avLst/>
            </a:prstGeom>
          </p:spPr>
          <p:txBody>
            <a:bodyPr wrap="square">
              <a:spAutoFit/>
            </a:bodyPr>
            <a:lstStyle/>
            <a:p>
              <a:r>
                <a:rPr lang="en-US" dirty="0">
                  <a:solidFill>
                    <a:schemeClr val="tx1">
                      <a:lumMod val="75000"/>
                      <a:lumOff val="25000"/>
                    </a:schemeClr>
                  </a:solidFill>
                  <a:latin typeface="Euclid" panose="02020503060505020303" pitchFamily="18" charset="0"/>
                  <a:ea typeface="Segoe UI Symbol" pitchFamily="34" charset="0"/>
                </a:rPr>
                <a:t>Exit pupil</a:t>
              </a:r>
            </a:p>
          </p:txBody>
        </p:sp>
        <p:sp>
          <p:nvSpPr>
            <p:cNvPr id="91" name="Arc 90"/>
            <p:cNvSpPr/>
            <p:nvPr/>
          </p:nvSpPr>
          <p:spPr>
            <a:xfrm>
              <a:off x="6844648" y="3621045"/>
              <a:ext cx="1178379" cy="1139442"/>
            </a:xfrm>
            <a:prstGeom prst="arc">
              <a:avLst>
                <a:gd name="adj1" fmla="val 10724335"/>
                <a:gd name="adj2" fmla="val 14464663"/>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4" name="Oval 93"/>
            <p:cNvSpPr>
              <a:spLocks noChangeAspect="1"/>
            </p:cNvSpPr>
            <p:nvPr/>
          </p:nvSpPr>
          <p:spPr>
            <a:xfrm>
              <a:off x="6797570" y="5450024"/>
              <a:ext cx="68926" cy="6892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a:off x="7282307" y="4439565"/>
              <a:ext cx="726350" cy="369332"/>
            </a:xfrm>
            <a:prstGeom prst="rect">
              <a:avLst/>
            </a:prstGeom>
          </p:spPr>
          <p:txBody>
            <a:bodyPr wrap="square">
              <a:spAutoFit/>
            </a:bodyPr>
            <a:lstStyle/>
            <a:p>
              <a:pPr algn="ctr"/>
              <a:r>
                <a:rPr lang="en-US" dirty="0">
                  <a:solidFill>
                    <a:schemeClr val="tx1">
                      <a:lumMod val="75000"/>
                      <a:lumOff val="25000"/>
                    </a:schemeClr>
                  </a:solidFill>
                  <a:latin typeface="Euclid" panose="02020503060505020303" pitchFamily="18" charset="0"/>
                  <a:ea typeface="Segoe UI Symbol" pitchFamily="34" charset="0"/>
                </a:rPr>
                <a:t>Stop</a:t>
              </a:r>
            </a:p>
          </p:txBody>
        </p:sp>
        <p:sp>
          <p:nvSpPr>
            <p:cNvPr id="96" name="Oval 95"/>
            <p:cNvSpPr>
              <a:spLocks noChangeAspect="1"/>
            </p:cNvSpPr>
            <p:nvPr/>
          </p:nvSpPr>
          <p:spPr>
            <a:xfrm>
              <a:off x="8629759" y="5456584"/>
              <a:ext cx="68926" cy="6892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Straight Arrow Connector 97"/>
            <p:cNvCxnSpPr/>
            <p:nvPr/>
          </p:nvCxnSpPr>
          <p:spPr>
            <a:xfrm flipV="1">
              <a:off x="5358797" y="5519956"/>
              <a:ext cx="1438761" cy="1023705"/>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Rectangle 98"/>
                <p:cNvSpPr/>
                <p:nvPr/>
              </p:nvSpPr>
              <p:spPr>
                <a:xfrm>
                  <a:off x="2969231" y="6387056"/>
                  <a:ext cx="2457787" cy="377219"/>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exit pupil (</a:t>
                  </a:r>
                  <a14:m>
                    <m:oMath xmlns:m="http://schemas.openxmlformats.org/officeDocument/2006/math">
                      <m:acc>
                        <m:accPr>
                          <m:chr m:val="́"/>
                          <m:ctrlP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ctrlPr>
                        </m:accPr>
                        <m:e>
                          <m: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e>
                      </m:acc>
                    </m:oMath>
                  </a14:m>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99" name="Rectangle 98"/>
                <p:cNvSpPr>
                  <a:spLocks noRot="1" noChangeAspect="1" noMove="1" noResize="1" noEditPoints="1" noAdjustHandles="1" noChangeArrowheads="1" noChangeShapeType="1" noTextEdit="1"/>
                </p:cNvSpPr>
                <p:nvPr/>
              </p:nvSpPr>
              <p:spPr>
                <a:xfrm>
                  <a:off x="2969231" y="6387056"/>
                  <a:ext cx="2457787" cy="377219"/>
                </a:xfrm>
                <a:prstGeom prst="rect">
                  <a:avLst/>
                </a:prstGeom>
                <a:blipFill>
                  <a:blip r:embed="rId4"/>
                  <a:stretch>
                    <a:fillRect l="-1985" t="-6452"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9589610" y="4492578"/>
                  <a:ext cx="2811298"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entrance pupil (</a:t>
                  </a:r>
                  <a14:m>
                    <m:oMath xmlns:m="http://schemas.openxmlformats.org/officeDocument/2006/math">
                      <m: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oMath>
                  </a14:m>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01" name="Rectangle 100"/>
                <p:cNvSpPr>
                  <a:spLocks noRot="1" noChangeAspect="1" noMove="1" noResize="1" noEditPoints="1" noAdjustHandles="1" noChangeArrowheads="1" noChangeShapeType="1" noTextEdit="1"/>
                </p:cNvSpPr>
                <p:nvPr/>
              </p:nvSpPr>
              <p:spPr>
                <a:xfrm>
                  <a:off x="9589610" y="4492578"/>
                  <a:ext cx="2811298" cy="369332"/>
                </a:xfrm>
                <a:prstGeom prst="rect">
                  <a:avLst/>
                </a:prstGeom>
                <a:blipFill>
                  <a:blip r:embed="rId5"/>
                  <a:stretch>
                    <a:fillRect l="-1735" t="-8197" r="-434" b="-24590"/>
                  </a:stretch>
                </a:blipFill>
              </p:spPr>
              <p:txBody>
                <a:bodyPr/>
                <a:lstStyle/>
                <a:p>
                  <a:r>
                    <a:rPr lang="en-US">
                      <a:noFill/>
                    </a:rPr>
                    <a:t> </a:t>
                  </a:r>
                </a:p>
              </p:txBody>
            </p:sp>
          </mc:Fallback>
        </mc:AlternateContent>
        <p:cxnSp>
          <p:nvCxnSpPr>
            <p:cNvPr id="102" name="Straight Arrow Connector 101"/>
            <p:cNvCxnSpPr/>
            <p:nvPr/>
          </p:nvCxnSpPr>
          <p:spPr>
            <a:xfrm flipH="1">
              <a:off x="8701945" y="4668544"/>
              <a:ext cx="931918" cy="776374"/>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389873" y="4400173"/>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74" name="Arc 73"/>
            <p:cNvSpPr/>
            <p:nvPr/>
          </p:nvSpPr>
          <p:spPr>
            <a:xfrm>
              <a:off x="4382722" y="4338593"/>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 name="Group 13"/>
          <p:cNvGrpSpPr/>
          <p:nvPr/>
        </p:nvGrpSpPr>
        <p:grpSpPr>
          <a:xfrm>
            <a:off x="332354" y="1065655"/>
            <a:ext cx="11024305" cy="2515147"/>
            <a:chOff x="332354" y="1065655"/>
            <a:chExt cx="11024305" cy="2515147"/>
          </a:xfrm>
        </p:grpSpPr>
        <p:pic>
          <p:nvPicPr>
            <p:cNvPr id="2" name="Picture 1"/>
            <p:cNvPicPr>
              <a:picLocks noChangeAspect="1"/>
            </p:cNvPicPr>
            <p:nvPr/>
          </p:nvPicPr>
          <p:blipFill>
            <a:blip r:embed="rId6"/>
            <a:stretch>
              <a:fillRect/>
            </a:stretch>
          </p:blipFill>
          <p:spPr>
            <a:xfrm>
              <a:off x="992653" y="1065655"/>
              <a:ext cx="9795214" cy="2213931"/>
            </a:xfrm>
            <a:prstGeom prst="rect">
              <a:avLst/>
            </a:prstGeom>
          </p:spPr>
        </p:pic>
        <p:grpSp>
          <p:nvGrpSpPr>
            <p:cNvPr id="11" name="Group 10"/>
            <p:cNvGrpSpPr/>
            <p:nvPr/>
          </p:nvGrpSpPr>
          <p:grpSpPr>
            <a:xfrm>
              <a:off x="7975602" y="1734545"/>
              <a:ext cx="96723" cy="1033195"/>
              <a:chOff x="7975602" y="1605338"/>
              <a:chExt cx="96723" cy="1033195"/>
            </a:xfrm>
          </p:grpSpPr>
          <p:grpSp>
            <p:nvGrpSpPr>
              <p:cNvPr id="5" name="Group 4"/>
              <p:cNvGrpSpPr/>
              <p:nvPr/>
            </p:nvGrpSpPr>
            <p:grpSpPr>
              <a:xfrm flipH="1">
                <a:off x="7975602" y="1605338"/>
                <a:ext cx="96723" cy="318768"/>
                <a:chOff x="4946650" y="1840171"/>
                <a:chExt cx="133350" cy="439479"/>
              </a:xfrm>
            </p:grpSpPr>
            <p:cxnSp>
              <p:nvCxnSpPr>
                <p:cNvPr id="9" name="Straight Connector 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flipH="1" flipV="1">
                <a:off x="7975602" y="2319765"/>
                <a:ext cx="96723" cy="318768"/>
                <a:chOff x="4946650" y="1840171"/>
                <a:chExt cx="133350" cy="439479"/>
              </a:xfrm>
            </p:grpSpPr>
            <p:cxnSp>
              <p:nvCxnSpPr>
                <p:cNvPr id="7" name="Straight Connector 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3" name="Straight Arrow Connector 12"/>
            <p:cNvCxnSpPr/>
            <p:nvPr/>
          </p:nvCxnSpPr>
          <p:spPr>
            <a:xfrm flipH="1" flipV="1">
              <a:off x="1081085" y="1346297"/>
              <a:ext cx="0" cy="896112"/>
            </a:xfrm>
            <a:prstGeom prst="straightConnector1">
              <a:avLst/>
            </a:prstGeom>
            <a:ln w="3175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10577032" y="2247171"/>
              <a:ext cx="0" cy="365760"/>
            </a:xfrm>
            <a:prstGeom prst="straightConnector1">
              <a:avLst/>
            </a:prstGeom>
            <a:ln w="2540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49535" y="3180692"/>
              <a:ext cx="3889270" cy="400110"/>
            </a:xfrm>
            <a:prstGeom prst="rect">
              <a:avLst/>
            </a:prstGeom>
            <a:noFill/>
          </p:spPr>
          <p:txBody>
            <a:bodyPr wrap="none" rtlCol="0">
              <a:spAutoFit/>
            </a:bodyPr>
            <a:lstStyle/>
            <a:p>
              <a:r>
                <a:rPr lang="en-US" sz="2000" dirty="0">
                  <a:solidFill>
                    <a:schemeClr val="tx1">
                      <a:lumMod val="75000"/>
                      <a:lumOff val="25000"/>
                    </a:schemeClr>
                  </a:solidFill>
                </a:rPr>
                <a:t>A double gauss lens (f = 102 </a:t>
              </a:r>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2000" dirty="0">
                  <a:solidFill>
                    <a:schemeClr val="tx1">
                      <a:lumMod val="75000"/>
                      <a:lumOff val="25000"/>
                    </a:schemeClr>
                  </a:solidFill>
                </a:rPr>
                <a:t>)  </a:t>
              </a:r>
              <a:r>
                <a:rPr lang="en-US" sz="2000" dirty="0">
                  <a:solidFill>
                    <a:srgbClr val="FE3288"/>
                  </a:solidFill>
                </a:rPr>
                <a:t>▴ </a:t>
              </a:r>
              <a:endParaRPr lang="en-US" sz="2000" dirty="0">
                <a:solidFill>
                  <a:schemeClr val="tx1">
                    <a:lumMod val="75000"/>
                    <a:lumOff val="25000"/>
                  </a:schemeClr>
                </a:solidFill>
              </a:endParaRPr>
            </a:p>
          </p:txBody>
        </p:sp>
        <p:cxnSp>
          <p:nvCxnSpPr>
            <p:cNvPr id="108" name="Straight Connector 107"/>
            <p:cNvCxnSpPr>
              <a:cxnSpLocks/>
            </p:cNvCxnSpPr>
            <p:nvPr/>
          </p:nvCxnSpPr>
          <p:spPr>
            <a:xfrm>
              <a:off x="8394935" y="2747461"/>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72769" y="2833806"/>
              <a:ext cx="7315200"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2" name="Straight Connector 111"/>
            <p:cNvCxnSpPr>
              <a:cxnSpLocks/>
            </p:cNvCxnSpPr>
            <p:nvPr/>
          </p:nvCxnSpPr>
          <p:spPr>
            <a:xfrm>
              <a:off x="1079735" y="2747461"/>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519527" y="2566812"/>
              <a:ext cx="998991" cy="353943"/>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~361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p:sp>
          <p:nvSpPr>
            <p:cNvPr id="118" name="TextBox 117"/>
            <p:cNvSpPr txBox="1"/>
            <p:nvPr/>
          </p:nvSpPr>
          <p:spPr>
            <a:xfrm>
              <a:off x="9018844" y="2700915"/>
              <a:ext cx="998991" cy="353943"/>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~144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p:grpSp>
          <p:nvGrpSpPr>
            <p:cNvPr id="120" name="Group 119"/>
            <p:cNvGrpSpPr/>
            <p:nvPr/>
          </p:nvGrpSpPr>
          <p:grpSpPr>
            <a:xfrm>
              <a:off x="7680560" y="2895900"/>
              <a:ext cx="2892063" cy="172690"/>
              <a:chOff x="7680560" y="2766693"/>
              <a:chExt cx="2892063" cy="172690"/>
            </a:xfrm>
          </p:grpSpPr>
          <p:cxnSp>
            <p:nvCxnSpPr>
              <p:cNvPr id="106" name="Straight Connector 105"/>
              <p:cNvCxnSpPr>
                <a:cxnSpLocks/>
              </p:cNvCxnSpPr>
              <p:nvPr/>
            </p:nvCxnSpPr>
            <p:spPr>
              <a:xfrm flipH="1">
                <a:off x="768056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683119" y="2853038"/>
                <a:ext cx="2889504"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9" name="Straight Connector 118"/>
              <p:cNvCxnSpPr>
                <a:cxnSpLocks/>
              </p:cNvCxnSpPr>
              <p:nvPr/>
            </p:nvCxnSpPr>
            <p:spPr>
              <a:xfrm flipH="1">
                <a:off x="1056600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332354" y="1640464"/>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72" name="TextBox 71"/>
            <p:cNvSpPr txBox="1"/>
            <p:nvPr/>
          </p:nvSpPr>
          <p:spPr>
            <a:xfrm>
              <a:off x="10594912" y="2238516"/>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sp>
          <p:nvSpPr>
            <p:cNvPr id="75" name="Rectangle 74"/>
            <p:cNvSpPr/>
            <p:nvPr/>
          </p:nvSpPr>
          <p:spPr>
            <a:xfrm>
              <a:off x="8071525" y="1158268"/>
              <a:ext cx="1834465"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Aperture (stop)</a:t>
              </a:r>
            </a:p>
          </p:txBody>
        </p:sp>
        <p:sp>
          <p:nvSpPr>
            <p:cNvPr id="76" name="Arc 75"/>
            <p:cNvSpPr/>
            <p:nvPr/>
          </p:nvSpPr>
          <p:spPr>
            <a:xfrm>
              <a:off x="8023027" y="1161653"/>
              <a:ext cx="970813" cy="1069381"/>
            </a:xfrm>
            <a:prstGeom prst="arc">
              <a:avLst>
                <a:gd name="adj1" fmla="val 10724335"/>
                <a:gd name="adj2" fmla="val 13225381"/>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7" name="TextBox 76"/>
            <p:cNvSpPr txBox="1"/>
            <p:nvPr/>
          </p:nvSpPr>
          <p:spPr>
            <a:xfrm>
              <a:off x="4445798" y="1104324"/>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78" name="Arc 77"/>
            <p:cNvSpPr/>
            <p:nvPr/>
          </p:nvSpPr>
          <p:spPr>
            <a:xfrm rot="890340">
              <a:off x="4357796" y="1138723"/>
              <a:ext cx="1044296" cy="1150325"/>
            </a:xfrm>
            <a:prstGeom prst="arc">
              <a:avLst>
                <a:gd name="adj1" fmla="val 9655553"/>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9" name="TextBox 78"/>
            <p:cNvSpPr txBox="1"/>
            <p:nvPr/>
          </p:nvSpPr>
          <p:spPr>
            <a:xfrm>
              <a:off x="2667705" y="1600714"/>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84" name="Arc 83"/>
            <p:cNvSpPr/>
            <p:nvPr/>
          </p:nvSpPr>
          <p:spPr>
            <a:xfrm rot="890340">
              <a:off x="2590854" y="1645387"/>
              <a:ext cx="1044296" cy="1150325"/>
            </a:xfrm>
            <a:prstGeom prst="arc">
              <a:avLst>
                <a:gd name="adj1" fmla="val 9655553"/>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 name="Slide Number Placeholder 11"/>
          <p:cNvSpPr>
            <a:spLocks noGrp="1"/>
          </p:cNvSpPr>
          <p:nvPr>
            <p:ph type="sldNum" sz="quarter" idx="12"/>
          </p:nvPr>
        </p:nvSpPr>
        <p:spPr/>
        <p:txBody>
          <a:bodyPr/>
          <a:lstStyle/>
          <a:p>
            <a:fld id="{8295466C-6D01-4B7B-82FE-0060F6C0E0EB}" type="slidenum">
              <a:rPr lang="en-US" smtClean="0"/>
              <a:t>27</a:t>
            </a:fld>
            <a:endParaRPr lang="en-US"/>
          </a:p>
        </p:txBody>
      </p:sp>
    </p:spTree>
    <p:extLst>
      <p:ext uri="{BB962C8B-B14F-4D97-AF65-F5344CB8AC3E}">
        <p14:creationId xmlns:p14="http://schemas.microsoft.com/office/powerpoint/2010/main" val="36190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p:cNvSpPr/>
          <p:nvPr/>
        </p:nvSpPr>
        <p:spPr>
          <a:xfrm>
            <a:off x="7885893" y="5318267"/>
            <a:ext cx="1212387" cy="72110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4592" y="167635"/>
            <a:ext cx="10971837"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Nothing in optics makes sense except in the light of the pupils</a:t>
            </a:r>
          </a:p>
        </p:txBody>
      </p:sp>
      <p:sp>
        <p:nvSpPr>
          <p:cNvPr id="244" name="Oval 243"/>
          <p:cNvSpPr/>
          <p:nvPr/>
        </p:nvSpPr>
        <p:spPr>
          <a:xfrm>
            <a:off x="8052409" y="5602954"/>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9" name="Group 288"/>
          <p:cNvGrpSpPr/>
          <p:nvPr/>
        </p:nvGrpSpPr>
        <p:grpSpPr>
          <a:xfrm>
            <a:off x="507836" y="4562673"/>
            <a:ext cx="2355642" cy="1890820"/>
            <a:chOff x="558636" y="4372173"/>
            <a:chExt cx="2355642" cy="1890820"/>
          </a:xfrm>
        </p:grpSpPr>
        <p:cxnSp>
          <p:nvCxnSpPr>
            <p:cNvPr id="256" name="Straight Arrow Connector 255"/>
            <p:cNvCxnSpPr/>
            <p:nvPr/>
          </p:nvCxnSpPr>
          <p:spPr>
            <a:xfrm flipV="1">
              <a:off x="1508768" y="4449877"/>
              <a:ext cx="0" cy="1079767"/>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rot="5400000" flipV="1">
              <a:off x="2044176" y="4985525"/>
              <a:ext cx="0" cy="1079767"/>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rot="13860000" flipV="1">
              <a:off x="1191369" y="5377117"/>
              <a:ext cx="0" cy="82296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3" name="Arc 262"/>
            <p:cNvSpPr/>
            <p:nvPr/>
          </p:nvSpPr>
          <p:spPr>
            <a:xfrm rot="1527214">
              <a:off x="1451429" y="5314234"/>
              <a:ext cx="436085" cy="436085"/>
            </a:xfrm>
            <a:prstGeom prst="arc">
              <a:avLst>
                <a:gd name="adj1" fmla="val 16200000"/>
                <a:gd name="adj2" fmla="val 19826671"/>
              </a:avLst>
            </a:prstGeom>
            <a:ln>
              <a:solidFill>
                <a:schemeClr val="tx1">
                  <a:lumMod val="75000"/>
                  <a:lumOff val="25000"/>
                </a:schemeClr>
              </a:solidFill>
              <a:head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4" name="Arc 263"/>
            <p:cNvSpPr/>
            <p:nvPr/>
          </p:nvSpPr>
          <p:spPr>
            <a:xfrm>
              <a:off x="1139326" y="5091593"/>
              <a:ext cx="611708" cy="611708"/>
            </a:xfrm>
            <a:prstGeom prst="arc">
              <a:avLst>
                <a:gd name="adj1" fmla="val 16902169"/>
                <a:gd name="adj2" fmla="val 20851948"/>
              </a:avLst>
            </a:prstGeom>
            <a:ln>
              <a:solidFill>
                <a:schemeClr val="tx1">
                  <a:lumMod val="75000"/>
                  <a:lumOff val="25000"/>
                </a:schemeClr>
              </a:solidFill>
              <a:headEnd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60" name="Straight Arrow Connector 259"/>
            <p:cNvCxnSpPr/>
            <p:nvPr/>
          </p:nvCxnSpPr>
          <p:spPr>
            <a:xfrm flipV="1">
              <a:off x="1515912" y="4908190"/>
              <a:ext cx="818398" cy="615606"/>
            </a:xfrm>
            <a:prstGeom prst="straightConnector1">
              <a:avLst/>
            </a:prstGeom>
            <a:ln w="19050">
              <a:solidFill>
                <a:srgbClr val="F52080"/>
              </a:solidFill>
              <a:tailEnd type="triangle" w="med" len="lg"/>
            </a:ln>
            <a:effectLst/>
          </p:spPr>
          <p:style>
            <a:lnRef idx="1">
              <a:schemeClr val="accent1"/>
            </a:lnRef>
            <a:fillRef idx="0">
              <a:schemeClr val="accent1"/>
            </a:fillRef>
            <a:effectRef idx="0">
              <a:schemeClr val="accent1"/>
            </a:effectRef>
            <a:fontRef idx="minor">
              <a:schemeClr val="tx1"/>
            </a:fontRef>
          </p:style>
        </p:cxnSp>
        <p:sp>
          <p:nvSpPr>
            <p:cNvPr id="265" name="Arc 264"/>
            <p:cNvSpPr/>
            <p:nvPr/>
          </p:nvSpPr>
          <p:spPr>
            <a:xfrm rot="5809645">
              <a:off x="1105504" y="4977400"/>
              <a:ext cx="655083" cy="655083"/>
            </a:xfrm>
            <a:prstGeom prst="arc">
              <a:avLst/>
            </a:prstGeom>
            <a:ln w="6350">
              <a:solidFill>
                <a:schemeClr val="tx1">
                  <a:lumMod val="75000"/>
                  <a:lumOff val="25000"/>
                </a:schemeClr>
              </a:solidFill>
              <a:headEnd type="arrow" w="sm" len="sm"/>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5" name="TextBox 274"/>
                <p:cNvSpPr txBox="1"/>
                <p:nvPr/>
              </p:nvSpPr>
              <p:spPr>
                <a:xfrm>
                  <a:off x="1422049" y="5525850"/>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75" name="TextBox 274"/>
                <p:cNvSpPr txBox="1">
                  <a:spLocks noRot="1" noChangeAspect="1" noMove="1" noResize="1" noEditPoints="1" noAdjustHandles="1" noChangeArrowheads="1" noChangeShapeType="1" noTextEdit="1"/>
                </p:cNvSpPr>
                <p:nvPr/>
              </p:nvSpPr>
              <p:spPr>
                <a:xfrm>
                  <a:off x="1422049" y="5525850"/>
                  <a:ext cx="4400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p:cNvSpPr txBox="1"/>
                <p:nvPr/>
              </p:nvSpPr>
              <p:spPr>
                <a:xfrm>
                  <a:off x="1516223" y="489743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277" name="TextBox 276"/>
                <p:cNvSpPr txBox="1">
                  <a:spLocks noRot="1" noChangeAspect="1" noMove="1" noResize="1" noEditPoints="1" noAdjustHandles="1" noChangeArrowheads="1" noChangeShapeType="1" noTextEdit="1"/>
                </p:cNvSpPr>
                <p:nvPr/>
              </p:nvSpPr>
              <p:spPr>
                <a:xfrm>
                  <a:off x="1516223" y="4897439"/>
                  <a:ext cx="44008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p:cNvSpPr txBox="1"/>
                <p:nvPr/>
              </p:nvSpPr>
              <p:spPr>
                <a:xfrm>
                  <a:off x="1764794" y="5230937"/>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278" name="TextBox 277"/>
                <p:cNvSpPr txBox="1">
                  <a:spLocks noRot="1" noChangeAspect="1" noMove="1" noResize="1" noEditPoints="1" noAdjustHandles="1" noChangeArrowheads="1" noChangeShapeType="1" noTextEdit="1"/>
                </p:cNvSpPr>
                <p:nvPr/>
              </p:nvSpPr>
              <p:spPr>
                <a:xfrm>
                  <a:off x="1764794" y="5230937"/>
                  <a:ext cx="44008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p:cNvSpPr txBox="1"/>
                <p:nvPr/>
              </p:nvSpPr>
              <p:spPr>
                <a:xfrm>
                  <a:off x="558636" y="5893661"/>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79" name="TextBox 278"/>
                <p:cNvSpPr txBox="1">
                  <a:spLocks noRot="1" noChangeAspect="1" noMove="1" noResize="1" noEditPoints="1" noAdjustHandles="1" noChangeArrowheads="1" noChangeShapeType="1" noTextEdit="1"/>
                </p:cNvSpPr>
                <p:nvPr/>
              </p:nvSpPr>
              <p:spPr>
                <a:xfrm>
                  <a:off x="558636" y="5893661"/>
                  <a:ext cx="4400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p:cNvSpPr txBox="1"/>
                <p:nvPr/>
              </p:nvSpPr>
              <p:spPr>
                <a:xfrm>
                  <a:off x="2474191" y="533882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80" name="TextBox 279"/>
                <p:cNvSpPr txBox="1">
                  <a:spLocks noRot="1" noChangeAspect="1" noMove="1" noResize="1" noEditPoints="1" noAdjustHandles="1" noChangeArrowheads="1" noChangeShapeType="1" noTextEdit="1"/>
                </p:cNvSpPr>
                <p:nvPr/>
              </p:nvSpPr>
              <p:spPr>
                <a:xfrm>
                  <a:off x="2474191" y="5338829"/>
                  <a:ext cx="440087" cy="369332"/>
                </a:xfrm>
                <a:prstGeom prst="rect">
                  <a:avLst/>
                </a:prstGeom>
                <a:blipFill>
                  <a:blip r:embed="rId7"/>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1" name="TextBox 280"/>
                <p:cNvSpPr txBox="1"/>
                <p:nvPr/>
              </p:nvSpPr>
              <p:spPr>
                <a:xfrm>
                  <a:off x="1109868" y="4372173"/>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281" name="TextBox 280"/>
                <p:cNvSpPr txBox="1">
                  <a:spLocks noRot="1" noChangeAspect="1" noMove="1" noResize="1" noEditPoints="1" noAdjustHandles="1" noChangeArrowheads="1" noChangeShapeType="1" noTextEdit="1"/>
                </p:cNvSpPr>
                <p:nvPr/>
              </p:nvSpPr>
              <p:spPr>
                <a:xfrm>
                  <a:off x="1109868" y="4372173"/>
                  <a:ext cx="440087" cy="369332"/>
                </a:xfrm>
                <a:prstGeom prst="rect">
                  <a:avLst/>
                </a:prstGeom>
                <a:blipFill>
                  <a:blip r:embed="rId8"/>
                  <a:stretch>
                    <a:fillRect/>
                  </a:stretch>
                </a:blipFill>
              </p:spPr>
              <p:txBody>
                <a:bodyPr/>
                <a:lstStyle/>
                <a:p>
                  <a:r>
                    <a:rPr lang="en-US">
                      <a:noFill/>
                    </a:rPr>
                    <a:t> </a:t>
                  </a:r>
                </a:p>
              </p:txBody>
            </p:sp>
          </mc:Fallback>
        </mc:AlternateContent>
      </p:grpSp>
      <p:grpSp>
        <p:nvGrpSpPr>
          <p:cNvPr id="290" name="Group 289"/>
          <p:cNvGrpSpPr/>
          <p:nvPr/>
        </p:nvGrpSpPr>
        <p:grpSpPr>
          <a:xfrm>
            <a:off x="2558671" y="5221083"/>
            <a:ext cx="3296992" cy="769442"/>
            <a:chOff x="2787271" y="5030583"/>
            <a:chExt cx="3296992" cy="769442"/>
          </a:xfrm>
        </p:grpSpPr>
        <mc:AlternateContent xmlns:mc="http://schemas.openxmlformats.org/markup-compatibility/2006" xmlns:a14="http://schemas.microsoft.com/office/drawing/2010/main">
          <mc:Choice Requires="a14">
            <p:sp>
              <p:nvSpPr>
                <p:cNvPr id="282" name="TextBox 281"/>
                <p:cNvSpPr txBox="1"/>
                <p:nvPr/>
              </p:nvSpPr>
              <p:spPr>
                <a:xfrm>
                  <a:off x="2787271" y="5430693"/>
                  <a:ext cx="32969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lumMod val="65000"/>
                                <a:lumOff val="35000"/>
                              </a:schemeClr>
                            </a:solidFill>
                            <a:latin typeface="Cambria Math" panose="02040503050406030204" pitchFamily="18" charset="0"/>
                          </a:rPr>
                          <m:t>𝒍</m:t>
                        </m:r>
                        <m:r>
                          <a:rPr lang="en-US" b="0" i="1" smtClean="0">
                            <a:solidFill>
                              <a:schemeClr val="tx1">
                                <a:lumMod val="65000"/>
                                <a:lumOff val="35000"/>
                              </a:schemeClr>
                            </a:solidFill>
                            <a:latin typeface="Cambria Math" panose="02040503050406030204" pitchFamily="18" charset="0"/>
                          </a:rPr>
                          <m:t>= &lt;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𝑎</m:t>
                            </m:r>
                          </m:e>
                        </m:func>
                        <m:r>
                          <a:rPr lang="en-US" b="0" i="1" smtClean="0">
                            <a:solidFill>
                              <a:schemeClr val="tx1">
                                <a:lumMod val="65000"/>
                                <a:lumOff val="35000"/>
                              </a:schemeClr>
                            </a:solidFill>
                            <a:latin typeface="Cambria Math" panose="02040503050406030204" pitchFamily="18" charset="0"/>
                          </a:rPr>
                          <m: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𝑏</m:t>
                            </m:r>
                          </m:e>
                        </m:func>
                        <m:r>
                          <a:rPr lang="en-US" b="0" i="1" smtClean="0">
                            <a:solidFill>
                              <a:schemeClr val="tx1">
                                <a:lumMod val="65000"/>
                                <a:lumOff val="35000"/>
                              </a:schemeClr>
                            </a:solidFill>
                            <a:latin typeface="Cambria Math" panose="02040503050406030204" pitchFamily="18" charset="0"/>
                          </a:rPr>
                          <m: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𝑐</m:t>
                            </m:r>
                          </m:e>
                        </m:func>
                        <m:r>
                          <a:rPr lang="en-US" b="0" i="1" smtClean="0">
                            <a:solidFill>
                              <a:schemeClr val="tx1">
                                <a:lumMod val="65000"/>
                                <a:lumOff val="35000"/>
                              </a:schemeClr>
                            </a:solidFill>
                            <a:latin typeface="Cambria Math" panose="02040503050406030204" pitchFamily="18" charset="0"/>
                          </a:rPr>
                          <m:t>&gt; </m:t>
                        </m:r>
                      </m:oMath>
                    </m:oMathPara>
                  </a14:m>
                  <a:endParaRPr lang="en-US" dirty="0">
                    <a:solidFill>
                      <a:schemeClr val="tx1">
                        <a:lumMod val="65000"/>
                        <a:lumOff val="35000"/>
                      </a:schemeClr>
                    </a:solidFill>
                  </a:endParaRPr>
                </a:p>
              </p:txBody>
            </p:sp>
          </mc:Choice>
          <mc:Fallback xmlns="">
            <p:sp>
              <p:nvSpPr>
                <p:cNvPr id="282" name="TextBox 281"/>
                <p:cNvSpPr txBox="1">
                  <a:spLocks noRot="1" noChangeAspect="1" noMove="1" noResize="1" noEditPoints="1" noAdjustHandles="1" noChangeArrowheads="1" noChangeShapeType="1" noTextEdit="1"/>
                </p:cNvSpPr>
                <p:nvPr/>
              </p:nvSpPr>
              <p:spPr>
                <a:xfrm>
                  <a:off x="2787271" y="5430693"/>
                  <a:ext cx="3296992" cy="369332"/>
                </a:xfrm>
                <a:prstGeom prst="rect">
                  <a:avLst/>
                </a:prstGeom>
                <a:blipFill>
                  <a:blip r:embed="rId26"/>
                  <a:stretch>
                    <a:fillRect/>
                  </a:stretch>
                </a:blipFill>
              </p:spPr>
              <p:txBody>
                <a:bodyPr/>
                <a:lstStyle/>
                <a:p>
                  <a:r>
                    <a:rPr lang="en-US">
                      <a:noFill/>
                    </a:rPr>
                    <a:t> </a:t>
                  </a:r>
                </a:p>
              </p:txBody>
            </p:sp>
          </mc:Fallback>
        </mc:AlternateContent>
        <p:sp>
          <p:nvSpPr>
            <p:cNvPr id="283" name="TextBox 282"/>
            <p:cNvSpPr txBox="1"/>
            <p:nvPr/>
          </p:nvSpPr>
          <p:spPr>
            <a:xfrm>
              <a:off x="3068039" y="5030583"/>
              <a:ext cx="1869423" cy="400110"/>
            </a:xfrm>
            <a:prstGeom prst="rect">
              <a:avLst/>
            </a:prstGeom>
            <a:noFill/>
          </p:spPr>
          <p:txBody>
            <a:bodyPr wrap="none" rtlCol="0">
              <a:spAutoFit/>
            </a:bodyPr>
            <a:lstStyle/>
            <a:p>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Direction cosine</a:t>
              </a:r>
            </a:p>
          </p:txBody>
        </p:sp>
      </p:grpSp>
      <p:grpSp>
        <p:nvGrpSpPr>
          <p:cNvPr id="3" name="Group 2"/>
          <p:cNvGrpSpPr/>
          <p:nvPr/>
        </p:nvGrpSpPr>
        <p:grpSpPr>
          <a:xfrm>
            <a:off x="751080" y="859838"/>
            <a:ext cx="10280977" cy="3375525"/>
            <a:chOff x="751080" y="859838"/>
            <a:chExt cx="10280977" cy="3375525"/>
          </a:xfrm>
        </p:grpSpPr>
        <p:sp>
          <p:nvSpPr>
            <p:cNvPr id="246" name="Oval 245"/>
            <p:cNvSpPr/>
            <p:nvPr/>
          </p:nvSpPr>
          <p:spPr>
            <a:xfrm>
              <a:off x="8522146" y="317166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8" name="TextBox 177"/>
                <p:cNvSpPr txBox="1"/>
                <p:nvPr/>
              </p:nvSpPr>
              <p:spPr>
                <a:xfrm rot="630840">
                  <a:off x="8509805" y="3140922"/>
                  <a:ext cx="290464" cy="319831"/>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xmlns="">
            <p:sp>
              <p:nvSpPr>
                <p:cNvPr id="178" name="TextBox 177"/>
                <p:cNvSpPr txBox="1">
                  <a:spLocks noRot="1" noChangeAspect="1" noMove="1" noResize="1" noEditPoints="1" noAdjustHandles="1" noChangeArrowheads="1" noChangeShapeType="1" noTextEdit="1"/>
                </p:cNvSpPr>
                <p:nvPr/>
              </p:nvSpPr>
              <p:spPr>
                <a:xfrm rot="630840">
                  <a:off x="8509805" y="3140922"/>
                  <a:ext cx="290464" cy="319831"/>
                </a:xfrm>
                <a:prstGeom prst="rect">
                  <a:avLst/>
                </a:prstGeom>
                <a:blipFill>
                  <a:blip r:embed="rId27"/>
                  <a:stretch>
                    <a:fillRect/>
                  </a:stretch>
                </a:blipFill>
              </p:spPr>
              <p:txBody>
                <a:bodyPr/>
                <a:lstStyle/>
                <a:p>
                  <a:r>
                    <a:rPr lang="en-US">
                      <a:noFill/>
                    </a:rPr>
                    <a:t> </a:t>
                  </a:r>
                </a:p>
              </p:txBody>
            </p:sp>
          </mc:Fallback>
        </mc:AlternateContent>
        <p:sp>
          <p:nvSpPr>
            <p:cNvPr id="248" name="Oval 247"/>
            <p:cNvSpPr/>
            <p:nvPr/>
          </p:nvSpPr>
          <p:spPr>
            <a:xfrm>
              <a:off x="6854437" y="385758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Oval 246"/>
            <p:cNvSpPr/>
            <p:nvPr/>
          </p:nvSpPr>
          <p:spPr>
            <a:xfrm>
              <a:off x="6005458" y="3855533"/>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Oval 244"/>
            <p:cNvSpPr/>
            <p:nvPr/>
          </p:nvSpPr>
          <p:spPr>
            <a:xfrm>
              <a:off x="4081843" y="2273253"/>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6" name="TextBox 165"/>
                <p:cNvSpPr txBox="1"/>
                <p:nvPr/>
              </p:nvSpPr>
              <p:spPr>
                <a:xfrm rot="21480000">
                  <a:off x="4313166" y="2532969"/>
                  <a:ext cx="3987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166" name="TextBox 165"/>
                <p:cNvSpPr txBox="1">
                  <a:spLocks noRot="1" noChangeAspect="1" noMove="1" noResize="1" noEditPoints="1" noAdjustHandles="1" noChangeArrowheads="1" noChangeShapeType="1" noTextEdit="1"/>
                </p:cNvSpPr>
                <p:nvPr/>
              </p:nvSpPr>
              <p:spPr>
                <a:xfrm rot="21480000">
                  <a:off x="4313166" y="2532969"/>
                  <a:ext cx="398708"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p:cNvSpPr txBox="1"/>
                <p:nvPr/>
              </p:nvSpPr>
              <p:spPr>
                <a:xfrm>
                  <a:off x="8221096" y="2746965"/>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𝜔</m:t>
                            </m:r>
                          </m:e>
                        </m:acc>
                      </m:oMath>
                    </m:oMathPara>
                  </a14:m>
                  <a:endParaRPr lang="en-US" dirty="0"/>
                </a:p>
              </p:txBody>
            </p:sp>
          </mc:Choice>
          <mc:Fallback xmlns="">
            <p:sp>
              <p:nvSpPr>
                <p:cNvPr id="167" name="TextBox 166"/>
                <p:cNvSpPr txBox="1">
                  <a:spLocks noRot="1" noChangeAspect="1" noMove="1" noResize="1" noEditPoints="1" noAdjustHandles="1" noChangeArrowheads="1" noChangeShapeType="1" noTextEdit="1"/>
                </p:cNvSpPr>
                <p:nvPr/>
              </p:nvSpPr>
              <p:spPr>
                <a:xfrm>
                  <a:off x="8221096" y="2746965"/>
                  <a:ext cx="440087" cy="369332"/>
                </a:xfrm>
                <a:prstGeom prst="rect">
                  <a:avLst/>
                </a:prstGeom>
                <a:blipFill>
                  <a:blip r:embed="rId29"/>
                  <a:stretch>
                    <a:fillRect t="-6667" r="-23611"/>
                  </a:stretch>
                </a:blipFill>
              </p:spPr>
              <p:txBody>
                <a:bodyPr/>
                <a:lstStyle/>
                <a:p>
                  <a:r>
                    <a:rPr lang="en-US">
                      <a:noFill/>
                    </a:rPr>
                    <a:t> </a:t>
                  </a:r>
                </a:p>
              </p:txBody>
            </p:sp>
          </mc:Fallback>
        </mc:AlternateContent>
        <p:sp>
          <p:nvSpPr>
            <p:cNvPr id="168" name="Freeform: Shape 167"/>
            <p:cNvSpPr/>
            <p:nvPr/>
          </p:nvSpPr>
          <p:spPr>
            <a:xfrm rot="2720583">
              <a:off x="2088009" y="2130483"/>
              <a:ext cx="932873" cy="914400"/>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9" name="z-axis of world frame"/>
            <p:cNvCxnSpPr/>
            <p:nvPr/>
          </p:nvCxnSpPr>
          <p:spPr>
            <a:xfrm>
              <a:off x="3200852" y="2827825"/>
              <a:ext cx="6435817" cy="0"/>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Arc 174"/>
            <p:cNvSpPr>
              <a:spLocks noChangeAspect="1"/>
            </p:cNvSpPr>
            <p:nvPr/>
          </p:nvSpPr>
          <p:spPr>
            <a:xfrm rot="485672">
              <a:off x="4680420" y="2451547"/>
              <a:ext cx="716754" cy="716754"/>
            </a:xfrm>
            <a:prstGeom prst="arc">
              <a:avLst>
                <a:gd name="adj1" fmla="val 10165016"/>
                <a:gd name="adj2" fmla="val 11620081"/>
              </a:avLst>
            </a:prstGeom>
            <a:ln w="1270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6" name="Arc 175"/>
            <p:cNvSpPr>
              <a:spLocks noChangeAspect="1"/>
            </p:cNvSpPr>
            <p:nvPr/>
          </p:nvSpPr>
          <p:spPr>
            <a:xfrm rot="21480000">
              <a:off x="7462440" y="2554828"/>
              <a:ext cx="716754" cy="716754"/>
            </a:xfrm>
            <a:prstGeom prst="arc">
              <a:avLst>
                <a:gd name="adj1" fmla="val 21001610"/>
                <a:gd name="adj2" fmla="val 768586"/>
              </a:avLst>
            </a:prstGeom>
            <a:ln w="1270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7" name="TextBox 176"/>
                <p:cNvSpPr txBox="1"/>
                <p:nvPr/>
              </p:nvSpPr>
              <p:spPr>
                <a:xfrm rot="523114">
                  <a:off x="4068244" y="2227661"/>
                  <a:ext cx="32252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dirty="0">
                    <a:solidFill>
                      <a:srgbClr val="C00000"/>
                    </a:solidFill>
                  </a:endParaRPr>
                </a:p>
              </p:txBody>
            </p:sp>
          </mc:Choice>
          <mc:Fallback xmlns="">
            <p:sp>
              <p:nvSpPr>
                <p:cNvPr id="177" name="TextBox 176"/>
                <p:cNvSpPr txBox="1">
                  <a:spLocks noRot="1" noChangeAspect="1" noMove="1" noResize="1" noEditPoints="1" noAdjustHandles="1" noChangeArrowheads="1" noChangeShapeType="1" noTextEdit="1"/>
                </p:cNvSpPr>
                <p:nvPr/>
              </p:nvSpPr>
              <p:spPr>
                <a:xfrm rot="523114">
                  <a:off x="4068244" y="2227661"/>
                  <a:ext cx="322523" cy="369333"/>
                </a:xfrm>
                <a:prstGeom prst="rect">
                  <a:avLst/>
                </a:prstGeom>
                <a:blipFill>
                  <a:blip r:embed="rId30"/>
                  <a:stretch>
                    <a:fillRect/>
                  </a:stretch>
                </a:blipFill>
              </p:spPr>
              <p:txBody>
                <a:bodyPr/>
                <a:lstStyle/>
                <a:p>
                  <a:r>
                    <a:rPr lang="en-US">
                      <a:noFill/>
                    </a:rPr>
                    <a:t> </a:t>
                  </a:r>
                </a:p>
              </p:txBody>
            </p:sp>
          </mc:Fallback>
        </mc:AlternateContent>
        <p:sp>
          <p:nvSpPr>
            <p:cNvPr id="179" name="Oval 178"/>
            <p:cNvSpPr>
              <a:spLocks noChangeAspect="1"/>
            </p:cNvSpPr>
            <p:nvPr/>
          </p:nvSpPr>
          <p:spPr>
            <a:xfrm rot="21480000">
              <a:off x="2628653" y="2313523"/>
              <a:ext cx="89594" cy="8959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2" name="Straight Connector 181"/>
            <p:cNvCxnSpPr/>
            <p:nvPr/>
          </p:nvCxnSpPr>
          <p:spPr>
            <a:xfrm>
              <a:off x="2673600" y="2362655"/>
              <a:ext cx="3017227" cy="45755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3" name="Isosceles Triangle 182"/>
            <p:cNvSpPr>
              <a:spLocks noChangeAspect="1"/>
            </p:cNvSpPr>
            <p:nvPr/>
          </p:nvSpPr>
          <p:spPr>
            <a:xfrm rot="5896507">
              <a:off x="4120693" y="252926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4" name="Straight Connector 183"/>
            <p:cNvCxnSpPr/>
            <p:nvPr/>
          </p:nvCxnSpPr>
          <p:spPr>
            <a:xfrm>
              <a:off x="7421506" y="2836308"/>
              <a:ext cx="2172074" cy="44472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5" name="Isosceles Triangle 184"/>
            <p:cNvSpPr>
              <a:spLocks noChangeAspect="1"/>
            </p:cNvSpPr>
            <p:nvPr/>
          </p:nvSpPr>
          <p:spPr>
            <a:xfrm rot="6072638">
              <a:off x="8683006" y="3049231"/>
              <a:ext cx="117015" cy="117012"/>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Arrow Connector 223"/>
            <p:cNvCxnSpPr/>
            <p:nvPr/>
          </p:nvCxnSpPr>
          <p:spPr>
            <a:xfrm>
              <a:off x="5690827" y="1778059"/>
              <a:ext cx="0" cy="2103120"/>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7427856" y="1639105"/>
              <a:ext cx="0" cy="2377440"/>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7" name="Group 186"/>
            <p:cNvGrpSpPr/>
            <p:nvPr/>
          </p:nvGrpSpPr>
          <p:grpSpPr>
            <a:xfrm>
              <a:off x="6193376" y="2097076"/>
              <a:ext cx="1101120" cy="1016088"/>
              <a:chOff x="7873327" y="939668"/>
              <a:chExt cx="688367" cy="635210"/>
            </a:xfrm>
          </p:grpSpPr>
          <p:grpSp>
            <p:nvGrpSpPr>
              <p:cNvPr id="205" name="Group 204"/>
              <p:cNvGrpSpPr/>
              <p:nvPr/>
            </p:nvGrpSpPr>
            <p:grpSpPr>
              <a:xfrm>
                <a:off x="7873327" y="939668"/>
                <a:ext cx="688367" cy="635210"/>
                <a:chOff x="2979384" y="2375743"/>
                <a:chExt cx="688367" cy="635210"/>
              </a:xfrm>
            </p:grpSpPr>
            <p:cxnSp>
              <p:nvCxnSpPr>
                <p:cNvPr id="207" name="Straight Arrow Connector 206"/>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9" name="TextBox 208"/>
                    <p:cNvSpPr txBox="1"/>
                    <p:nvPr/>
                  </p:nvSpPr>
                  <p:spPr>
                    <a:xfrm>
                      <a:off x="3420027" y="2808926"/>
                      <a:ext cx="247724" cy="202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209" name="TextBox 208"/>
                    <p:cNvSpPr txBox="1">
                      <a:spLocks noRot="1" noChangeAspect="1" noMove="1" noResize="1" noEditPoints="1" noAdjustHandles="1" noChangeArrowheads="1" noChangeShapeType="1" noTextEdit="1"/>
                    </p:cNvSpPr>
                    <p:nvPr/>
                  </p:nvSpPr>
                  <p:spPr>
                    <a:xfrm>
                      <a:off x="3420027" y="2808926"/>
                      <a:ext cx="247724" cy="202027"/>
                    </a:xfrm>
                    <a:prstGeom prst="rect">
                      <a:avLst/>
                    </a:prstGeom>
                    <a:blipFill>
                      <a:blip r:embed="rId31"/>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p:cNvSpPr txBox="1"/>
                    <p:nvPr/>
                  </p:nvSpPr>
                  <p:spPr>
                    <a:xfrm>
                      <a:off x="2979384" y="2375743"/>
                      <a:ext cx="256943" cy="2133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210" name="TextBox 209"/>
                    <p:cNvSpPr txBox="1">
                      <a:spLocks noRot="1" noChangeAspect="1" noMove="1" noResize="1" noEditPoints="1" noAdjustHandles="1" noChangeArrowheads="1" noChangeShapeType="1" noTextEdit="1"/>
                    </p:cNvSpPr>
                    <p:nvPr/>
                  </p:nvSpPr>
                  <p:spPr>
                    <a:xfrm>
                      <a:off x="2979384" y="2375743"/>
                      <a:ext cx="256943" cy="213372"/>
                    </a:xfrm>
                    <a:prstGeom prst="rect">
                      <a:avLst/>
                    </a:prstGeom>
                    <a:blipFill>
                      <a:blip r:embed="rId32"/>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6" name="TextBox 205"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218" name="TextBox 217"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14"/>
                    <a:stretch>
                      <a:fillRect/>
                    </a:stretch>
                  </a:blipFill>
                </p:spPr>
                <p:txBody>
                  <a:bodyPr/>
                  <a:lstStyle/>
                  <a:p>
                    <a:r>
                      <a:rPr lang="en-US">
                        <a:noFill/>
                      </a:rPr>
                      <a:t> </a:t>
                    </a:r>
                  </a:p>
                </p:txBody>
              </p:sp>
            </mc:Fallback>
          </mc:AlternateContent>
        </p:grpSp>
        <p:grpSp>
          <p:nvGrpSpPr>
            <p:cNvPr id="188" name="Origi-pivot"/>
            <p:cNvGrpSpPr/>
            <p:nvPr/>
          </p:nvGrpSpPr>
          <p:grpSpPr>
            <a:xfrm>
              <a:off x="6480354" y="2785493"/>
              <a:ext cx="100583" cy="100583"/>
              <a:chOff x="3007294" y="4027686"/>
              <a:chExt cx="62880" cy="62880"/>
            </a:xfrm>
          </p:grpSpPr>
          <p:sp>
            <p:nvSpPr>
              <p:cNvPr id="203" name="Oval 202"/>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0" name="TextBox 189"/>
            <p:cNvSpPr txBox="1"/>
            <p:nvPr/>
          </p:nvSpPr>
          <p:spPr>
            <a:xfrm>
              <a:off x="3359039" y="1901324"/>
              <a:ext cx="1694823" cy="369332"/>
            </a:xfrm>
            <a:prstGeom prst="rect">
              <a:avLst/>
            </a:prstGeom>
            <a:noFill/>
          </p:spPr>
          <p:txBody>
            <a:bodyPr wrap="none" rtlCol="0">
              <a:spAutoFit/>
            </a:bodyPr>
            <a:lstStyle/>
            <a:p>
              <a:r>
                <a:rPr lang="en-US" dirty="0">
                  <a:solidFill>
                    <a:schemeClr val="tx1">
                      <a:lumMod val="65000"/>
                      <a:lumOff val="35000"/>
                    </a:schemeClr>
                  </a:solidFill>
                </a:rPr>
                <a:t>Chief ray (input)</a:t>
              </a:r>
            </a:p>
          </p:txBody>
        </p:sp>
        <p:grpSp>
          <p:nvGrpSpPr>
            <p:cNvPr id="249" name="Group 248"/>
            <p:cNvGrpSpPr/>
            <p:nvPr/>
          </p:nvGrpSpPr>
          <p:grpSpPr>
            <a:xfrm>
              <a:off x="751080" y="2319307"/>
              <a:ext cx="5771987" cy="1813496"/>
              <a:chOff x="757430" y="2401857"/>
              <a:chExt cx="5771987" cy="1813496"/>
            </a:xfrm>
          </p:grpSpPr>
          <p:sp>
            <p:nvSpPr>
              <p:cNvPr id="201" name="TextBox 200"/>
              <p:cNvSpPr txBox="1"/>
              <p:nvPr/>
            </p:nvSpPr>
            <p:spPr>
              <a:xfrm>
                <a:off x="757430" y="3846021"/>
                <a:ext cx="461536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Lens pivot &amp; origin of camera coordinate frame</a:t>
                </a:r>
              </a:p>
            </p:txBody>
          </p:sp>
          <p:sp>
            <p:nvSpPr>
              <p:cNvPr id="202" name="Arc 201"/>
              <p:cNvSpPr/>
              <p:nvPr/>
            </p:nvSpPr>
            <p:spPr>
              <a:xfrm flipH="1">
                <a:off x="3870588" y="2401857"/>
                <a:ext cx="2658829" cy="1659133"/>
              </a:xfrm>
              <a:prstGeom prst="arc">
                <a:avLst>
                  <a:gd name="adj1" fmla="val 5738474"/>
                  <a:gd name="adj2" fmla="val 10657488"/>
                </a:avLst>
              </a:prstGeom>
              <a:ln w="6350">
                <a:solidFill>
                  <a:schemeClr val="tx1">
                    <a:lumMod val="65000"/>
                    <a:lumOff val="35000"/>
                  </a:schemeClr>
                </a:solidFill>
                <a:headEnd type="none"/>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92" name="Rectangle 191"/>
                <p:cNvSpPr/>
                <p:nvPr/>
              </p:nvSpPr>
              <p:spPr>
                <a:xfrm>
                  <a:off x="2319556" y="2144960"/>
                  <a:ext cx="35458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192" name="Rectangle 191"/>
                <p:cNvSpPr>
                  <a:spLocks noRot="1" noChangeAspect="1" noMove="1" noResize="1" noEditPoints="1" noAdjustHandles="1" noChangeArrowheads="1" noChangeShapeType="1" noTextEdit="1"/>
                </p:cNvSpPr>
                <p:nvPr/>
              </p:nvSpPr>
              <p:spPr>
                <a:xfrm>
                  <a:off x="2319556" y="2144960"/>
                  <a:ext cx="354584" cy="384721"/>
                </a:xfrm>
                <a:prstGeom prst="rect">
                  <a:avLst/>
                </a:prstGeom>
                <a:blipFill>
                  <a:blip r:embed="rId33"/>
                  <a:stretch>
                    <a:fillRect/>
                  </a:stretch>
                </a:blipFill>
              </p:spPr>
              <p:txBody>
                <a:bodyPr/>
                <a:lstStyle/>
                <a:p>
                  <a:r>
                    <a:rPr lang="en-US">
                      <a:noFill/>
                    </a:rPr>
                    <a:t> </a:t>
                  </a:r>
                </a:p>
              </p:txBody>
            </p:sp>
          </mc:Fallback>
        </mc:AlternateContent>
        <p:grpSp>
          <p:nvGrpSpPr>
            <p:cNvPr id="193" name="Group 192"/>
            <p:cNvGrpSpPr/>
            <p:nvPr/>
          </p:nvGrpSpPr>
          <p:grpSpPr>
            <a:xfrm>
              <a:off x="3864238" y="1082117"/>
              <a:ext cx="1822850" cy="1042078"/>
              <a:chOff x="598950" y="3240514"/>
              <a:chExt cx="1822850" cy="1042078"/>
            </a:xfrm>
          </p:grpSpPr>
          <p:sp>
            <p:nvSpPr>
              <p:cNvPr id="199" name="Rectangle 198"/>
              <p:cNvSpPr/>
              <p:nvPr/>
            </p:nvSpPr>
            <p:spPr>
              <a:xfrm>
                <a:off x="598950" y="3240514"/>
                <a:ext cx="170260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200" name="Arc 199"/>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94" name="Group 193"/>
            <p:cNvGrpSpPr/>
            <p:nvPr/>
          </p:nvGrpSpPr>
          <p:grpSpPr>
            <a:xfrm>
              <a:off x="7427856" y="859838"/>
              <a:ext cx="1517127" cy="1303263"/>
              <a:chOff x="8709431" y="3533129"/>
              <a:chExt cx="1517127" cy="1303263"/>
            </a:xfrm>
          </p:grpSpPr>
          <p:sp>
            <p:nvSpPr>
              <p:cNvPr id="197" name="Rectangle 196"/>
              <p:cNvSpPr/>
              <p:nvPr/>
            </p:nvSpPr>
            <p:spPr>
              <a:xfrm>
                <a:off x="9001301" y="3533129"/>
                <a:ext cx="122525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98" name="Arc 197"/>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95" name="Arc 194"/>
            <p:cNvSpPr/>
            <p:nvPr/>
          </p:nvSpPr>
          <p:spPr>
            <a:xfrm>
              <a:off x="3364588" y="1872992"/>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6" name="Isosceles Triangle 195"/>
            <p:cNvSpPr/>
            <p:nvPr/>
          </p:nvSpPr>
          <p:spPr>
            <a:xfrm>
              <a:off x="6432834" y="2924194"/>
              <a:ext cx="199728" cy="259289"/>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rot="540000">
              <a:off x="7390755" y="2783028"/>
              <a:ext cx="89594" cy="8959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p:cNvGrpSpPr/>
            <p:nvPr/>
          </p:nvGrpSpPr>
          <p:grpSpPr>
            <a:xfrm rot="540000">
              <a:off x="5645634" y="2782527"/>
              <a:ext cx="95745" cy="94184"/>
              <a:chOff x="2398201" y="3875962"/>
              <a:chExt cx="59855" cy="58879"/>
            </a:xfrm>
          </p:grpSpPr>
          <p:sp>
            <p:nvSpPr>
              <p:cNvPr id="211" name="Oval 210"/>
              <p:cNvSpPr/>
              <p:nvPr/>
            </p:nvSpPr>
            <p:spPr>
              <a:xfrm>
                <a:off x="2402046" y="3878831"/>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flipH="1">
                <a:off x="2398201" y="3875962"/>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21" name="Rectangle 220"/>
                <p:cNvSpPr/>
                <p:nvPr/>
              </p:nvSpPr>
              <p:spPr>
                <a:xfrm>
                  <a:off x="5621089" y="2493504"/>
                  <a:ext cx="3908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oMath>
                    </m:oMathPara>
                  </a14:m>
                  <a:endParaRPr lang="en-US" dirty="0"/>
                </a:p>
              </p:txBody>
            </p:sp>
          </mc:Choice>
          <mc:Fallback xmlns="">
            <p:sp>
              <p:nvSpPr>
                <p:cNvPr id="221" name="Rectangle 220"/>
                <p:cNvSpPr>
                  <a:spLocks noRot="1" noChangeAspect="1" noMove="1" noResize="1" noEditPoints="1" noAdjustHandles="1" noChangeArrowheads="1" noChangeShapeType="1" noTextEdit="1"/>
                </p:cNvSpPr>
                <p:nvPr/>
              </p:nvSpPr>
              <p:spPr>
                <a:xfrm>
                  <a:off x="5621089" y="2493504"/>
                  <a:ext cx="390876"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Rectangle 221"/>
                <p:cNvSpPr/>
                <p:nvPr/>
              </p:nvSpPr>
              <p:spPr>
                <a:xfrm>
                  <a:off x="7350322" y="2493504"/>
                  <a:ext cx="390876" cy="377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ctrlPr>
                          </m:accPr>
                          <m:e>
                            <m:r>
                              <a:rPr lang="en-US"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e>
                        </m:acc>
                      </m:oMath>
                    </m:oMathPara>
                  </a14:m>
                  <a:endParaRPr lang="en-US" dirty="0"/>
                </a:p>
              </p:txBody>
            </p:sp>
          </mc:Choice>
          <mc:Fallback xmlns="">
            <p:sp>
              <p:nvSpPr>
                <p:cNvPr id="222" name="Rectangle 221"/>
                <p:cNvSpPr>
                  <a:spLocks noRot="1" noChangeAspect="1" noMove="1" noResize="1" noEditPoints="1" noAdjustHandles="1" noChangeArrowheads="1" noChangeShapeType="1" noTextEdit="1"/>
                </p:cNvSpPr>
                <p:nvPr/>
              </p:nvSpPr>
              <p:spPr>
                <a:xfrm>
                  <a:off x="7350322" y="2493504"/>
                  <a:ext cx="390876" cy="377219"/>
                </a:xfrm>
                <a:prstGeom prst="rect">
                  <a:avLst/>
                </a:prstGeom>
                <a:blipFill>
                  <a:blip r:embed="rId35"/>
                  <a:stretch>
                    <a:fillRect t="-8065" r="-20313"/>
                  </a:stretch>
                </a:blipFill>
              </p:spPr>
              <p:txBody>
                <a:bodyPr/>
                <a:lstStyle/>
                <a:p>
                  <a:r>
                    <a:rPr lang="en-US">
                      <a:noFill/>
                    </a:rPr>
                    <a:t> </a:t>
                  </a:r>
                </a:p>
              </p:txBody>
            </p:sp>
          </mc:Fallback>
        </mc:AlternateContent>
        <p:sp>
          <p:nvSpPr>
            <p:cNvPr id="226" name="TextBox 225"/>
            <p:cNvSpPr txBox="1"/>
            <p:nvPr/>
          </p:nvSpPr>
          <p:spPr>
            <a:xfrm>
              <a:off x="8650421" y="2549137"/>
              <a:ext cx="1231427" cy="353943"/>
            </a:xfrm>
            <a:prstGeom prst="rect">
              <a:avLst/>
            </a:prstGeom>
            <a:noFill/>
          </p:spPr>
          <p:txBody>
            <a:bodyPr wrap="none" rtlCol="0">
              <a:spAutoFit/>
            </a:bodyPr>
            <a:lstStyle/>
            <a:p>
              <a:r>
                <a:rPr lang="en-US" sz="1700" dirty="0">
                  <a:solidFill>
                    <a:schemeClr val="tx1">
                      <a:lumMod val="85000"/>
                      <a:lumOff val="15000"/>
                    </a:schemeClr>
                  </a:solidFill>
                  <a:latin typeface="Times New Roman" panose="02020603050405020304" pitchFamily="18" charset="0"/>
                  <a:cs typeface="Times New Roman" panose="02020603050405020304" pitchFamily="18" charset="0"/>
                </a:rPr>
                <a:t>Optical axis</a:t>
              </a:r>
            </a:p>
          </p:txBody>
        </p:sp>
        <p:grpSp>
          <p:nvGrpSpPr>
            <p:cNvPr id="239" name="Group 238"/>
            <p:cNvGrpSpPr/>
            <p:nvPr/>
          </p:nvGrpSpPr>
          <p:grpSpPr>
            <a:xfrm>
              <a:off x="5688086" y="4052483"/>
              <a:ext cx="1739770" cy="182880"/>
              <a:chOff x="5688086" y="3858808"/>
              <a:chExt cx="1739770" cy="182880"/>
            </a:xfrm>
          </p:grpSpPr>
          <p:grpSp>
            <p:nvGrpSpPr>
              <p:cNvPr id="234" name="Group 233"/>
              <p:cNvGrpSpPr/>
              <p:nvPr/>
            </p:nvGrpSpPr>
            <p:grpSpPr>
              <a:xfrm>
                <a:off x="5688086" y="3858808"/>
                <a:ext cx="841250" cy="182880"/>
                <a:chOff x="5688086" y="3860785"/>
                <a:chExt cx="841250" cy="182880"/>
              </a:xfrm>
            </p:grpSpPr>
            <p:cxnSp>
              <p:nvCxnSpPr>
                <p:cNvPr id="231" name="Straight Arrow Connector 230"/>
                <p:cNvCxnSpPr/>
                <p:nvPr/>
              </p:nvCxnSpPr>
              <p:spPr>
                <a:xfrm rot="10800000" flipV="1">
                  <a:off x="5688086" y="3952226"/>
                  <a:ext cx="841250" cy="0"/>
                </a:xfrm>
                <a:prstGeom prst="straightConnector1">
                  <a:avLst/>
                </a:prstGeom>
                <a:ln w="12700">
                  <a:solidFill>
                    <a:schemeClr val="tx1">
                      <a:lumMod val="50000"/>
                      <a:lumOff val="50000"/>
                    </a:schemeClr>
                  </a:solidFill>
                  <a:headEnd type="arrow" w="sm" len="med"/>
                  <a:tailEnd type="arrow" w="sm" len="med"/>
                </a:ln>
              </p:spPr>
              <p:style>
                <a:lnRef idx="1">
                  <a:schemeClr val="dk1"/>
                </a:lnRef>
                <a:fillRef idx="0">
                  <a:schemeClr val="dk1"/>
                </a:fillRef>
                <a:effectRef idx="0">
                  <a:schemeClr val="dk1"/>
                </a:effectRef>
                <a:fontRef idx="minor">
                  <a:schemeClr val="tx1"/>
                </a:fontRef>
              </p:style>
            </p:cxnSp>
            <p:cxnSp>
              <p:nvCxnSpPr>
                <p:cNvPr id="233" name="Straight Connector 232"/>
                <p:cNvCxnSpPr/>
                <p:nvPr/>
              </p:nvCxnSpPr>
              <p:spPr>
                <a:xfrm rot="5400000">
                  <a:off x="559752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p:nvGrpSpPr>
            <p:grpSpPr>
              <a:xfrm>
                <a:off x="6530744" y="3858808"/>
                <a:ext cx="897112" cy="182880"/>
                <a:chOff x="5636399" y="3860785"/>
                <a:chExt cx="897112" cy="182880"/>
              </a:xfrm>
            </p:grpSpPr>
            <p:cxnSp>
              <p:nvCxnSpPr>
                <p:cNvPr id="236" name="Straight Arrow Connector 235"/>
                <p:cNvCxnSpPr/>
                <p:nvPr/>
              </p:nvCxnSpPr>
              <p:spPr>
                <a:xfrm rot="10800000" flipV="1">
                  <a:off x="5636399" y="3952226"/>
                  <a:ext cx="896112" cy="0"/>
                </a:xfrm>
                <a:prstGeom prst="straightConnector1">
                  <a:avLst/>
                </a:prstGeom>
                <a:ln w="12700">
                  <a:solidFill>
                    <a:schemeClr val="tx1">
                      <a:lumMod val="50000"/>
                      <a:lumOff val="50000"/>
                    </a:schemeClr>
                  </a:solidFill>
                  <a:headEnd type="arrow" w="sm" len="med"/>
                  <a:tailEnd type="arrow" w="sm" len="med"/>
                </a:ln>
              </p:spPr>
              <p:style>
                <a:lnRef idx="1">
                  <a:schemeClr val="dk1"/>
                </a:lnRef>
                <a:fillRef idx="0">
                  <a:schemeClr val="dk1"/>
                </a:fillRef>
                <a:effectRef idx="0">
                  <a:schemeClr val="dk1"/>
                </a:effectRef>
                <a:fontRef idx="minor">
                  <a:schemeClr val="tx1"/>
                </a:fontRef>
              </p:style>
            </p:cxnSp>
            <p:cxnSp>
              <p:nvCxnSpPr>
                <p:cNvPr id="237" name="Straight Connector 236"/>
                <p:cNvCxnSpPr/>
                <p:nvPr/>
              </p:nvCxnSpPr>
              <p:spPr>
                <a:xfrm rot="5400000">
                  <a:off x="644207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a:off x="554672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40" name="TextBox 239"/>
                <p:cNvSpPr txBox="1"/>
                <p:nvPr/>
              </p:nvSpPr>
              <p:spPr>
                <a:xfrm>
                  <a:off x="6789180" y="3788646"/>
                  <a:ext cx="440087" cy="3845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𝑒</m:t>
                                </m:r>
                              </m:sub>
                            </m:sSub>
                          </m:e>
                        </m:acc>
                      </m:oMath>
                    </m:oMathPara>
                  </a14:m>
                  <a:endParaRPr lang="en-US" dirty="0"/>
                </a:p>
              </p:txBody>
            </p:sp>
          </mc:Choice>
          <mc:Fallback xmlns="">
            <p:sp>
              <p:nvSpPr>
                <p:cNvPr id="240" name="TextBox 239"/>
                <p:cNvSpPr txBox="1">
                  <a:spLocks noRot="1" noChangeAspect="1" noMove="1" noResize="1" noEditPoints="1" noAdjustHandles="1" noChangeArrowheads="1" noChangeShapeType="1" noTextEdit="1"/>
                </p:cNvSpPr>
                <p:nvPr/>
              </p:nvSpPr>
              <p:spPr>
                <a:xfrm>
                  <a:off x="6789180" y="3788646"/>
                  <a:ext cx="440087" cy="384592"/>
                </a:xfrm>
                <a:prstGeom prst="rect">
                  <a:avLst/>
                </a:prstGeom>
                <a:blipFill>
                  <a:blip r:embed="rId36"/>
                  <a:stretch>
                    <a:fillRect t="-7813"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p:cNvSpPr txBox="1"/>
                <p:nvPr/>
              </p:nvSpPr>
              <p:spPr>
                <a:xfrm>
                  <a:off x="5947092" y="3786004"/>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𝑒</m:t>
                            </m:r>
                          </m:sub>
                        </m:sSub>
                      </m:oMath>
                    </m:oMathPara>
                  </a14:m>
                  <a:endParaRPr lang="en-US" dirty="0"/>
                </a:p>
              </p:txBody>
            </p:sp>
          </mc:Choice>
          <mc:Fallback xmlns="">
            <p:sp>
              <p:nvSpPr>
                <p:cNvPr id="241" name="TextBox 240"/>
                <p:cNvSpPr txBox="1">
                  <a:spLocks noRot="1" noChangeAspect="1" noMove="1" noResize="1" noEditPoints="1" noAdjustHandles="1" noChangeArrowheads="1" noChangeShapeType="1" noTextEdit="1"/>
                </p:cNvSpPr>
                <p:nvPr/>
              </p:nvSpPr>
              <p:spPr>
                <a:xfrm>
                  <a:off x="5947092" y="3786004"/>
                  <a:ext cx="440087" cy="369332"/>
                </a:xfrm>
                <a:prstGeom prst="rect">
                  <a:avLst/>
                </a:prstGeom>
                <a:blipFill>
                  <a:blip r:embed="rId37"/>
                  <a:stretch>
                    <a:fillRect/>
                  </a:stretch>
                </a:blipFill>
              </p:spPr>
              <p:txBody>
                <a:bodyPr/>
                <a:lstStyle/>
                <a:p>
                  <a:r>
                    <a:rPr lang="en-US">
                      <a:noFill/>
                    </a:rPr>
                    <a:t> </a:t>
                  </a:r>
                </a:p>
              </p:txBody>
            </p:sp>
          </mc:Fallback>
        </mc:AlternateContent>
        <p:sp>
          <p:nvSpPr>
            <p:cNvPr id="242" name="TextBox 241"/>
            <p:cNvSpPr txBox="1"/>
            <p:nvPr/>
          </p:nvSpPr>
          <p:spPr>
            <a:xfrm>
              <a:off x="9191360" y="3476830"/>
              <a:ext cx="1840697" cy="369332"/>
            </a:xfrm>
            <a:prstGeom prst="rect">
              <a:avLst/>
            </a:prstGeom>
            <a:noFill/>
          </p:spPr>
          <p:txBody>
            <a:bodyPr wrap="none" rtlCol="0">
              <a:spAutoFit/>
            </a:bodyPr>
            <a:lstStyle/>
            <a:p>
              <a:r>
                <a:rPr lang="en-US" dirty="0">
                  <a:solidFill>
                    <a:schemeClr val="tx1">
                      <a:lumMod val="65000"/>
                      <a:lumOff val="35000"/>
                    </a:schemeClr>
                  </a:solidFill>
                </a:rPr>
                <a:t>Chief ray (output)</a:t>
              </a:r>
            </a:p>
          </p:txBody>
        </p:sp>
        <p:sp>
          <p:nvSpPr>
            <p:cNvPr id="243" name="Arc 242"/>
            <p:cNvSpPr/>
            <p:nvPr/>
          </p:nvSpPr>
          <p:spPr>
            <a:xfrm flipV="1">
              <a:off x="9175715" y="2653834"/>
              <a:ext cx="1044296" cy="1150325"/>
            </a:xfrm>
            <a:prstGeom prst="arc">
              <a:avLst>
                <a:gd name="adj1" fmla="val 10724335"/>
                <a:gd name="adj2" fmla="val 13084631"/>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5" name="TextBox 284"/>
                <p:cNvSpPr txBox="1"/>
                <p:nvPr/>
              </p:nvSpPr>
              <p:spPr>
                <a:xfrm>
                  <a:off x="7384298" y="2014975"/>
                  <a:ext cx="440087" cy="3845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e>
                        </m:acc>
                      </m:oMath>
                    </m:oMathPara>
                  </a14:m>
                  <a:endParaRPr lang="en-US" dirty="0"/>
                </a:p>
              </p:txBody>
            </p:sp>
          </mc:Choice>
          <mc:Fallback xmlns="">
            <p:sp>
              <p:nvSpPr>
                <p:cNvPr id="285" name="TextBox 284"/>
                <p:cNvSpPr txBox="1">
                  <a:spLocks noRot="1" noChangeAspect="1" noMove="1" noResize="1" noEditPoints="1" noAdjustHandles="1" noChangeArrowheads="1" noChangeShapeType="1" noTextEdit="1"/>
                </p:cNvSpPr>
                <p:nvPr/>
              </p:nvSpPr>
              <p:spPr>
                <a:xfrm>
                  <a:off x="7384298" y="2014975"/>
                  <a:ext cx="440087" cy="384592"/>
                </a:xfrm>
                <a:prstGeom prst="rect">
                  <a:avLst/>
                </a:prstGeom>
                <a:blipFill>
                  <a:blip r:embed="rId38"/>
                  <a:stretch>
                    <a:fillRect t="-7937" r="-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 name="TextBox 285"/>
                <p:cNvSpPr txBox="1"/>
                <p:nvPr/>
              </p:nvSpPr>
              <p:spPr>
                <a:xfrm>
                  <a:off x="5307352" y="2017448"/>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oMath>
                    </m:oMathPara>
                  </a14:m>
                  <a:endParaRPr lang="en-US" dirty="0"/>
                </a:p>
              </p:txBody>
            </p:sp>
          </mc:Choice>
          <mc:Fallback xmlns="">
            <p:sp>
              <p:nvSpPr>
                <p:cNvPr id="286" name="TextBox 285"/>
                <p:cNvSpPr txBox="1">
                  <a:spLocks noRot="1" noChangeAspect="1" noMove="1" noResize="1" noEditPoints="1" noAdjustHandles="1" noChangeArrowheads="1" noChangeShapeType="1" noTextEdit="1"/>
                </p:cNvSpPr>
                <p:nvPr/>
              </p:nvSpPr>
              <p:spPr>
                <a:xfrm>
                  <a:off x="5307352" y="2017448"/>
                  <a:ext cx="440087" cy="369332"/>
                </a:xfrm>
                <a:prstGeom prst="rect">
                  <a:avLst/>
                </a:prstGeom>
                <a:blipFill>
                  <a:blip r:embed="rId3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7" name="TextBox 286"/>
              <p:cNvSpPr txBox="1"/>
              <p:nvPr/>
            </p:nvSpPr>
            <p:spPr>
              <a:xfrm>
                <a:off x="7930381" y="5304460"/>
                <a:ext cx="1084528" cy="711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h</m:t>
                                  </m:r>
                                </m:e>
                              </m:acc>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den>
                      </m:f>
                    </m:oMath>
                  </m:oMathPara>
                </a14:m>
                <a:endParaRPr lang="en-US" dirty="0"/>
              </a:p>
            </p:txBody>
          </p:sp>
        </mc:Choice>
        <mc:Fallback xmlns="">
          <p:sp>
            <p:nvSpPr>
              <p:cNvPr id="287" name="TextBox 286"/>
              <p:cNvSpPr txBox="1">
                <a:spLocks noRot="1" noChangeAspect="1" noMove="1" noResize="1" noEditPoints="1" noAdjustHandles="1" noChangeArrowheads="1" noChangeShapeType="1" noTextEdit="1"/>
              </p:cNvSpPr>
              <p:nvPr/>
            </p:nvSpPr>
            <p:spPr>
              <a:xfrm>
                <a:off x="7930381" y="5304460"/>
                <a:ext cx="1084528" cy="711028"/>
              </a:xfrm>
              <a:prstGeom prst="rect">
                <a:avLst/>
              </a:prstGeom>
              <a:blipFill>
                <a:blip r:embed="rId40"/>
                <a:stretch>
                  <a:fillRect/>
                </a:stretch>
              </a:blipFill>
            </p:spPr>
            <p:txBody>
              <a:bodyPr/>
              <a:lstStyle/>
              <a:p>
                <a:r>
                  <a:rPr lang="en-US">
                    <a:noFill/>
                  </a:rPr>
                  <a:t> </a:t>
                </a:r>
              </a:p>
            </p:txBody>
          </p:sp>
        </mc:Fallback>
      </mc:AlternateContent>
      <p:sp>
        <p:nvSpPr>
          <p:cNvPr id="288" name="TextBox 287"/>
          <p:cNvSpPr txBox="1"/>
          <p:nvPr/>
        </p:nvSpPr>
        <p:spPr>
          <a:xfrm>
            <a:off x="7486806" y="4915487"/>
            <a:ext cx="410829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Pupil magnification:</a:t>
            </a:r>
          </a:p>
        </p:txBody>
      </p:sp>
      <p:grpSp>
        <p:nvGrpSpPr>
          <p:cNvPr id="88" name="Group 87"/>
          <p:cNvGrpSpPr/>
          <p:nvPr/>
        </p:nvGrpSpPr>
        <p:grpSpPr>
          <a:xfrm>
            <a:off x="9907851" y="5509540"/>
            <a:ext cx="292559" cy="338554"/>
            <a:chOff x="1821495" y="4635241"/>
            <a:chExt cx="292559" cy="338554"/>
          </a:xfrm>
        </p:grpSpPr>
        <p:sp>
          <p:nvSpPr>
            <p:cNvPr id="89" name="Oval 8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2</a:t>
              </a:r>
              <a:endParaRPr lang="en-US" sz="1600" dirty="0">
                <a:solidFill>
                  <a:srgbClr val="3A9AFF"/>
                </a:solidFill>
                <a:latin typeface="Euclid" panose="02020503060505020303" pitchFamily="18" charset="0"/>
              </a:endParaRPr>
            </a:p>
          </p:txBody>
        </p:sp>
      </p:grpSp>
      <p:sp>
        <p:nvSpPr>
          <p:cNvPr id="4" name="Slide Number Placeholder 3"/>
          <p:cNvSpPr>
            <a:spLocks noGrp="1"/>
          </p:cNvSpPr>
          <p:nvPr>
            <p:ph type="sldNum" sz="quarter" idx="12"/>
          </p:nvPr>
        </p:nvSpPr>
        <p:spPr/>
        <p:txBody>
          <a:bodyPr/>
          <a:lstStyle/>
          <a:p>
            <a:fld id="{8295466C-6D01-4B7B-82FE-0060F6C0E0EB}" type="slidenum">
              <a:rPr lang="en-US" smtClean="0"/>
              <a:t>28</a:t>
            </a:fld>
            <a:endParaRPr lang="en-US"/>
          </a:p>
        </p:txBody>
      </p:sp>
    </p:spTree>
    <p:extLst>
      <p:ext uri="{BB962C8B-B14F-4D97-AF65-F5344CB8AC3E}">
        <p14:creationId xmlns:p14="http://schemas.microsoft.com/office/powerpoint/2010/main" val="4261698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164592" y="167635"/>
                <a:ext cx="10971837"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changes the chief ray’s direction cosine </a:t>
                </a:r>
              </a:p>
              <a:p>
                <a:r>
                  <a:rPr lang="en-US" sz="2600" b="1" dirty="0">
                    <a:solidFill>
                      <a:srgbClr val="FF3F7A"/>
                    </a:solidFill>
                    <a:latin typeface="Euclid" panose="02020503060505020303" pitchFamily="18" charset="0"/>
                  </a:rPr>
                  <a:t>in the image space</a:t>
                </a:r>
              </a:p>
            </p:txBody>
          </p:sp>
        </mc:Choice>
        <mc:Fallback xmlns="">
          <p:sp>
            <p:nvSpPr>
              <p:cNvPr id="3" name="TextBox 2"/>
              <p:cNvSpPr txBox="1">
                <a:spLocks noRot="1" noChangeAspect="1" noMove="1" noResize="1" noEditPoints="1" noAdjustHandles="1" noChangeArrowheads="1" noChangeShapeType="1" noTextEdit="1"/>
              </p:cNvSpPr>
              <p:nvPr/>
            </p:nvSpPr>
            <p:spPr>
              <a:xfrm>
                <a:off x="164592" y="167635"/>
                <a:ext cx="10971837" cy="928396"/>
              </a:xfrm>
              <a:prstGeom prst="rect">
                <a:avLst/>
              </a:prstGeom>
              <a:blipFill>
                <a:blip r:embed="rId3"/>
                <a:stretch>
                  <a:fillRect l="-1000" t="-1961" b="-15686"/>
                </a:stretch>
              </a:blipFill>
            </p:spPr>
            <p:txBody>
              <a:bodyPr/>
              <a:lstStyle/>
              <a:p>
                <a:r>
                  <a:rPr lang="en-US">
                    <a:noFill/>
                  </a:rPr>
                  <a:t> </a:t>
                </a:r>
              </a:p>
            </p:txBody>
          </p:sp>
        </mc:Fallback>
      </mc:AlternateContent>
      <p:grpSp>
        <p:nvGrpSpPr>
          <p:cNvPr id="248" name="Origi-pivot-dummy" hidden="1"/>
          <p:cNvGrpSpPr/>
          <p:nvPr/>
        </p:nvGrpSpPr>
        <p:grpSpPr>
          <a:xfrm rot="21480000">
            <a:off x="6886048" y="2637196"/>
            <a:ext cx="89594" cy="89594"/>
            <a:chOff x="2988882" y="4051899"/>
            <a:chExt cx="56010" cy="56010"/>
          </a:xfrm>
        </p:grpSpPr>
        <p:sp>
          <p:nvSpPr>
            <p:cNvPr id="252" name="Oval 251"/>
            <p:cNvSpPr/>
            <p:nvPr/>
          </p:nvSpPr>
          <p:spPr>
            <a:xfrm>
              <a:off x="2988882" y="4051899"/>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Oval 252"/>
            <p:cNvSpPr/>
            <p:nvPr/>
          </p:nvSpPr>
          <p:spPr>
            <a:xfrm>
              <a:off x="3012314" y="4075332"/>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70" name="Straight Connector 269" hidden="1"/>
          <p:cNvCxnSpPr/>
          <p:nvPr/>
        </p:nvCxnSpPr>
        <p:spPr>
          <a:xfrm>
            <a:off x="7759311" y="1979295"/>
            <a:ext cx="0" cy="1093063"/>
          </a:xfrm>
          <a:prstGeom prst="line">
            <a:avLst/>
          </a:prstGeom>
          <a:ln w="158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TextBox 201" hidden="1"/>
              <p:cNvSpPr txBox="1"/>
              <p:nvPr/>
            </p:nvSpPr>
            <p:spPr>
              <a:xfrm rot="21480000">
                <a:off x="4373352" y="2728638"/>
                <a:ext cx="398708"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𝛼</m:t>
                          </m:r>
                        </m:e>
                        <m:sub>
                          <m:r>
                            <a:rPr lang="en-US" sz="1300" b="0" i="1" smtClean="0">
                              <a:latin typeface="Cambria Math" panose="02040503050406030204" pitchFamily="18" charset="0"/>
                            </a:rPr>
                            <m:t> </m:t>
                          </m:r>
                        </m:sub>
                      </m:sSub>
                    </m:oMath>
                  </m:oMathPara>
                </a14:m>
                <a:endParaRPr lang="en-US" sz="1300" dirty="0"/>
              </a:p>
            </p:txBody>
          </p:sp>
        </mc:Choice>
        <mc:Fallback xmlns="">
          <p:sp>
            <p:nvSpPr>
              <p:cNvPr id="202" name="TextBox 201" hidden="1"/>
              <p:cNvSpPr txBox="1">
                <a:spLocks noRot="1" noChangeAspect="1" noMove="1" noResize="1" noEditPoints="1" noAdjustHandles="1" noChangeArrowheads="1" noChangeShapeType="1" noTextEdit="1"/>
              </p:cNvSpPr>
              <p:nvPr/>
            </p:nvSpPr>
            <p:spPr>
              <a:xfrm rot="21480000">
                <a:off x="4373352" y="2728638"/>
                <a:ext cx="398708" cy="292388"/>
              </a:xfrm>
              <a:prstGeom prst="rect">
                <a:avLst/>
              </a:prstGeom>
              <a:blipFill>
                <a:blip r:embed="rId4"/>
                <a:stretch>
                  <a:fillRect/>
                </a:stretch>
              </a:blipFill>
            </p:spPr>
            <p:txBody>
              <a:bodyPr/>
              <a:lstStyle/>
              <a:p>
                <a:r>
                  <a:rPr lang="en-US">
                    <a:noFill/>
                  </a:rPr>
                  <a:t> </a:t>
                </a:r>
              </a:p>
            </p:txBody>
          </p:sp>
        </mc:Fallback>
      </mc:AlternateContent>
      <p:sp>
        <p:nvSpPr>
          <p:cNvPr id="325" name="Arc 324"/>
          <p:cNvSpPr/>
          <p:nvPr/>
        </p:nvSpPr>
        <p:spPr>
          <a:xfrm rot="2584911">
            <a:off x="2790473" y="3400232"/>
            <a:ext cx="2097243" cy="2097243"/>
          </a:xfrm>
          <a:prstGeom prst="arc">
            <a:avLst>
              <a:gd name="adj1" fmla="val 678791"/>
              <a:gd name="adj2" fmla="val 2429077"/>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Arc 69"/>
          <p:cNvSpPr/>
          <p:nvPr/>
        </p:nvSpPr>
        <p:spPr>
          <a:xfrm rot="19015089" flipH="1">
            <a:off x="7126635" y="3411867"/>
            <a:ext cx="2097243" cy="2097243"/>
          </a:xfrm>
          <a:prstGeom prst="arc">
            <a:avLst>
              <a:gd name="adj1" fmla="val 678791"/>
              <a:gd name="adj2" fmla="val 2429077"/>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4" name="Group 13"/>
          <p:cNvGrpSpPr/>
          <p:nvPr/>
        </p:nvGrpSpPr>
        <p:grpSpPr>
          <a:xfrm>
            <a:off x="2097246" y="1008461"/>
            <a:ext cx="8743887" cy="3548577"/>
            <a:chOff x="2097246" y="1008461"/>
            <a:chExt cx="8743887" cy="3548577"/>
          </a:xfrm>
        </p:grpSpPr>
        <p:sp>
          <p:nvSpPr>
            <p:cNvPr id="67" name="Oval 66"/>
            <p:cNvSpPr/>
            <p:nvPr/>
          </p:nvSpPr>
          <p:spPr>
            <a:xfrm>
              <a:off x="8309697" y="3220872"/>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4283070" y="240801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7" name="TextBox 236"/>
                <p:cNvSpPr txBox="1"/>
                <p:nvPr/>
              </p:nvSpPr>
              <p:spPr>
                <a:xfrm rot="21480000">
                  <a:off x="4737023" y="2805965"/>
                  <a:ext cx="3987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237" name="TextBox 236"/>
                <p:cNvSpPr txBox="1">
                  <a:spLocks noRot="1" noChangeAspect="1" noMove="1" noResize="1" noEditPoints="1" noAdjustHandles="1" noChangeArrowheads="1" noChangeShapeType="1" noTextEdit="1"/>
                </p:cNvSpPr>
                <p:nvPr/>
              </p:nvSpPr>
              <p:spPr>
                <a:xfrm rot="21480000">
                  <a:off x="4737023" y="2805965"/>
                  <a:ext cx="39870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237"/>
                <p:cNvSpPr txBox="1"/>
                <p:nvPr/>
              </p:nvSpPr>
              <p:spPr>
                <a:xfrm rot="21480000">
                  <a:off x="7877542" y="251302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𝜔</m:t>
                            </m:r>
                          </m:e>
                        </m:acc>
                      </m:oMath>
                    </m:oMathPara>
                  </a14:m>
                  <a:endParaRPr lang="en-US" dirty="0"/>
                </a:p>
              </p:txBody>
            </p:sp>
          </mc:Choice>
          <mc:Fallback xmlns="">
            <p:sp>
              <p:nvSpPr>
                <p:cNvPr id="238" name="TextBox 237"/>
                <p:cNvSpPr txBox="1">
                  <a:spLocks noRot="1" noChangeAspect="1" noMove="1" noResize="1" noEditPoints="1" noAdjustHandles="1" noChangeArrowheads="1" noChangeShapeType="1" noTextEdit="1"/>
                </p:cNvSpPr>
                <p:nvPr/>
              </p:nvSpPr>
              <p:spPr>
                <a:xfrm rot="21480000">
                  <a:off x="7877542" y="2513029"/>
                  <a:ext cx="440087" cy="369332"/>
                </a:xfrm>
                <a:prstGeom prst="rect">
                  <a:avLst/>
                </a:prstGeom>
                <a:blipFill>
                  <a:blip r:embed="rId6"/>
                  <a:stretch>
                    <a:fillRect t="-7813" r="-21333"/>
                  </a:stretch>
                </a:blipFill>
              </p:spPr>
              <p:txBody>
                <a:bodyPr/>
                <a:lstStyle/>
                <a:p>
                  <a:r>
                    <a:rPr lang="en-US">
                      <a:noFill/>
                    </a:rPr>
                    <a:t> </a:t>
                  </a:r>
                </a:p>
              </p:txBody>
            </p:sp>
          </mc:Fallback>
        </mc:AlternateContent>
        <p:sp>
          <p:nvSpPr>
            <p:cNvPr id="6" name="Freeform: Shape 5"/>
            <p:cNvSpPr/>
            <p:nvPr/>
          </p:nvSpPr>
          <p:spPr>
            <a:xfrm rot="2720583">
              <a:off x="2088009" y="2130483"/>
              <a:ext cx="932873" cy="914400"/>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8" name="z-axis of world frame"/>
            <p:cNvCxnSpPr/>
            <p:nvPr/>
          </p:nvCxnSpPr>
          <p:spPr>
            <a:xfrm>
              <a:off x="2996064" y="2830917"/>
              <a:ext cx="6435817"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noChangeAspect="1"/>
            </p:cNvCxnSpPr>
            <p:nvPr/>
          </p:nvCxnSpPr>
          <p:spPr>
            <a:xfrm flipV="1">
              <a:off x="2717999" y="2325391"/>
              <a:ext cx="6538204" cy="1226314"/>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4" name="Text Box 15"/>
                <p:cNvSpPr txBox="1">
                  <a:spLocks noChangeAspect="1"/>
                </p:cNvSpPr>
                <p:nvPr/>
              </p:nvSpPr>
              <p:spPr>
                <a:xfrm rot="20940000" flipH="1">
                  <a:off x="5510704" y="2920350"/>
                  <a:ext cx="594250"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effectLst/>
                            <a:latin typeface="Cambria Math" panose="02040503050406030204" pitchFamily="18" charset="0"/>
                            <a:ea typeface="Calibri"/>
                            <a:cs typeface="Times New Roman"/>
                          </a:rPr>
                          <m:t>𝐸</m:t>
                        </m:r>
                      </m:oMath>
                    </m:oMathPara>
                  </a14:m>
                  <a:endParaRPr lang="en-US" dirty="0">
                    <a:effectLst/>
                    <a:ea typeface="Calibri"/>
                    <a:cs typeface="Times New Roman"/>
                  </a:endParaRPr>
                </a:p>
              </p:txBody>
            </p:sp>
          </mc:Choice>
          <mc:Fallback xmlns="">
            <p:sp>
              <p:nvSpPr>
                <p:cNvPr id="234" name="Text Box 15"/>
                <p:cNvSpPr txBox="1">
                  <a:spLocks noRot="1" noChangeAspect="1" noMove="1" noResize="1" noEditPoints="1" noAdjustHandles="1" noChangeArrowheads="1" noChangeShapeType="1" noTextEdit="1"/>
                </p:cNvSpPr>
                <p:nvPr/>
              </p:nvSpPr>
              <p:spPr>
                <a:xfrm rot="20940000" flipH="1">
                  <a:off x="5510704" y="2920350"/>
                  <a:ext cx="594250" cy="438124"/>
                </a:xfrm>
                <a:prstGeom prst="rect">
                  <a:avLst/>
                </a:prstGeom>
                <a:blipFill>
                  <a:blip r:embed="rId7"/>
                  <a:stretch>
                    <a:fillRect/>
                  </a:stretch>
                </a:blipFill>
                <a:ln w="6350">
                  <a:noFill/>
                </a:ln>
                <a:effectLst/>
              </p:spPr>
              <p:txBody>
                <a:bodyPr/>
                <a:lstStyle/>
                <a:p>
                  <a:r>
                    <a:rPr lang="en-US">
                      <a:noFill/>
                    </a:rPr>
                    <a:t> </a:t>
                  </a:r>
                </a:p>
              </p:txBody>
            </p:sp>
          </mc:Fallback>
        </mc:AlternateContent>
        <p:cxnSp>
          <p:nvCxnSpPr>
            <p:cNvPr id="184" name="Straight Connector 183"/>
            <p:cNvCxnSpPr>
              <a:cxnSpLocks noChangeAspect="1"/>
            </p:cNvCxnSpPr>
            <p:nvPr/>
          </p:nvCxnSpPr>
          <p:spPr>
            <a:xfrm rot="420000">
              <a:off x="7270617" y="1810277"/>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5" name="Text Box 15"/>
                <p:cNvSpPr txBox="1">
                  <a:spLocks noChangeAspect="1"/>
                </p:cNvSpPr>
                <p:nvPr/>
              </p:nvSpPr>
              <p:spPr>
                <a:xfrm rot="20940000" flipH="1">
                  <a:off x="7182826" y="2306246"/>
                  <a:ext cx="663738"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b="0" i="1" dirty="0" smtClean="0">
                                <a:effectLst/>
                                <a:latin typeface="Cambria Math" panose="02040503050406030204" pitchFamily="18" charset="0"/>
                                <a:ea typeface="Calibri"/>
                                <a:cs typeface="Times New Roman"/>
                              </a:rPr>
                            </m:ctrlPr>
                          </m:accPr>
                          <m:e>
                            <m:r>
                              <a:rPr lang="en-US" i="1" dirty="0" smtClean="0">
                                <a:effectLst/>
                                <a:latin typeface="Cambria Math" panose="02040503050406030204" pitchFamily="18" charset="0"/>
                                <a:ea typeface="Calibri"/>
                                <a:cs typeface="Times New Roman"/>
                              </a:rPr>
                              <m:t>𝐸</m:t>
                            </m:r>
                          </m:e>
                        </m:acc>
                      </m:oMath>
                    </m:oMathPara>
                  </a14:m>
                  <a:endParaRPr lang="en-US" dirty="0">
                    <a:effectLst/>
                    <a:ea typeface="Calibri"/>
                    <a:cs typeface="Times New Roman"/>
                  </a:endParaRPr>
                </a:p>
              </p:txBody>
            </p:sp>
          </mc:Choice>
          <mc:Fallback xmlns="">
            <p:sp>
              <p:nvSpPr>
                <p:cNvPr id="235" name="Text Box 15"/>
                <p:cNvSpPr txBox="1">
                  <a:spLocks noRot="1" noChangeAspect="1" noMove="1" noResize="1" noEditPoints="1" noAdjustHandles="1" noChangeArrowheads="1" noChangeShapeType="1" noTextEdit="1"/>
                </p:cNvSpPr>
                <p:nvPr/>
              </p:nvSpPr>
              <p:spPr>
                <a:xfrm rot="20940000" flipH="1">
                  <a:off x="7182826" y="2306246"/>
                  <a:ext cx="663738" cy="438124"/>
                </a:xfrm>
                <a:prstGeom prst="rect">
                  <a:avLst/>
                </a:prstGeom>
                <a:blipFill>
                  <a:blip r:embed="rId8"/>
                  <a:stretch>
                    <a:fillRect/>
                  </a:stretch>
                </a:blipFill>
                <a:ln w="6350">
                  <a:noFill/>
                </a:ln>
                <a:effectLst/>
              </p:spPr>
              <p:txBody>
                <a:bodyPr/>
                <a:lstStyle/>
                <a:p>
                  <a:r>
                    <a:rPr lang="en-US">
                      <a:noFill/>
                    </a:rPr>
                    <a:t> </a:t>
                  </a:r>
                </a:p>
              </p:txBody>
            </p:sp>
          </mc:Fallback>
        </mc:AlternateContent>
        <p:sp>
          <p:nvSpPr>
            <p:cNvPr id="236" name="Oval 235"/>
            <p:cNvSpPr/>
            <p:nvPr/>
          </p:nvSpPr>
          <p:spPr>
            <a:xfrm rot="21480000">
              <a:off x="7371572" y="2628098"/>
              <a:ext cx="89594" cy="8959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Arc 238"/>
            <p:cNvSpPr>
              <a:spLocks noChangeAspect="1"/>
            </p:cNvSpPr>
            <p:nvPr/>
          </p:nvSpPr>
          <p:spPr>
            <a:xfrm rot="21480000">
              <a:off x="5097689" y="2622218"/>
              <a:ext cx="716754" cy="716754"/>
            </a:xfrm>
            <a:prstGeom prst="arc">
              <a:avLst>
                <a:gd name="adj1" fmla="val 9849883"/>
                <a:gd name="adj2" fmla="val 11925931"/>
              </a:avLst>
            </a:prstGeom>
            <a:ln w="1270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0" name="Arc 239"/>
            <p:cNvSpPr>
              <a:spLocks noChangeAspect="1"/>
            </p:cNvSpPr>
            <p:nvPr/>
          </p:nvSpPr>
          <p:spPr>
            <a:xfrm rot="21480000">
              <a:off x="7248247" y="2362906"/>
              <a:ext cx="716754" cy="716754"/>
            </a:xfrm>
            <a:prstGeom prst="arc">
              <a:avLst>
                <a:gd name="adj1" fmla="val 20362638"/>
                <a:gd name="adj2" fmla="val 1870892"/>
              </a:avLst>
            </a:prstGeom>
            <a:ln w="1270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1" name="TextBox 240"/>
                <p:cNvSpPr txBox="1"/>
                <p:nvPr/>
              </p:nvSpPr>
              <p:spPr>
                <a:xfrm rot="731728">
                  <a:off x="4256386" y="2364690"/>
                  <a:ext cx="32252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dirty="0">
                    <a:solidFill>
                      <a:srgbClr val="C00000"/>
                    </a:solidFill>
                  </a:endParaRPr>
                </a:p>
              </p:txBody>
            </p:sp>
          </mc:Choice>
          <mc:Fallback xmlns="">
            <p:sp>
              <p:nvSpPr>
                <p:cNvPr id="241" name="TextBox 240"/>
                <p:cNvSpPr txBox="1">
                  <a:spLocks noRot="1" noChangeAspect="1" noMove="1" noResize="1" noEditPoints="1" noAdjustHandles="1" noChangeArrowheads="1" noChangeShapeType="1" noTextEdit="1"/>
                </p:cNvSpPr>
                <p:nvPr/>
              </p:nvSpPr>
              <p:spPr>
                <a:xfrm rot="731728">
                  <a:off x="4256386" y="2364690"/>
                  <a:ext cx="322523" cy="36933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p:cNvSpPr txBox="1"/>
                <p:nvPr/>
              </p:nvSpPr>
              <p:spPr>
                <a:xfrm rot="1458295">
                  <a:off x="8299983" y="3188201"/>
                  <a:ext cx="290464" cy="319831"/>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xmlns="">
            <p:sp>
              <p:nvSpPr>
                <p:cNvPr id="242" name="TextBox 241"/>
                <p:cNvSpPr txBox="1">
                  <a:spLocks noRot="1" noChangeAspect="1" noMove="1" noResize="1" noEditPoints="1" noAdjustHandles="1" noChangeArrowheads="1" noChangeShapeType="1" noTextEdit="1"/>
                </p:cNvSpPr>
                <p:nvPr/>
              </p:nvSpPr>
              <p:spPr>
                <a:xfrm rot="1458295">
                  <a:off x="8299983" y="3188201"/>
                  <a:ext cx="290464" cy="319831"/>
                </a:xfrm>
                <a:prstGeom prst="rect">
                  <a:avLst/>
                </a:prstGeom>
                <a:blipFill>
                  <a:blip r:embed="rId12"/>
                  <a:stretch>
                    <a:fillRect/>
                  </a:stretch>
                </a:blipFill>
              </p:spPr>
              <p:txBody>
                <a:bodyPr/>
                <a:lstStyle/>
                <a:p>
                  <a:r>
                    <a:rPr lang="en-US">
                      <a:noFill/>
                    </a:rPr>
                    <a:t> </a:t>
                  </a:r>
                </a:p>
              </p:txBody>
            </p:sp>
          </mc:Fallback>
        </mc:AlternateContent>
        <p:sp>
          <p:nvSpPr>
            <p:cNvPr id="243" name="Oval 242"/>
            <p:cNvSpPr>
              <a:spLocks noChangeAspect="1"/>
            </p:cNvSpPr>
            <p:nvPr/>
          </p:nvSpPr>
          <p:spPr>
            <a:xfrm rot="21480000">
              <a:off x="2628653" y="2313523"/>
              <a:ext cx="89594" cy="8959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3" name="Straight Connector 182"/>
            <p:cNvCxnSpPr>
              <a:cxnSpLocks noChangeAspect="1"/>
            </p:cNvCxnSpPr>
            <p:nvPr/>
          </p:nvCxnSpPr>
          <p:spPr>
            <a:xfrm rot="420000">
              <a:off x="5553057" y="2104983"/>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45" name="Group 244"/>
            <p:cNvGrpSpPr/>
            <p:nvPr/>
          </p:nvGrpSpPr>
          <p:grpSpPr>
            <a:xfrm rot="21480000">
              <a:off x="5657343" y="2952470"/>
              <a:ext cx="95745" cy="94184"/>
              <a:chOff x="2398201" y="3875962"/>
              <a:chExt cx="59855" cy="58879"/>
            </a:xfrm>
          </p:grpSpPr>
          <p:sp>
            <p:nvSpPr>
              <p:cNvPr id="254" name="Oval 253"/>
              <p:cNvSpPr/>
              <p:nvPr/>
            </p:nvSpPr>
            <p:spPr>
              <a:xfrm>
                <a:off x="2402046" y="3878831"/>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Oval 254"/>
              <p:cNvSpPr/>
              <p:nvPr/>
            </p:nvSpPr>
            <p:spPr>
              <a:xfrm flipH="1">
                <a:off x="2398201" y="3875962"/>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6" name="Straight Connector 245"/>
            <p:cNvCxnSpPr/>
            <p:nvPr/>
          </p:nvCxnSpPr>
          <p:spPr>
            <a:xfrm>
              <a:off x="2673600" y="2362655"/>
              <a:ext cx="3030589" cy="632888"/>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47" name="Isosceles Triangle 246"/>
            <p:cNvSpPr>
              <a:spLocks noChangeAspect="1"/>
            </p:cNvSpPr>
            <p:nvPr/>
          </p:nvSpPr>
          <p:spPr>
            <a:xfrm rot="6120000">
              <a:off x="4293444" y="265069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9" name="Straight Connector 248"/>
            <p:cNvCxnSpPr/>
            <p:nvPr/>
          </p:nvCxnSpPr>
          <p:spPr>
            <a:xfrm>
              <a:off x="7414867" y="2677438"/>
              <a:ext cx="1875354" cy="84597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50" name="Isosceles Triangle 249"/>
            <p:cNvSpPr>
              <a:spLocks noChangeAspect="1"/>
            </p:cNvSpPr>
            <p:nvPr/>
          </p:nvSpPr>
          <p:spPr>
            <a:xfrm rot="6960000">
              <a:off x="8480529" y="3124141"/>
              <a:ext cx="117015" cy="117012"/>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TextBox 250"/>
            <p:cNvSpPr txBox="1"/>
            <p:nvPr/>
          </p:nvSpPr>
          <p:spPr>
            <a:xfrm rot="20957016">
              <a:off x="2811211" y="3131005"/>
              <a:ext cx="1231427" cy="353943"/>
            </a:xfrm>
            <a:prstGeom prst="rect">
              <a:avLst/>
            </a:prstGeom>
            <a:noFill/>
          </p:spPr>
          <p:txBody>
            <a:bodyPr wrap="none" rtlCol="0">
              <a:spAutoFit/>
            </a:bodyPr>
            <a:lstStyle/>
            <a:p>
              <a:r>
                <a:rPr lang="en-US" sz="1700">
                  <a:solidFill>
                    <a:schemeClr val="tx1">
                      <a:lumMod val="65000"/>
                      <a:lumOff val="35000"/>
                    </a:schemeClr>
                  </a:solidFill>
                  <a:latin typeface="Times New Roman" panose="02020603050405020304" pitchFamily="18" charset="0"/>
                  <a:cs typeface="Times New Roman" panose="02020603050405020304" pitchFamily="18" charset="0"/>
                </a:rPr>
                <a:t>Optical axis</a:t>
              </a:r>
              <a:endParaRPr lang="en-US" sz="17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195" name="Group 194"/>
            <p:cNvGrpSpPr/>
            <p:nvPr/>
          </p:nvGrpSpPr>
          <p:grpSpPr>
            <a:xfrm>
              <a:off x="6193376" y="2113701"/>
              <a:ext cx="1101120" cy="1005814"/>
              <a:chOff x="7873327" y="946091"/>
              <a:chExt cx="688367" cy="628787"/>
            </a:xfrm>
          </p:grpSpPr>
          <p:grpSp>
            <p:nvGrpSpPr>
              <p:cNvPr id="217" name="Group 216"/>
              <p:cNvGrpSpPr/>
              <p:nvPr/>
            </p:nvGrpSpPr>
            <p:grpSpPr>
              <a:xfrm>
                <a:off x="7873327" y="946091"/>
                <a:ext cx="688367" cy="628787"/>
                <a:chOff x="2979384" y="2382166"/>
                <a:chExt cx="688367" cy="628787"/>
              </a:xfrm>
            </p:grpSpPr>
            <p:cxnSp>
              <p:nvCxnSpPr>
                <p:cNvPr id="219" name="Straight Arrow Connector 218"/>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TextBox 220"/>
                    <p:cNvSpPr txBox="1"/>
                    <p:nvPr/>
                  </p:nvSpPr>
                  <p:spPr>
                    <a:xfrm>
                      <a:off x="3420027" y="2808926"/>
                      <a:ext cx="247724" cy="202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221" name="TextBox 220"/>
                    <p:cNvSpPr txBox="1">
                      <a:spLocks noRot="1" noChangeAspect="1" noMove="1" noResize="1" noEditPoints="1" noAdjustHandles="1" noChangeArrowheads="1" noChangeShapeType="1" noTextEdit="1"/>
                    </p:cNvSpPr>
                    <p:nvPr/>
                  </p:nvSpPr>
                  <p:spPr>
                    <a:xfrm>
                      <a:off x="3420027" y="2808926"/>
                      <a:ext cx="247724" cy="202027"/>
                    </a:xfrm>
                    <a:prstGeom prst="rect">
                      <a:avLst/>
                    </a:prstGeom>
                    <a:blipFill>
                      <a:blip r:embed="rId13"/>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p:cNvSpPr txBox="1"/>
                    <p:nvPr/>
                  </p:nvSpPr>
                  <p:spPr>
                    <a:xfrm>
                      <a:off x="2979384" y="2382166"/>
                      <a:ext cx="256943" cy="2133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222" name="TextBox 221"/>
                    <p:cNvSpPr txBox="1">
                      <a:spLocks noRot="1" noChangeAspect="1" noMove="1" noResize="1" noEditPoints="1" noAdjustHandles="1" noChangeArrowheads="1" noChangeShapeType="1" noTextEdit="1"/>
                    </p:cNvSpPr>
                    <p:nvPr/>
                  </p:nvSpPr>
                  <p:spPr>
                    <a:xfrm>
                      <a:off x="2979384" y="2382166"/>
                      <a:ext cx="256943" cy="213372"/>
                    </a:xfrm>
                    <a:prstGeom prst="rect">
                      <a:avLst/>
                    </a:prstGeom>
                    <a:blipFill>
                      <a:blip r:embed="rId14"/>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8" name="TextBox 217"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218" name="TextBox 217"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15"/>
                    <a:stretch>
                      <a:fillRect/>
                    </a:stretch>
                  </a:blipFill>
                </p:spPr>
                <p:txBody>
                  <a:bodyPr/>
                  <a:lstStyle/>
                  <a:p>
                    <a:r>
                      <a:rPr lang="en-US">
                        <a:noFill/>
                      </a:rPr>
                      <a:t> </a:t>
                    </a:r>
                  </a:p>
                </p:txBody>
              </p:sp>
            </mc:Fallback>
          </mc:AlternateContent>
        </p:grpSp>
        <p:grpSp>
          <p:nvGrpSpPr>
            <p:cNvPr id="200" name="Origi-pivot"/>
            <p:cNvGrpSpPr/>
            <p:nvPr/>
          </p:nvGrpSpPr>
          <p:grpSpPr>
            <a:xfrm>
              <a:off x="6480354" y="2785493"/>
              <a:ext cx="100583" cy="100583"/>
              <a:chOff x="3007294" y="4027686"/>
              <a:chExt cx="62880" cy="62880"/>
            </a:xfrm>
          </p:grpSpPr>
          <p:sp>
            <p:nvSpPr>
              <p:cNvPr id="213" name="Oval 212"/>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1" name="Arc 200"/>
            <p:cNvSpPr/>
            <p:nvPr/>
          </p:nvSpPr>
          <p:spPr>
            <a:xfrm>
              <a:off x="4235575" y="2017043"/>
              <a:ext cx="1352984" cy="1352984"/>
            </a:xfrm>
            <a:prstGeom prst="arc">
              <a:avLst>
                <a:gd name="adj1" fmla="val 7507062"/>
                <a:gd name="adj2" fmla="val 10348981"/>
              </a:avLst>
            </a:prstGeom>
            <a:ln w="12700">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4" name="TextBox 203"/>
            <p:cNvSpPr txBox="1"/>
            <p:nvPr/>
          </p:nvSpPr>
          <p:spPr>
            <a:xfrm>
              <a:off x="3348765" y="1901324"/>
              <a:ext cx="959686" cy="353943"/>
            </a:xfrm>
            <a:prstGeom prst="rect">
              <a:avLst/>
            </a:prstGeom>
            <a:noFill/>
          </p:spPr>
          <p:txBody>
            <a:bodyPr wrap="none" rtlCol="0">
              <a:spAutoFit/>
            </a:bodyPr>
            <a:lstStyle/>
            <a:p>
              <a:r>
                <a:rPr lang="en-US" sz="1700" dirty="0">
                  <a:solidFill>
                    <a:schemeClr val="tx1">
                      <a:lumMod val="65000"/>
                      <a:lumOff val="35000"/>
                    </a:schemeClr>
                  </a:solidFill>
                </a:rPr>
                <a:t>Chief ray</a:t>
              </a:r>
            </a:p>
          </p:txBody>
        </p:sp>
        <p:grpSp>
          <p:nvGrpSpPr>
            <p:cNvPr id="12" name="Group 11" hidden="1"/>
            <p:cNvGrpSpPr/>
            <p:nvPr/>
          </p:nvGrpSpPr>
          <p:grpSpPr>
            <a:xfrm>
              <a:off x="6527627" y="2093717"/>
              <a:ext cx="4313506" cy="2463321"/>
              <a:chOff x="6529899" y="1778261"/>
              <a:chExt cx="4313506" cy="2463321"/>
            </a:xfrm>
          </p:grpSpPr>
          <p:sp>
            <p:nvSpPr>
              <p:cNvPr id="266" name="TextBox 265"/>
              <p:cNvSpPr txBox="1"/>
              <p:nvPr/>
            </p:nvSpPr>
            <p:spPr>
              <a:xfrm>
                <a:off x="7213885" y="3933805"/>
                <a:ext cx="362952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Lens pivot &amp; origin of camera coordinate frame</a:t>
                </a:r>
              </a:p>
            </p:txBody>
          </p:sp>
          <p:sp>
            <p:nvSpPr>
              <p:cNvPr id="267" name="Arc 266"/>
              <p:cNvSpPr/>
              <p:nvPr/>
            </p:nvSpPr>
            <p:spPr>
              <a:xfrm>
                <a:off x="6529899" y="1778261"/>
                <a:ext cx="1571655" cy="2313184"/>
              </a:xfrm>
              <a:prstGeom prst="arc">
                <a:avLst>
                  <a:gd name="adj1" fmla="val 5550906"/>
                  <a:gd name="adj2" fmla="val 10876023"/>
                </a:avLst>
              </a:prstGeom>
              <a:ln w="6350">
                <a:solidFill>
                  <a:schemeClr val="tx1">
                    <a:lumMod val="65000"/>
                    <a:lumOff val="35000"/>
                  </a:schemeClr>
                </a:solidFill>
                <a:headEnd type="none"/>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9" name="Rectangle 8"/>
                <p:cNvSpPr/>
                <p:nvPr/>
              </p:nvSpPr>
              <p:spPr>
                <a:xfrm>
                  <a:off x="2319556" y="2144960"/>
                  <a:ext cx="35458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9" name="Rectangle 8"/>
                <p:cNvSpPr>
                  <a:spLocks noRot="1" noChangeAspect="1" noMove="1" noResize="1" noEditPoints="1" noAdjustHandles="1" noChangeArrowheads="1" noChangeShapeType="1" noTextEdit="1"/>
                </p:cNvSpPr>
                <p:nvPr/>
              </p:nvSpPr>
              <p:spPr>
                <a:xfrm>
                  <a:off x="2319556" y="2144960"/>
                  <a:ext cx="354584" cy="384721"/>
                </a:xfrm>
                <a:prstGeom prst="rect">
                  <a:avLst/>
                </a:prstGeom>
                <a:blipFill>
                  <a:blip r:embed="rId16"/>
                  <a:stretch>
                    <a:fillRect/>
                  </a:stretch>
                </a:blipFill>
              </p:spPr>
              <p:txBody>
                <a:bodyPr/>
                <a:lstStyle/>
                <a:p>
                  <a:r>
                    <a:rPr lang="en-US">
                      <a:noFill/>
                    </a:rPr>
                    <a:t> </a:t>
                  </a:r>
                </a:p>
              </p:txBody>
            </p:sp>
          </mc:Fallback>
        </mc:AlternateContent>
        <p:grpSp>
          <p:nvGrpSpPr>
            <p:cNvPr id="10" name="Group 9"/>
            <p:cNvGrpSpPr/>
            <p:nvPr/>
          </p:nvGrpSpPr>
          <p:grpSpPr>
            <a:xfrm>
              <a:off x="3853962" y="1425444"/>
              <a:ext cx="1803892" cy="1000982"/>
              <a:chOff x="617908" y="3281610"/>
              <a:chExt cx="1803892" cy="1000982"/>
            </a:xfrm>
          </p:grpSpPr>
          <p:sp>
            <p:nvSpPr>
              <p:cNvPr id="116" name="Rectangle 115"/>
              <p:cNvSpPr/>
              <p:nvPr/>
            </p:nvSpPr>
            <p:spPr>
              <a:xfrm>
                <a:off x="617908" y="3281610"/>
                <a:ext cx="1683650"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17" name="Arc 11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1" name="Group 10"/>
            <p:cNvGrpSpPr/>
            <p:nvPr/>
          </p:nvGrpSpPr>
          <p:grpSpPr>
            <a:xfrm>
              <a:off x="7385022" y="1008461"/>
              <a:ext cx="1517127" cy="1272441"/>
              <a:chOff x="8709431" y="3563951"/>
              <a:chExt cx="1517127" cy="1272441"/>
            </a:xfrm>
          </p:grpSpPr>
          <p:sp>
            <p:nvSpPr>
              <p:cNvPr id="119" name="Rectangle 118"/>
              <p:cNvSpPr/>
              <p:nvPr/>
            </p:nvSpPr>
            <p:spPr>
              <a:xfrm>
                <a:off x="9001301" y="3563951"/>
                <a:ext cx="122525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20" name="Arc 11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68" name="Arc 67"/>
            <p:cNvSpPr/>
            <p:nvPr/>
          </p:nvSpPr>
          <p:spPr>
            <a:xfrm>
              <a:off x="3364588" y="1872992"/>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Isosceles Triangle 7"/>
            <p:cNvSpPr/>
            <p:nvPr/>
          </p:nvSpPr>
          <p:spPr>
            <a:xfrm>
              <a:off x="6432834" y="2924194"/>
              <a:ext cx="199728" cy="259289"/>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p:cNvGrpSpPr/>
          <p:nvPr/>
        </p:nvGrpSpPr>
        <p:grpSpPr>
          <a:xfrm>
            <a:off x="1127475" y="4792779"/>
            <a:ext cx="10729856" cy="1687114"/>
            <a:chOff x="1127475" y="4792779"/>
            <a:chExt cx="10729856" cy="1687114"/>
          </a:xfrm>
        </p:grpSpPr>
        <p:sp>
          <p:nvSpPr>
            <p:cNvPr id="21" name="Rectangle 20"/>
            <p:cNvSpPr/>
            <p:nvPr/>
          </p:nvSpPr>
          <p:spPr>
            <a:xfrm>
              <a:off x="4415604" y="4792779"/>
              <a:ext cx="3191019" cy="1061556"/>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7" name="Rectangle 176"/>
                <p:cNvSpPr/>
                <p:nvPr/>
              </p:nvSpPr>
              <p:spPr>
                <a:xfrm>
                  <a:off x="4330430" y="4897022"/>
                  <a:ext cx="3365601" cy="957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𝒍</m:t>
                            </m:r>
                          </m:e>
                        </m:acc>
                        <m:r>
                          <a:rPr lang="en-US" b="0" i="0">
                            <a:latin typeface="Cambria Math" panose="02040503050406030204" pitchFamily="18" charset="0"/>
                          </a:rPr>
                          <m:t>=</m:t>
                        </m:r>
                        <m:f>
                          <m:fPr>
                            <m:ctrlPr>
                              <a:rPr lang="en-US" b="0" i="1">
                                <a:latin typeface="Cambria Math" panose="02040503050406030204" pitchFamily="18" charset="0"/>
                              </a:rPr>
                            </m:ctrlPr>
                          </m:fPr>
                          <m:num>
                            <m:r>
                              <a:rPr lang="en-US" b="0" i="0">
                                <a:latin typeface="Cambria Math" panose="02040503050406030204" pitchFamily="18" charset="0"/>
                              </a:rPr>
                              <m:t>1</m:t>
                            </m:r>
                          </m:num>
                          <m:den>
                            <m:rad>
                              <m:radPr>
                                <m:degHide m:val="on"/>
                                <m:ctrlPr>
                                  <a:rPr lang="en-US" b="0" i="1">
                                    <a:latin typeface="Cambria Math" panose="02040503050406030204" pitchFamily="18" charset="0"/>
                                  </a:rPr>
                                </m:ctrlPr>
                              </m:radPr>
                              <m:deg/>
                              <m:e>
                                <m:r>
                                  <a:rPr lang="en-US" b="0" i="0">
                                    <a:latin typeface="Cambria Math" panose="02040503050406030204" pitchFamily="18" charset="0"/>
                                  </a:rPr>
                                  <m:t>1+</m:t>
                                </m:r>
                                <m:d>
                                  <m:dPr>
                                    <m:ctrlPr>
                                      <a:rPr lang="en-US" b="0" i="1">
                                        <a:latin typeface="Cambria Math" panose="02040503050406030204" pitchFamily="18" charset="0"/>
                                      </a:rPr>
                                    </m:ctrlPr>
                                  </m:dPr>
                                  <m:e>
                                    <m:sSubSup>
                                      <m:sSubSupPr>
                                        <m:ctrlPr>
                                          <a:rPr lang="en-US" b="0" i="1">
                                            <a:latin typeface="Cambria Math" panose="02040503050406030204" pitchFamily="18" charset="0"/>
                                          </a:rPr>
                                        </m:ctrlPr>
                                      </m:sSubSup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𝑝</m:t>
                                        </m:r>
                                      </m:sub>
                                      <m:sup>
                                        <m:r>
                                          <a:rPr lang="en-US" b="0" i="0">
                                            <a:latin typeface="Cambria Math" panose="02040503050406030204" pitchFamily="18" charset="0"/>
                                          </a:rPr>
                                          <m:t>2</m:t>
                                        </m:r>
                                      </m:sup>
                                    </m:sSubSup>
                                    <m:r>
                                      <a:rPr lang="en-US" b="0" i="0">
                                        <a:latin typeface="Cambria Math" panose="02040503050406030204" pitchFamily="18" charset="0"/>
                                      </a:rPr>
                                      <m:t>−1</m:t>
                                    </m:r>
                                  </m:e>
                                </m:d>
                                <m:sSubSup>
                                  <m:sSubSupPr>
                                    <m:ctrlPr>
                                      <a:rPr lang="en-US" b="0" i="1">
                                        <a:latin typeface="Cambria Math" panose="02040503050406030204" pitchFamily="18" charset="0"/>
                                      </a:rPr>
                                    </m:ctrlPr>
                                  </m:sSubSupPr>
                                  <m:e>
                                    <m:r>
                                      <a:rPr lang="en-US" b="0" i="1">
                                        <a:latin typeface="Cambria Math" panose="02040503050406030204" pitchFamily="18" charset="0"/>
                                      </a:rPr>
                                      <m:t>𝑛</m:t>
                                    </m:r>
                                  </m:e>
                                  <m:sub>
                                    <m:r>
                                      <a:rPr lang="en-US" b="0" i="1">
                                        <a:latin typeface="Cambria Math" panose="02040503050406030204" pitchFamily="18" charset="0"/>
                                      </a:rPr>
                                      <m:t>𝑅</m:t>
                                    </m:r>
                                  </m:sub>
                                  <m:sup>
                                    <m:r>
                                      <a:rPr lang="en-US" b="0" i="0">
                                        <a:latin typeface="Cambria Math" panose="02040503050406030204" pitchFamily="18" charset="0"/>
                                      </a:rPr>
                                      <m:t>2</m:t>
                                    </m:r>
                                  </m:sup>
                                </m:sSubSup>
                              </m:e>
                            </m:ra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r>
                          <a:rPr lang="en-US" b="1" i="1">
                            <a:latin typeface="Cambria Math" panose="02040503050406030204" pitchFamily="18" charset="0"/>
                          </a:rPr>
                          <m:t>𝒍</m:t>
                        </m:r>
                      </m:oMath>
                    </m:oMathPara>
                  </a14:m>
                  <a:endParaRPr lang="en-US" dirty="0"/>
                </a:p>
              </p:txBody>
            </p:sp>
          </mc:Choice>
          <mc:Fallback xmlns="">
            <p:sp>
              <p:nvSpPr>
                <p:cNvPr id="177" name="Rectangle 176"/>
                <p:cNvSpPr>
                  <a:spLocks noRot="1" noChangeAspect="1" noMove="1" noResize="1" noEditPoints="1" noAdjustHandles="1" noChangeArrowheads="1" noChangeShapeType="1" noTextEdit="1"/>
                </p:cNvSpPr>
                <p:nvPr/>
              </p:nvSpPr>
              <p:spPr>
                <a:xfrm>
                  <a:off x="4330430" y="4897022"/>
                  <a:ext cx="3365601" cy="957313"/>
                </a:xfrm>
                <a:prstGeom prst="rect">
                  <a:avLst/>
                </a:prstGeom>
                <a:blipFill>
                  <a:blip r:embed="rId17"/>
                  <a:stretch>
                    <a:fillRect/>
                  </a:stretch>
                </a:blipFill>
              </p:spPr>
              <p:txBody>
                <a:bodyPr/>
                <a:lstStyle/>
                <a:p>
                  <a:r>
                    <a:rPr lang="en-US">
                      <a:noFill/>
                    </a:rPr>
                    <a:t> </a:t>
                  </a:r>
                </a:p>
              </p:txBody>
            </p:sp>
          </mc:Fallback>
        </mc:AlternateContent>
        <p:sp>
          <p:nvSpPr>
            <p:cNvPr id="178" name="TextBox 177"/>
            <p:cNvSpPr txBox="1"/>
            <p:nvPr/>
          </p:nvSpPr>
          <p:spPr>
            <a:xfrm>
              <a:off x="8089223" y="5152693"/>
              <a:ext cx="2991424" cy="646331"/>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output (image space)</a:t>
              </a:r>
            </a:p>
          </p:txBody>
        </p:sp>
        <p:sp>
          <p:nvSpPr>
            <p:cNvPr id="179" name="TextBox 178"/>
            <p:cNvSpPr txBox="1"/>
            <p:nvPr/>
          </p:nvSpPr>
          <p:spPr>
            <a:xfrm>
              <a:off x="1127475" y="5152693"/>
              <a:ext cx="2832844" cy="646331"/>
            </a:xfrm>
            <a:prstGeom prst="rect">
              <a:avLst/>
            </a:prstGeom>
            <a:noFill/>
          </p:spPr>
          <p:txBody>
            <a:bodyPr wrap="square" rtlCol="0">
              <a:spAutoFit/>
            </a:bodyPr>
            <a:lstStyle/>
            <a:p>
              <a:pPr algn="r"/>
              <a:r>
                <a:rPr lang="en-US" dirty="0">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input (object space)</a:t>
              </a:r>
            </a:p>
          </p:txBody>
        </p:sp>
        <mc:AlternateContent xmlns:mc="http://schemas.openxmlformats.org/markup-compatibility/2006" xmlns:a14="http://schemas.microsoft.com/office/drawing/2010/main">
          <mc:Choice Requires="a14">
            <p:sp>
              <p:nvSpPr>
                <p:cNvPr id="20" name="TextBox 19"/>
                <p:cNvSpPr txBox="1"/>
                <p:nvPr/>
              </p:nvSpPr>
              <p:spPr>
                <a:xfrm>
                  <a:off x="4389737" y="6073307"/>
                  <a:ext cx="3536082" cy="406586"/>
                </a:xfrm>
                <a:prstGeom prst="rect">
                  <a:avLst/>
                </a:prstGeom>
                <a:noFill/>
              </p:spPr>
              <p:txBody>
                <a:bodyPr wrap="square" rtlCol="0">
                  <a:spAutoFit/>
                </a:bodyPr>
                <a:lstStyle/>
                <a:p>
                  <a14:m>
                    <m:oMath xmlns:m="http://schemas.openxmlformats.org/officeDocument/2006/math">
                      <m:sSub>
                        <m:sSubPr>
                          <m:ctrlPr>
                            <a:rPr lang="en-US" i="1" smtClean="0">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𝑛</m:t>
                          </m:r>
                        </m:e>
                        <m:sub>
                          <m:r>
                            <a:rPr lang="en-US" i="1">
                              <a:solidFill>
                                <a:schemeClr val="tx1">
                                  <a:lumMod val="65000"/>
                                  <a:lumOff val="35000"/>
                                </a:schemeClr>
                              </a:solidFill>
                              <a:latin typeface="Cambria Math" panose="02040503050406030204" pitchFamily="18" charset="0"/>
                            </a:rPr>
                            <m:t>𝑅</m:t>
                          </m:r>
                        </m:sub>
                      </m:sSub>
                      <m:r>
                        <a:rPr lang="en-US" i="1">
                          <a:solidFill>
                            <a:schemeClr val="tx1">
                              <a:lumMod val="65000"/>
                              <a:lumOff val="35000"/>
                            </a:schemeClr>
                          </a:solidFill>
                          <a:latin typeface="Cambria Math" panose="02040503050406030204" pitchFamily="18" charset="0"/>
                        </a:rPr>
                        <m:t>=</m:t>
                      </m:r>
                      <m:sSubSup>
                        <m:sSubSupPr>
                          <m:ctrlPr>
                            <a:rPr lang="en-US" i="1">
                              <a:solidFill>
                                <a:schemeClr val="tx1">
                                  <a:lumMod val="65000"/>
                                  <a:lumOff val="35000"/>
                                </a:schemeClr>
                              </a:solidFill>
                              <a:latin typeface="Cambria Math" panose="02040503050406030204" pitchFamily="18" charset="0"/>
                            </a:rPr>
                          </m:ctrlPr>
                        </m:sSubSupPr>
                        <m:e>
                          <m:r>
                            <a:rPr lang="en-US" b="1" i="1">
                              <a:solidFill>
                                <a:schemeClr val="tx1">
                                  <a:lumMod val="65000"/>
                                  <a:lumOff val="35000"/>
                                </a:schemeClr>
                              </a:solidFill>
                              <a:latin typeface="Cambria Math" panose="02040503050406030204" pitchFamily="18" charset="0"/>
                            </a:rPr>
                            <m:t>𝒓</m:t>
                          </m:r>
                        </m:e>
                        <m:sub>
                          <m:r>
                            <a:rPr lang="en-US" i="1">
                              <a:solidFill>
                                <a:schemeClr val="tx1">
                                  <a:lumMod val="65000"/>
                                  <a:lumOff val="35000"/>
                                </a:schemeClr>
                              </a:solidFill>
                              <a:latin typeface="Cambria Math" panose="02040503050406030204" pitchFamily="18" charset="0"/>
                            </a:rPr>
                            <m:t>𝓁</m:t>
                          </m:r>
                          <m:r>
                            <a:rPr lang="en-US" i="1">
                              <a:solidFill>
                                <a:schemeClr val="tx1">
                                  <a:lumMod val="65000"/>
                                  <a:lumOff val="35000"/>
                                </a:schemeClr>
                              </a:solidFill>
                              <a:latin typeface="Cambria Math" panose="02040503050406030204" pitchFamily="18" charset="0"/>
                            </a:rPr>
                            <m:t>,3</m:t>
                          </m:r>
                        </m:sub>
                        <m:sup>
                          <m:r>
                            <a:rPr lang="en-US" i="1">
                              <a:solidFill>
                                <a:schemeClr val="tx1">
                                  <a:lumMod val="65000"/>
                                  <a:lumOff val="35000"/>
                                </a:schemeClr>
                              </a:solidFill>
                              <a:latin typeface="Cambria Math" panose="02040503050406030204" pitchFamily="18" charset="0"/>
                            </a:rPr>
                            <m:t>𝑇</m:t>
                          </m:r>
                        </m:sup>
                      </m:sSubSup>
                      <m:r>
                        <a:rPr lang="en-US" b="1" i="1">
                          <a:solidFill>
                            <a:schemeClr val="tx1">
                              <a:lumMod val="65000"/>
                              <a:lumOff val="35000"/>
                            </a:schemeClr>
                          </a:solidFill>
                          <a:latin typeface="Cambria Math" panose="02040503050406030204" pitchFamily="18" charset="0"/>
                        </a:rPr>
                        <m:t>𝒍</m:t>
                      </m:r>
                    </m:oMath>
                  </a14:m>
                  <a:r>
                    <a:rPr lang="en-US" dirty="0">
                      <a:solidFill>
                        <a:schemeClr val="tx1">
                          <a:lumMod val="65000"/>
                          <a:lumOff val="35000"/>
                        </a:schemeClr>
                      </a:solidFill>
                    </a:rPr>
                    <a:t>, </a:t>
                  </a:r>
                  <a14:m>
                    <m:oMath xmlns:m="http://schemas.openxmlformats.org/officeDocument/2006/math">
                      <m:sSub>
                        <m:sSubPr>
                          <m:ctrlPr>
                            <a:rPr lang="en-US" b="0" i="1" smtClean="0">
                              <a:solidFill>
                                <a:schemeClr val="tx1">
                                  <a:lumMod val="65000"/>
                                  <a:lumOff val="35000"/>
                                </a:schemeClr>
                              </a:solidFill>
                              <a:latin typeface="Cambria Math" panose="02040503050406030204" pitchFamily="18" charset="0"/>
                            </a:rPr>
                          </m:ctrlPr>
                        </m:sSubPr>
                        <m:e>
                          <m:r>
                            <a:rPr lang="en-US" b="0" i="0" smtClean="0">
                              <a:solidFill>
                                <a:schemeClr val="tx1">
                                  <a:lumMod val="65000"/>
                                  <a:lumOff val="35000"/>
                                </a:schemeClr>
                              </a:solidFill>
                              <a:latin typeface="Cambria Math" panose="02040503050406030204" pitchFamily="18" charset="0"/>
                            </a:rPr>
                            <m:t> </m:t>
                          </m:r>
                          <m:r>
                            <m:rPr>
                              <m:sty m:val="p"/>
                            </m:rPr>
                            <a:rPr lang="en-US" b="0" i="0" smtClean="0">
                              <a:solidFill>
                                <a:schemeClr val="tx1">
                                  <a:lumMod val="65000"/>
                                  <a:lumOff val="35000"/>
                                </a:schemeClr>
                              </a:solidFill>
                              <a:latin typeface="Cambria Math" panose="02040503050406030204" pitchFamily="18" charset="0"/>
                            </a:rPr>
                            <m:t>M</m:t>
                          </m:r>
                        </m:e>
                        <m:sub>
                          <m:r>
                            <m:rPr>
                              <m:sty m:val="p"/>
                            </m:rPr>
                            <a:rPr lang="en-US" b="0" i="0" smtClean="0">
                              <a:solidFill>
                                <a:schemeClr val="tx1">
                                  <a:lumMod val="65000"/>
                                  <a:lumOff val="35000"/>
                                </a:schemeClr>
                              </a:solidFill>
                              <a:latin typeface="Cambria Math" panose="02040503050406030204" pitchFamily="18" charset="0"/>
                            </a:rPr>
                            <m:t>p</m:t>
                          </m:r>
                        </m:sub>
                      </m:sSub>
                      <m:r>
                        <a:rPr lang="en-US" b="0" i="0" smtClean="0">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𝑑𝑖𝑎𝑔</m:t>
                      </m:r>
                      <m:r>
                        <a:rPr lang="en-US" i="1">
                          <a:solidFill>
                            <a:schemeClr val="tx1">
                              <a:lumMod val="65000"/>
                              <a:lumOff val="35000"/>
                            </a:schemeClr>
                          </a:solidFill>
                          <a:latin typeface="Cambria Math" panose="02040503050406030204" pitchFamily="18" charset="0"/>
                        </a:rPr>
                        <m:t>(1, 1, </m:t>
                      </m:r>
                      <m:sSub>
                        <m:sSubPr>
                          <m:ctrlPr>
                            <a:rPr lang="en-US" i="1">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𝑚</m:t>
                          </m:r>
                        </m:e>
                        <m:sub>
                          <m:r>
                            <a:rPr lang="en-US" i="1">
                              <a:solidFill>
                                <a:schemeClr val="tx1">
                                  <a:lumMod val="65000"/>
                                  <a:lumOff val="35000"/>
                                </a:schemeClr>
                              </a:solidFill>
                              <a:latin typeface="Cambria Math" panose="02040503050406030204" pitchFamily="18" charset="0"/>
                            </a:rPr>
                            <m:t>𝑝</m:t>
                          </m:r>
                        </m:sub>
                      </m:sSub>
                      <m:r>
                        <a:rPr lang="en-US" i="1">
                          <a:solidFill>
                            <a:schemeClr val="tx1">
                              <a:lumMod val="65000"/>
                              <a:lumOff val="35000"/>
                            </a:schemeClr>
                          </a:solidFill>
                          <a:latin typeface="Cambria Math" panose="02040503050406030204" pitchFamily="18" charset="0"/>
                        </a:rPr>
                        <m:t>)</m:t>
                      </m:r>
                    </m:oMath>
                  </a14:m>
                  <a:r>
                    <a:rPr lang="en-US" dirty="0">
                      <a:solidFill>
                        <a:schemeClr val="tx1">
                          <a:lumMod val="65000"/>
                          <a:lumOff val="35000"/>
                        </a:schemeClr>
                      </a:solidFill>
                    </a:rPr>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389737" y="6073307"/>
                  <a:ext cx="3536082" cy="406586"/>
                </a:xfrm>
                <a:prstGeom prst="rect">
                  <a:avLst/>
                </a:prstGeom>
                <a:blipFill>
                  <a:blip r:embed="rId18"/>
                  <a:stretch>
                    <a:fillRect t="-2985" b="-17910"/>
                  </a:stretch>
                </a:blipFill>
              </p:spPr>
              <p:txBody>
                <a:bodyPr/>
                <a:lstStyle/>
                <a:p>
                  <a:r>
                    <a:rPr lang="en-US">
                      <a:noFill/>
                    </a:rPr>
                    <a:t> </a:t>
                  </a:r>
                </a:p>
              </p:txBody>
            </p:sp>
          </mc:Fallback>
        </mc:AlternateContent>
        <p:grpSp>
          <p:nvGrpSpPr>
            <p:cNvPr id="66" name="Group 65"/>
            <p:cNvGrpSpPr/>
            <p:nvPr/>
          </p:nvGrpSpPr>
          <p:grpSpPr>
            <a:xfrm>
              <a:off x="11564772" y="5187351"/>
              <a:ext cx="292559" cy="338554"/>
              <a:chOff x="1821495" y="4635241"/>
              <a:chExt cx="292559" cy="338554"/>
            </a:xfrm>
          </p:grpSpPr>
          <p:sp>
            <p:nvSpPr>
              <p:cNvPr id="69" name="Oval 6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3</a:t>
                </a:r>
                <a:endParaRPr lang="en-US" sz="1600" dirty="0">
                  <a:solidFill>
                    <a:srgbClr val="3A9AFF"/>
                  </a:solidFill>
                  <a:latin typeface="Euclid" panose="02020503060505020303" pitchFamily="18" charset="0"/>
                </a:endParaRPr>
              </a:p>
            </p:txBody>
          </p:sp>
        </p:grpSp>
      </p:grpSp>
      <p:sp>
        <p:nvSpPr>
          <p:cNvPr id="5" name="Slide Number Placeholder 4"/>
          <p:cNvSpPr>
            <a:spLocks noGrp="1"/>
          </p:cNvSpPr>
          <p:nvPr>
            <p:ph type="sldNum" sz="quarter" idx="12"/>
          </p:nvPr>
        </p:nvSpPr>
        <p:spPr/>
        <p:txBody>
          <a:bodyPr/>
          <a:lstStyle/>
          <a:p>
            <a:fld id="{8295466C-6D01-4B7B-82FE-0060F6C0E0EB}" type="slidenum">
              <a:rPr lang="en-US" smtClean="0"/>
              <a:t>29</a:t>
            </a:fld>
            <a:endParaRPr lang="en-US"/>
          </a:p>
        </p:txBody>
      </p:sp>
    </p:spTree>
    <p:extLst>
      <p:ext uri="{BB962C8B-B14F-4D97-AF65-F5344CB8AC3E}">
        <p14:creationId xmlns:p14="http://schemas.microsoft.com/office/powerpoint/2010/main" val="3024094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00" y="988287"/>
            <a:ext cx="3989676" cy="4616155"/>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8009042" y="6551547"/>
            <a:ext cx="4389343"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 by Suren Manvelyan, surenmanvelyan.com]</a:t>
            </a:r>
          </a:p>
        </p:txBody>
      </p:sp>
      <p:sp>
        <p:nvSpPr>
          <p:cNvPr id="6" name="TextBox 5"/>
          <p:cNvSpPr txBox="1"/>
          <p:nvPr/>
        </p:nvSpPr>
        <p:spPr>
          <a:xfrm>
            <a:off x="164592" y="167635"/>
            <a:ext cx="11732999"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Several desirable properties of the iris pattern make it an ideal biometric</a:t>
            </a:r>
            <a:endParaRPr lang="en-US" sz="2600" b="1" dirty="0">
              <a:solidFill>
                <a:srgbClr val="FF3F7A"/>
              </a:solidFill>
              <a:latin typeface="Euclid" panose="02020503060505020303" pitchFamily="18" charset="0"/>
            </a:endParaRPr>
          </a:p>
        </p:txBody>
      </p:sp>
      <p:sp>
        <p:nvSpPr>
          <p:cNvPr id="3" name="Rectangle 2"/>
          <p:cNvSpPr/>
          <p:nvPr/>
        </p:nvSpPr>
        <p:spPr>
          <a:xfrm>
            <a:off x="5015145" y="1034675"/>
            <a:ext cx="4788106" cy="1938992"/>
          </a:xfrm>
          <a:prstGeom prst="rect">
            <a:avLst/>
          </a:prstGeom>
        </p:spPr>
        <p:txBody>
          <a:bodyPr wrap="none">
            <a:spAutoFit/>
          </a:bodyPr>
          <a:lstStyle/>
          <a:p>
            <a:pPr marL="342900" indent="-342900">
              <a:lnSpc>
                <a:spcPct val="150000"/>
              </a:lnSpc>
              <a:buFont typeface="Arial" panose="020B0604020202020204" pitchFamily="34" charset="0"/>
              <a:buChar char="•"/>
            </a:pPr>
            <a:r>
              <a:rPr lang="en-US" sz="2000" spc="10">
                <a:cs typeface="Times New Roman" panose="02020603050405020304" pitchFamily="18" charset="0"/>
              </a:rPr>
              <a:t>Unique</a:t>
            </a:r>
          </a:p>
          <a:p>
            <a:pPr marL="342900" indent="-342900">
              <a:lnSpc>
                <a:spcPct val="150000"/>
              </a:lnSpc>
              <a:buFont typeface="Arial" panose="020B0604020202020204" pitchFamily="34" charset="0"/>
              <a:buChar char="•"/>
            </a:pPr>
            <a:r>
              <a:rPr lang="en-US" sz="2000" spc="10">
                <a:cs typeface="Times New Roman" panose="02020603050405020304" pitchFamily="18" charset="0"/>
              </a:rPr>
              <a:t>Stable over time</a:t>
            </a:r>
          </a:p>
          <a:p>
            <a:pPr marL="342900" indent="-342900">
              <a:lnSpc>
                <a:spcPct val="150000"/>
              </a:lnSpc>
              <a:buFont typeface="Arial" panose="020B0604020202020204" pitchFamily="34" charset="0"/>
              <a:buChar char="•"/>
            </a:pPr>
            <a:r>
              <a:rPr lang="en-US" sz="2000" spc="10">
                <a:cs typeface="Times New Roman" panose="02020603050405020304" pitchFamily="18" charset="0"/>
              </a:rPr>
              <a:t>Protected by the cornea from tampering</a:t>
            </a:r>
          </a:p>
          <a:p>
            <a:pPr marL="342900" indent="-342900">
              <a:lnSpc>
                <a:spcPct val="150000"/>
              </a:lnSpc>
              <a:buFont typeface="Arial" panose="020B0604020202020204" pitchFamily="34" charset="0"/>
              <a:buChar char="•"/>
            </a:pPr>
            <a:r>
              <a:rPr lang="en-US" sz="2000" spc="10">
                <a:cs typeface="Times New Roman" panose="02020603050405020304" pitchFamily="18" charset="0"/>
              </a:rPr>
              <a:t>Easily accessible </a:t>
            </a:r>
          </a:p>
        </p:txBody>
      </p:sp>
      <p:sp>
        <p:nvSpPr>
          <p:cNvPr id="5" name="Slide Number Placeholder 4"/>
          <p:cNvSpPr>
            <a:spLocks noGrp="1"/>
          </p:cNvSpPr>
          <p:nvPr>
            <p:ph type="sldNum" sz="quarter" idx="12"/>
          </p:nvPr>
        </p:nvSpPr>
        <p:spPr/>
        <p:txBody>
          <a:bodyPr/>
          <a:lstStyle/>
          <a:p>
            <a:fld id="{8295466C-6D01-4B7B-82FE-0060F6C0E0EB}" type="slidenum">
              <a:rPr lang="en-US" smtClean="0"/>
              <a:t>3</a:t>
            </a:fld>
            <a:endParaRPr lang="en-US"/>
          </a:p>
        </p:txBody>
      </p:sp>
    </p:spTree>
    <p:extLst>
      <p:ext uri="{BB962C8B-B14F-4D97-AF65-F5344CB8AC3E}">
        <p14:creationId xmlns:p14="http://schemas.microsoft.com/office/powerpoint/2010/main" val="1544333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hidden="1"/>
              <p:cNvSpPr txBox="1"/>
              <p:nvPr/>
            </p:nvSpPr>
            <p:spPr>
              <a:xfrm rot="21480000">
                <a:off x="4574952" y="2636509"/>
                <a:ext cx="400757"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00" i="1">
                          <a:latin typeface="Cambria Math" panose="02040503050406030204" pitchFamily="18" charset="0"/>
                        </a:rPr>
                        <m:t>𝜔</m:t>
                      </m:r>
                    </m:oMath>
                  </m:oMathPara>
                </a14:m>
                <a:endParaRPr lang="en-US" sz="1300" i="1" dirty="0">
                  <a:latin typeface="Cambria Math" panose="020405030504060302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rot="21480000">
                <a:off x="4574952" y="2636509"/>
                <a:ext cx="400757" cy="2923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hidden="1"/>
              <p:cNvSpPr txBox="1"/>
              <p:nvPr/>
            </p:nvSpPr>
            <p:spPr>
              <a:xfrm rot="21480000">
                <a:off x="7729190" y="2315410"/>
                <a:ext cx="442349"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00" i="1">
                              <a:latin typeface="Cambria Math" panose="02040503050406030204" pitchFamily="18" charset="0"/>
                            </a:rPr>
                          </m:ctrlPr>
                        </m:accPr>
                        <m:e>
                          <m:r>
                            <a:rPr lang="en-US" sz="1300" i="1">
                              <a:latin typeface="Cambria Math" panose="02040503050406030204" pitchFamily="18" charset="0"/>
                            </a:rPr>
                            <m:t>𝜔</m:t>
                          </m:r>
                        </m:e>
                      </m:acc>
                    </m:oMath>
                  </m:oMathPara>
                </a14:m>
                <a:endParaRPr lang="en-US" sz="1300" i="1" dirty="0">
                  <a:latin typeface="Cambria Math" panose="02040503050406030204" pitchFamily="18" charset="0"/>
                </a:endParaRPr>
              </a:p>
            </p:txBody>
          </p:sp>
        </mc:Choice>
        <mc:Fallback xmlns="">
          <p:sp>
            <p:nvSpPr>
              <p:cNvPr id="33" name="TextBox 32" hidden="1"/>
              <p:cNvSpPr txBox="1">
                <a:spLocks noRot="1" noChangeAspect="1" noMove="1" noResize="1" noEditPoints="1" noAdjustHandles="1" noChangeArrowheads="1" noChangeShapeType="1" noTextEdit="1"/>
              </p:cNvSpPr>
              <p:nvPr/>
            </p:nvSpPr>
            <p:spPr>
              <a:xfrm rot="21480000">
                <a:off x="7729190" y="2315410"/>
                <a:ext cx="442349" cy="292388"/>
              </a:xfrm>
              <a:prstGeom prst="rect">
                <a:avLst/>
              </a:prstGeom>
              <a:blipFill>
                <a:blip r:embed="rId4"/>
                <a:stretch>
                  <a:fillRect r="-1333"/>
                </a:stretch>
              </a:blipFill>
            </p:spPr>
            <p:txBody>
              <a:bodyPr/>
              <a:lstStyle/>
              <a:p>
                <a:r>
                  <a:rPr lang="en-US">
                    <a:noFill/>
                  </a:rPr>
                  <a:t> </a:t>
                </a:r>
              </a:p>
            </p:txBody>
          </p:sp>
        </mc:Fallback>
      </mc:AlternateContent>
      <p:sp>
        <p:nvSpPr>
          <p:cNvPr id="34" name="Arc 33" hidden="1"/>
          <p:cNvSpPr>
            <a:spLocks noChangeAspect="1"/>
          </p:cNvSpPr>
          <p:nvPr/>
        </p:nvSpPr>
        <p:spPr>
          <a:xfrm rot="21480000">
            <a:off x="4923283" y="2445260"/>
            <a:ext cx="720438" cy="720438"/>
          </a:xfrm>
          <a:prstGeom prst="arc">
            <a:avLst>
              <a:gd name="adj1" fmla="val 10000569"/>
              <a:gd name="adj2" fmla="val 12226983"/>
            </a:avLst>
          </a:prstGeom>
          <a:ln w="762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hidden="1"/>
          <p:cNvSpPr>
            <a:spLocks noChangeAspect="1"/>
          </p:cNvSpPr>
          <p:nvPr/>
        </p:nvSpPr>
        <p:spPr>
          <a:xfrm rot="21480000">
            <a:off x="7084897" y="2143775"/>
            <a:ext cx="720438" cy="720438"/>
          </a:xfrm>
          <a:prstGeom prst="arc">
            <a:avLst>
              <a:gd name="adj1" fmla="val 20362638"/>
              <a:gd name="adj2" fmla="val 1870892"/>
            </a:avLst>
          </a:prstGeom>
          <a:ln w="762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TextBox 65" hidden="1"/>
              <p:cNvSpPr txBox="1"/>
              <p:nvPr/>
            </p:nvSpPr>
            <p:spPr>
              <a:xfrm rot="21480000">
                <a:off x="3881467" y="2687426"/>
                <a:ext cx="400757" cy="292388"/>
              </a:xfrm>
              <a:prstGeom prst="rect">
                <a:avLst/>
              </a:prstGeom>
              <a:noFill/>
            </p:spPr>
            <p:txBody>
              <a:bodyPr wrap="square" rtlCol="0">
                <a:spAutoFit/>
              </a:bodyPr>
              <a:lstStyle>
                <a:defPPr>
                  <a:defRPr lang="en-US"/>
                </a:defPPr>
                <a:lvl1pPr>
                  <a:defRPr sz="13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𝛼</m:t>
                          </m:r>
                        </m:e>
                        <m:sub>
                          <m:r>
                            <a:rPr lang="en-US">
                              <a:latin typeface="Cambria Math" panose="02040503050406030204" pitchFamily="18" charset="0"/>
                            </a:rPr>
                            <m:t> </m:t>
                          </m:r>
                        </m:sub>
                      </m:sSub>
                    </m:oMath>
                  </m:oMathPara>
                </a14:m>
                <a:endParaRPr lang="en-US" dirty="0"/>
              </a:p>
            </p:txBody>
          </p:sp>
        </mc:Choice>
        <mc:Fallback xmlns="">
          <p:sp>
            <p:nvSpPr>
              <p:cNvPr id="66" name="TextBox 65" hidden="1"/>
              <p:cNvSpPr txBox="1">
                <a:spLocks noRot="1" noChangeAspect="1" noMove="1" noResize="1" noEditPoints="1" noAdjustHandles="1" noChangeArrowheads="1" noChangeShapeType="1" noTextEdit="1"/>
              </p:cNvSpPr>
              <p:nvPr/>
            </p:nvSpPr>
            <p:spPr>
              <a:xfrm rot="21480000">
                <a:off x="3881467" y="2687426"/>
                <a:ext cx="400757" cy="2923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ImagePlaneFrameCenter" hidden="1"/>
              <p:cNvSpPr txBox="1"/>
              <p:nvPr/>
            </p:nvSpPr>
            <p:spPr>
              <a:xfrm>
                <a:off x="9359328" y="2578680"/>
                <a:ext cx="43678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𝐼</m:t>
                          </m:r>
                        </m:e>
                      </m:d>
                    </m:oMath>
                  </m:oMathPara>
                </a14:m>
                <a:endParaRPr lang="en-US" sz="1400" dirty="0">
                  <a:solidFill>
                    <a:schemeClr val="tx1"/>
                  </a:solidFill>
                </a:endParaRPr>
              </a:p>
            </p:txBody>
          </p:sp>
        </mc:Choice>
        <mc:Fallback xmlns="">
          <p:sp>
            <p:nvSpPr>
              <p:cNvPr id="71" name="ImagePlaneFrameCenter" hidden="1"/>
              <p:cNvSpPr txBox="1">
                <a:spLocks noRot="1" noChangeAspect="1" noMove="1" noResize="1" noEditPoints="1" noAdjustHandles="1" noChangeArrowheads="1" noChangeShapeType="1" noTextEdit="1"/>
              </p:cNvSpPr>
              <p:nvPr/>
            </p:nvSpPr>
            <p:spPr>
              <a:xfrm>
                <a:off x="9359328" y="2578680"/>
                <a:ext cx="436786" cy="307777"/>
              </a:xfrm>
              <a:prstGeom prst="rect">
                <a:avLst/>
              </a:prstGeom>
              <a:blipFill>
                <a:blip r:embed="rId6"/>
                <a:stretch>
                  <a:fillRect/>
                </a:stretch>
              </a:blipFill>
            </p:spPr>
            <p:txBody>
              <a:bodyPr/>
              <a:lstStyle/>
              <a:p>
                <a:r>
                  <a:rPr lang="en-US">
                    <a:noFill/>
                  </a:rPr>
                  <a:t> </a:t>
                </a:r>
              </a:p>
            </p:txBody>
          </p:sp>
        </mc:Fallback>
      </mc:AlternateContent>
      <p:sp>
        <p:nvSpPr>
          <p:cNvPr id="2" name="TextBox 1"/>
          <p:cNvSpPr txBox="1"/>
          <p:nvPr/>
        </p:nvSpPr>
        <p:spPr>
          <a:xfrm>
            <a:off x="164592" y="167635"/>
            <a:ext cx="11446383"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Image-object relationship for arbitrarily oriented lens and sensor rotations</a:t>
            </a:r>
          </a:p>
        </p:txBody>
      </p:sp>
      <p:grpSp>
        <p:nvGrpSpPr>
          <p:cNvPr id="357" name="Group 356"/>
          <p:cNvGrpSpPr/>
          <p:nvPr/>
        </p:nvGrpSpPr>
        <p:grpSpPr>
          <a:xfrm>
            <a:off x="2257738" y="4731116"/>
            <a:ext cx="7676525" cy="931079"/>
            <a:chOff x="2469486" y="4731116"/>
            <a:chExt cx="7676525" cy="931079"/>
          </a:xfrm>
        </p:grpSpPr>
        <p:sp>
          <p:nvSpPr>
            <p:cNvPr id="348" name="Rectangle 347"/>
            <p:cNvSpPr/>
            <p:nvPr/>
          </p:nvSpPr>
          <p:spPr>
            <a:xfrm>
              <a:off x="2609592" y="4731655"/>
              <a:ext cx="7392893"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0" name="Rectangle 209"/>
                <p:cNvSpPr/>
                <p:nvPr/>
              </p:nvSpPr>
              <p:spPr>
                <a:xfrm>
                  <a:off x="2469486" y="4731116"/>
                  <a:ext cx="7676525"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sPre>
                              <m:sPrePr>
                                <m:ctrlPr>
                                  <a:rPr lang="en-US" i="1" smtClean="0">
                                    <a:solidFill>
                                      <a:srgbClr val="00B050"/>
                                    </a:solidFill>
                                    <a:latin typeface="Cambria Math" panose="02040503050406030204" pitchFamily="18" charset="0"/>
                                  </a:rPr>
                                </m:ctrlPr>
                              </m:sPrePr>
                              <m:sub>
                                <m:r>
                                  <a:rPr lang="en-US" i="0">
                                    <a:solidFill>
                                      <a:srgbClr val="00B050"/>
                                    </a:solidFill>
                                    <a:latin typeface="Cambria Math" panose="02040503050406030204" pitchFamily="18" charset="0"/>
                                  </a:rPr>
                                  <m:t>  </m:t>
                                </m:r>
                              </m:sub>
                              <m:sup>
                                <m:r>
                                  <a:rPr lang="en-US" b="0" i="1" smtClean="0">
                                    <a:solidFill>
                                      <a:srgbClr val="00B050"/>
                                    </a:solidFill>
                                    <a:latin typeface="Cambria Math" panose="02040503050406030204" pitchFamily="18" charset="0"/>
                                  </a:rPr>
                                  <m:t>𝐼</m:t>
                                </m:r>
                              </m:sup>
                              <m:e>
                                <m:acc>
                                  <m:accPr>
                                    <m:chr m:val="́"/>
                                    <m:ctrlPr>
                                      <a:rPr lang="en-US" i="1">
                                        <a:solidFill>
                                          <a:srgbClr val="00B050"/>
                                        </a:solidFill>
                                        <a:latin typeface="Cambria Math" panose="02040503050406030204" pitchFamily="18" charset="0"/>
                                      </a:rPr>
                                    </m:ctrlPr>
                                  </m:accPr>
                                  <m:e>
                                    <m:r>
                                      <m:rPr>
                                        <m:nor/>
                                      </m:rPr>
                                      <a:rPr lang="en-US" i="1">
                                        <a:solidFill>
                                          <a:srgbClr val="00B050"/>
                                        </a:solidFill>
                                        <a:latin typeface="Cambria Math" panose="02040503050406030204" pitchFamily="18" charset="0"/>
                                      </a:rPr>
                                      <m:t>x</m:t>
                                    </m:r>
                                  </m:e>
                                </m:acc>
                              </m:e>
                            </m:sPre>
                            <m:r>
                              <a:rPr lang="en-US" i="0">
                                <a:latin typeface="Cambria Math" panose="02040503050406030204" pitchFamily="18" charset="0"/>
                              </a:rPr>
                              <m:t>=&amp;</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𝑑</m:t>
                                        </m:r>
                                      </m:e>
                                    </m:acc>
                                  </m:e>
                                  <m:sub>
                                    <m:r>
                                      <a:rPr lang="en-US" i="1">
                                        <a:solidFill>
                                          <a:srgbClr val="FF0000"/>
                                        </a:solidFill>
                                        <a:latin typeface="Cambria Math" panose="02040503050406030204" pitchFamily="18" charset="0"/>
                                      </a:rPr>
                                      <m:t>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𝒕</m:t>
                                    </m:r>
                                  </m:e>
                                  <m:sub>
                                    <m:r>
                                      <a:rPr lang="en-US" b="0" i="1">
                                        <a:latin typeface="Cambria Math" panose="02040503050406030204" pitchFamily="18" charset="0"/>
                                      </a:rPr>
                                      <m:t>𝑖</m:t>
                                    </m:r>
                                  </m:sub>
                                </m:sSub>
                              </m:e>
                            </m:d>
                            <m:r>
                              <a:rPr lang="en-US" b="0" i="0">
                                <a:latin typeface="Cambria Math" panose="02040503050406030204" pitchFamily="18" charset="0"/>
                              </a:rPr>
                              <m:t>+</m:t>
                            </m:r>
                            <m:f>
                              <m:fPr>
                                <m:ctrlPr>
                                  <a:rPr lang="en-US" b="0"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Sub>
                                    <m:d>
                                      <m:dPr>
                                        <m:ctrlPr>
                                          <a:rPr lang="en-US" b="0" i="1">
                                            <a:latin typeface="Cambria Math" panose="02040503050406030204" pitchFamily="18" charset="0"/>
                                          </a:rPr>
                                        </m:ctrlPr>
                                      </m:dPr>
                                      <m:e>
                                        <m:r>
                                          <a:rPr lang="en-US" b="0" i="0">
                                            <a:latin typeface="Cambria Math" panose="02040503050406030204" pitchFamily="18" charset="0"/>
                                          </a:rPr>
                                          <m:t>3</m:t>
                                        </m:r>
                                      </m:e>
                                    </m:d>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𝑧</m:t>
                                            </m:r>
                                          </m:e>
                                        </m:acc>
                                      </m:e>
                                      <m:sub>
                                        <m:r>
                                          <a:rPr lang="en-US" b="0" i="1">
                                            <a:latin typeface="Cambria Math" panose="02040503050406030204" pitchFamily="18" charset="0"/>
                                          </a:rPr>
                                          <m:t>𝑜</m:t>
                                        </m:r>
                                      </m:sub>
                                    </m:sSub>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𝑑</m:t>
                                            </m:r>
                                          </m:e>
                                        </m:acc>
                                      </m:e>
                                      <m:sub>
                                        <m:r>
                                          <a:rPr lang="en-US" b="0" i="1">
                                            <a:solidFill>
                                              <a:srgbClr val="FF0000"/>
                                            </a:solidFill>
                                            <a:latin typeface="Cambria Math" panose="02040503050406030204" pitchFamily="18" charset="0"/>
                                          </a:rPr>
                                          <m:t>𝑒</m:t>
                                        </m:r>
                                      </m:sub>
                                    </m:sSub>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num>
                              <m:den>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p>
                                  <m:sSupPr>
                                    <m:ctrlPr>
                                      <a:rPr lang="en-US" b="0" i="1">
                                        <a:latin typeface="Cambria Math" panose="02040503050406030204" pitchFamily="18" charset="0"/>
                                      </a:rPr>
                                    </m:ctrlPr>
                                  </m:sSupPr>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𝑖</m:t>
                                        </m:r>
                                      </m:sub>
                                    </m:sSub>
                                  </m:e>
                                  <m:sup>
                                    <m:r>
                                      <a:rPr lang="en-US" b="0" i="1">
                                        <a:latin typeface="Cambria Math" panose="02040503050406030204" pitchFamily="18" charset="0"/>
                                      </a:rPr>
                                      <m:t>𝑇</m:t>
                                    </m:r>
                                  </m:sup>
                                </m:s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e>
                        </m:eqArr>
                      </m:oMath>
                    </m:oMathPara>
                  </a14:m>
                  <a:endParaRPr lang="en-US" dirty="0"/>
                </a:p>
              </p:txBody>
            </p:sp>
          </mc:Choice>
          <mc:Fallback xmlns="">
            <p:sp>
              <p:nvSpPr>
                <p:cNvPr id="210" name="Rectangle 209"/>
                <p:cNvSpPr>
                  <a:spLocks noRot="1" noChangeAspect="1" noMove="1" noResize="1" noEditPoints="1" noAdjustHandles="1" noChangeArrowheads="1" noChangeShapeType="1" noTextEdit="1"/>
                </p:cNvSpPr>
                <p:nvPr/>
              </p:nvSpPr>
              <p:spPr>
                <a:xfrm>
                  <a:off x="2469486" y="4731116"/>
                  <a:ext cx="7676525" cy="764825"/>
                </a:xfrm>
                <a:prstGeom prst="rect">
                  <a:avLst/>
                </a:prstGeom>
                <a:blipFill>
                  <a:blip r:embed="rId7"/>
                  <a:stretch>
                    <a:fillRect/>
                  </a:stretch>
                </a:blipFill>
              </p:spPr>
              <p:txBody>
                <a:bodyPr/>
                <a:lstStyle/>
                <a:p>
                  <a:r>
                    <a:rPr lang="en-US">
                      <a:noFill/>
                    </a:rPr>
                    <a:t> </a:t>
                  </a:r>
                </a:p>
              </p:txBody>
            </p:sp>
          </mc:Fallback>
        </mc:AlternateContent>
      </p:grpSp>
      <p:sp>
        <p:nvSpPr>
          <p:cNvPr id="291" name="TextBox 290"/>
          <p:cNvSpPr txBox="1"/>
          <p:nvPr/>
        </p:nvSpPr>
        <p:spPr>
          <a:xfrm>
            <a:off x="226561" y="5815373"/>
            <a:ext cx="2809178" cy="646331"/>
          </a:xfrm>
          <a:prstGeom prst="rect">
            <a:avLst/>
          </a:prstGeom>
          <a:noFill/>
        </p:spPr>
        <p:txBody>
          <a:bodyPr wrap="square" rtlCol="0">
            <a:spAutoFit/>
          </a:bodyPr>
          <a:lstStyle/>
          <a:p>
            <a:pPr algn="r"/>
            <a:r>
              <a:rPr lang="en-US" dirty="0">
                <a:solidFill>
                  <a:schemeClr val="tx1">
                    <a:lumMod val="75000"/>
                    <a:lumOff val="25000"/>
                  </a:schemeClr>
                </a:solidFill>
                <a:latin typeface="Times New Roman" panose="02020603050405020304" pitchFamily="18" charset="0"/>
                <a:cs typeface="Times New Roman" panose="02020603050405020304" pitchFamily="18" charset="0"/>
              </a:rPr>
              <a:t>Coordinates of image point in image reference frame</a:t>
            </a:r>
          </a:p>
        </p:txBody>
      </p:sp>
      <p:sp>
        <p:nvSpPr>
          <p:cNvPr id="292" name="TextBox 291"/>
          <p:cNvSpPr txBox="1"/>
          <p:nvPr/>
        </p:nvSpPr>
        <p:spPr>
          <a:xfrm>
            <a:off x="9003019" y="5701073"/>
            <a:ext cx="2832844" cy="646331"/>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Coordinates of object point in camera frame</a:t>
            </a:r>
          </a:p>
        </p:txBody>
      </p:sp>
      <p:grpSp>
        <p:nvGrpSpPr>
          <p:cNvPr id="350" name="Group 349"/>
          <p:cNvGrpSpPr/>
          <p:nvPr/>
        </p:nvGrpSpPr>
        <p:grpSpPr>
          <a:xfrm>
            <a:off x="1859411" y="713894"/>
            <a:ext cx="9039025" cy="3651416"/>
            <a:chOff x="1859411" y="666269"/>
            <a:chExt cx="9039025" cy="3651416"/>
          </a:xfrm>
        </p:grpSpPr>
        <p:cxnSp>
          <p:nvCxnSpPr>
            <p:cNvPr id="5" name="z-axis behind Object plane"/>
            <p:cNvCxnSpPr/>
            <p:nvPr/>
          </p:nvCxnSpPr>
          <p:spPr>
            <a:xfrm>
              <a:off x="8873322" y="2539097"/>
              <a:ext cx="587703" cy="356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Position of Image plane Pivot"/>
            <p:cNvCxnSpPr/>
            <p:nvPr/>
          </p:nvCxnSpPr>
          <p:spPr>
            <a:xfrm flipH="1" flipV="1">
              <a:off x="8824247" y="253963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 name="Image Plane"/>
            <p:cNvGrpSpPr/>
            <p:nvPr/>
          </p:nvGrpSpPr>
          <p:grpSpPr>
            <a:xfrm>
              <a:off x="7589724" y="897621"/>
              <a:ext cx="2460152" cy="3280202"/>
              <a:chOff x="4054797" y="2666874"/>
              <a:chExt cx="1645920" cy="2194560"/>
            </a:xfrm>
          </p:grpSpPr>
          <p:sp>
            <p:nvSpPr>
              <p:cNvPr id="125"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6" name="Straight Connector 125"/>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noChangeAspect="1"/>
            </p:cNvCxnSpPr>
            <p:nvPr/>
          </p:nvCxnSpPr>
          <p:spPr>
            <a:xfrm rot="13500000" flipV="1">
              <a:off x="8308351" y="2332632"/>
              <a:ext cx="541234" cy="116816"/>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4208" flipV="1">
              <a:off x="8847837" y="1992887"/>
              <a:ext cx="0" cy="54670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0" name="Oval 9"/>
            <p:cNvSpPr>
              <a:spLocks noChangeAspect="1"/>
            </p:cNvSpPr>
            <p:nvPr/>
          </p:nvSpPr>
          <p:spPr>
            <a:xfrm rot="21104208">
              <a:off x="8805059" y="2511446"/>
              <a:ext cx="68337" cy="68337"/>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8789535" y="1912047"/>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789535" y="1912047"/>
                  <a:ext cx="388440" cy="341312"/>
                </a:xfrm>
                <a:prstGeom prst="rect">
                  <a:avLst/>
                </a:prstGeom>
                <a:blipFill>
                  <a:blip r:embed="rId8"/>
                  <a:stretch>
                    <a:fillRect r="-17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184720">
                  <a:off x="8135562" y="2169610"/>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rot="184720">
                  <a:off x="8135562" y="2169610"/>
                  <a:ext cx="384016" cy="323165"/>
                </a:xfrm>
                <a:prstGeom prst="rect">
                  <a:avLst/>
                </a:prstGeom>
                <a:blipFill>
                  <a:blip r:embed="rId9"/>
                  <a:stretch>
                    <a:fillRect r="-16667"/>
                  </a:stretch>
                </a:blipFill>
              </p:spPr>
              <p:txBody>
                <a:bodyPr/>
                <a:lstStyle/>
                <a:p>
                  <a:r>
                    <a:rPr lang="en-US">
                      <a:noFill/>
                    </a:rPr>
                    <a:t> </a:t>
                  </a:r>
                </a:p>
              </p:txBody>
            </p:sp>
          </mc:Fallback>
        </mc:AlternateContent>
        <p:cxnSp>
          <p:nvCxnSpPr>
            <p:cNvPr id="17" name="z-axis of world frame"/>
            <p:cNvCxnSpPr/>
            <p:nvPr/>
          </p:nvCxnSpPr>
          <p:spPr>
            <a:xfrm>
              <a:off x="2634566" y="2544318"/>
              <a:ext cx="3315223"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NormalToImagePlane"/>
                <p:cNvSpPr txBox="1"/>
                <p:nvPr/>
              </p:nvSpPr>
              <p:spPr>
                <a:xfrm>
                  <a:off x="9343918" y="666269"/>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22" name="TextBox NormalToImagePlane"/>
                <p:cNvSpPr txBox="1">
                  <a:spLocks noRot="1" noChangeAspect="1" noMove="1" noResize="1" noEditPoints="1" noAdjustHandles="1" noChangeArrowheads="1" noChangeShapeType="1" noTextEdit="1"/>
                </p:cNvSpPr>
                <p:nvPr/>
              </p:nvSpPr>
              <p:spPr>
                <a:xfrm>
                  <a:off x="9343918" y="666269"/>
                  <a:ext cx="461280" cy="369332"/>
                </a:xfrm>
                <a:prstGeom prst="rect">
                  <a:avLst/>
                </a:prstGeom>
                <a:blipFill>
                  <a:blip r:embed="rId10"/>
                  <a:stretch>
                    <a:fillRect t="-6557" r="-8000"/>
                  </a:stretch>
                </a:blipFill>
              </p:spPr>
              <p:txBody>
                <a:bodyPr/>
                <a:lstStyle/>
                <a:p>
                  <a:r>
                    <a:rPr lang="en-US">
                      <a:noFill/>
                    </a:rPr>
                    <a:t> </a:t>
                  </a:r>
                </a:p>
              </p:txBody>
            </p:sp>
          </mc:Fallback>
        </mc:AlternateContent>
        <p:cxnSp>
          <p:nvCxnSpPr>
            <p:cNvPr id="23" name="normalToImagePlane"/>
            <p:cNvCxnSpPr/>
            <p:nvPr/>
          </p:nvCxnSpPr>
          <p:spPr>
            <a:xfrm flipV="1">
              <a:off x="8918029" y="883573"/>
              <a:ext cx="484058" cy="99663"/>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noChangeAspect="1"/>
            </p:cNvCxnSpPr>
            <p:nvPr/>
          </p:nvCxnSpPr>
          <p:spPr>
            <a:xfrm rot="420000">
              <a:off x="5039551" y="1743707"/>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noChangeAspect="1"/>
            </p:cNvCxnSpPr>
            <p:nvPr/>
          </p:nvCxnSpPr>
          <p:spPr>
            <a:xfrm rot="420000">
              <a:off x="6638062" y="1472326"/>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noChangeAspect="1"/>
            </p:cNvCxnSpPr>
            <p:nvPr/>
          </p:nvCxnSpPr>
          <p:spPr>
            <a:xfrm rot="420000">
              <a:off x="5940236" y="2543945"/>
              <a:ext cx="129405" cy="82005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700346" y="2053089"/>
              <a:ext cx="5740356" cy="114251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 Box 15"/>
                <p:cNvSpPr txBox="1">
                  <a:spLocks noChangeAspect="1"/>
                </p:cNvSpPr>
                <p:nvPr/>
              </p:nvSpPr>
              <p:spPr>
                <a:xfrm rot="20940000" flipH="1">
                  <a:off x="4797713" y="2670406"/>
                  <a:ext cx="555274"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29" name="Text Box 15"/>
                <p:cNvSpPr txBox="1">
                  <a:spLocks noRot="1" noChangeAspect="1" noMove="1" noResize="1" noEditPoints="1" noAdjustHandles="1" noChangeArrowheads="1" noChangeShapeType="1" noTextEdit="1"/>
                </p:cNvSpPr>
                <p:nvPr/>
              </p:nvSpPr>
              <p:spPr>
                <a:xfrm rot="20940000" flipH="1">
                  <a:off x="4797713" y="2670406"/>
                  <a:ext cx="555274" cy="409388"/>
                </a:xfrm>
                <a:prstGeom prst="rect">
                  <a:avLst/>
                </a:prstGeom>
                <a:blipFill>
                  <a:blip r:embed="rId11"/>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 Box 15"/>
                <p:cNvSpPr txBox="1">
                  <a:spLocks noChangeAspect="1"/>
                </p:cNvSpPr>
                <p:nvPr/>
              </p:nvSpPr>
              <p:spPr>
                <a:xfrm rot="20940000" flipH="1">
                  <a:off x="6565787" y="2008921"/>
                  <a:ext cx="620205"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xmlns="">
            <p:sp>
              <p:nvSpPr>
                <p:cNvPr id="30" name="Text Box 15"/>
                <p:cNvSpPr txBox="1">
                  <a:spLocks noRot="1" noChangeAspect="1" noMove="1" noResize="1" noEditPoints="1" noAdjustHandles="1" noChangeArrowheads="1" noChangeShapeType="1" noTextEdit="1"/>
                </p:cNvSpPr>
                <p:nvPr/>
              </p:nvSpPr>
              <p:spPr>
                <a:xfrm rot="20940000" flipH="1">
                  <a:off x="6565787" y="2008921"/>
                  <a:ext cx="620205" cy="409388"/>
                </a:xfrm>
                <a:prstGeom prst="rect">
                  <a:avLst/>
                </a:prstGeom>
                <a:blipFill>
                  <a:blip r:embed="rId12"/>
                  <a:stretch>
                    <a:fillRect t="-1163"/>
                  </a:stretch>
                </a:blipFill>
                <a:ln w="6350">
                  <a:noFill/>
                </a:ln>
                <a:effectLst/>
              </p:spPr>
              <p:txBody>
                <a:bodyPr/>
                <a:lstStyle/>
                <a:p>
                  <a:r>
                    <a:rPr lang="en-US">
                      <a:noFill/>
                    </a:rPr>
                    <a:t> </a:t>
                  </a:r>
                </a:p>
              </p:txBody>
            </p:sp>
          </mc:Fallback>
        </mc:AlternateContent>
        <p:sp>
          <p:nvSpPr>
            <p:cNvPr id="31" name="Oval 30"/>
            <p:cNvSpPr/>
            <p:nvPr/>
          </p:nvSpPr>
          <p:spPr>
            <a:xfrm rot="21480000">
              <a:off x="6746864" y="2357847"/>
              <a:ext cx="83718" cy="83718"/>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p:cNvSpPr txBox="1"/>
                <p:nvPr/>
              </p:nvSpPr>
              <p:spPr>
                <a:xfrm rot="731531">
                  <a:off x="3604689" y="2055904"/>
                  <a:ext cx="322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b="1" dirty="0">
                    <a:solidFill>
                      <a:srgbClr val="F5208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rot="731531">
                  <a:off x="3604689" y="2055904"/>
                  <a:ext cx="32252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rot="1366279">
                  <a:off x="7427653" y="2754049"/>
                  <a:ext cx="320922" cy="384785"/>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800" b="1" i="1" smtClean="0">
                                <a:solidFill>
                                  <a:srgbClr val="F52080"/>
                                </a:solidFill>
                                <a:latin typeface="Cambria Math" panose="02040503050406030204" pitchFamily="18" charset="0"/>
                              </a:rPr>
                            </m:ctrlPr>
                          </m:accPr>
                          <m:e>
                            <m:r>
                              <a:rPr lang="en-US" sz="1800" b="1" i="1" smtClean="0">
                                <a:solidFill>
                                  <a:srgbClr val="F52080"/>
                                </a:solidFill>
                                <a:latin typeface="Cambria Math" panose="02040503050406030204" pitchFamily="18" charset="0"/>
                              </a:rPr>
                              <m:t>𝒍</m:t>
                            </m:r>
                          </m:e>
                        </m:acc>
                      </m:oMath>
                    </m:oMathPara>
                  </a14:m>
                  <a:endParaRPr lang="en-US" sz="1800" dirty="0"/>
                </a:p>
              </p:txBody>
            </p:sp>
          </mc:Choice>
          <mc:Fallback xmlns="">
            <p:sp>
              <p:nvSpPr>
                <p:cNvPr id="37" name="TextBox 36"/>
                <p:cNvSpPr txBox="1">
                  <a:spLocks noRot="1" noChangeAspect="1" noMove="1" noResize="1" noEditPoints="1" noAdjustHandles="1" noChangeArrowheads="1" noChangeShapeType="1" noTextEdit="1"/>
                </p:cNvSpPr>
                <p:nvPr/>
              </p:nvSpPr>
              <p:spPr>
                <a:xfrm rot="1366279">
                  <a:off x="7427653" y="2754049"/>
                  <a:ext cx="320922" cy="384785"/>
                </a:xfrm>
                <a:prstGeom prst="rect">
                  <a:avLst/>
                </a:prstGeom>
                <a:blipFill>
                  <a:blip r:embed="rId14"/>
                  <a:stretch>
                    <a:fillRect r="-5405"/>
                  </a:stretch>
                </a:blipFill>
              </p:spPr>
              <p:txBody>
                <a:bodyPr/>
                <a:lstStyle/>
                <a:p>
                  <a:r>
                    <a:rPr lang="en-US">
                      <a:noFill/>
                    </a:rPr>
                    <a:t> </a:t>
                  </a:r>
                </a:p>
              </p:txBody>
            </p:sp>
          </mc:Fallback>
        </mc:AlternateContent>
        <p:sp>
          <p:nvSpPr>
            <p:cNvPr id="38" name="Oval 37"/>
            <p:cNvSpPr>
              <a:spLocks noChangeAspect="1"/>
            </p:cNvSpPr>
            <p:nvPr/>
          </p:nvSpPr>
          <p:spPr>
            <a:xfrm rot="21480000">
              <a:off x="2347059" y="2056784"/>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a:spLocks noChangeAspect="1"/>
            </p:cNvSpPr>
            <p:nvPr/>
          </p:nvSpPr>
          <p:spPr>
            <a:xfrm rot="21480000">
              <a:off x="8520205" y="3140143"/>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p:cNvGrpSpPr/>
            <p:nvPr/>
          </p:nvGrpSpPr>
          <p:grpSpPr>
            <a:xfrm rot="21480000">
              <a:off x="5145070" y="2670434"/>
              <a:ext cx="89465" cy="88006"/>
              <a:chOff x="2398645" y="3863270"/>
              <a:chExt cx="59855" cy="58879"/>
            </a:xfrm>
          </p:grpSpPr>
          <p:sp>
            <p:nvSpPr>
              <p:cNvPr id="109" name="Oval 108"/>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 name="Straight Connector 41"/>
            <p:cNvCxnSpPr/>
            <p:nvPr/>
          </p:nvCxnSpPr>
          <p:spPr>
            <a:xfrm>
              <a:off x="2388381" y="2097751"/>
              <a:ext cx="2800462" cy="6129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3" name="Isosceles Triangle 42"/>
            <p:cNvSpPr>
              <a:spLocks noChangeAspect="1"/>
            </p:cNvSpPr>
            <p:nvPr/>
          </p:nvSpPr>
          <p:spPr>
            <a:xfrm rot="6204907">
              <a:off x="3664189" y="2333846"/>
              <a:ext cx="109341" cy="113941"/>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p:cNvCxnSpPr/>
            <p:nvPr/>
          </p:nvCxnSpPr>
          <p:spPr>
            <a:xfrm>
              <a:off x="6783760" y="2400390"/>
              <a:ext cx="1779917" cy="782929"/>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6" name="Isosceles Triangle 45"/>
            <p:cNvSpPr>
              <a:spLocks noChangeAspect="1"/>
            </p:cNvSpPr>
            <p:nvPr/>
          </p:nvSpPr>
          <p:spPr>
            <a:xfrm rot="6990279">
              <a:off x="7644270" y="2744239"/>
              <a:ext cx="109341" cy="1093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rot="20957016">
              <a:off x="2507485" y="2822676"/>
              <a:ext cx="1244251" cy="353943"/>
            </a:xfrm>
            <a:prstGeom prst="rect">
              <a:avLst/>
            </a:prstGeom>
            <a:noFill/>
          </p:spPr>
          <p:txBody>
            <a:bodyPr wrap="none" rtlCol="0">
              <a:spAutoFit/>
            </a:bodyPr>
            <a:lstStyle>
              <a:defPPr>
                <a:defRPr lang="en-US"/>
              </a:defPPr>
              <a:lvl1pPr>
                <a:defRPr sz="1300" i="1">
                  <a:solidFill>
                    <a:schemeClr val="tx1">
                      <a:lumMod val="65000"/>
                      <a:lumOff val="35000"/>
                    </a:schemeClr>
                  </a:solidFill>
                </a:defRPr>
              </a:lvl1pPr>
            </a:lstStyle>
            <a:p>
              <a:r>
                <a:rPr lang="en-US" sz="1700" i="0">
                  <a:latin typeface="Times New Roman" panose="02020603050405020304" pitchFamily="18" charset="0"/>
                  <a:cs typeface="Times New Roman" panose="02020603050405020304" pitchFamily="18" charset="0"/>
                </a:rPr>
                <a:t>Optical axis</a:t>
              </a:r>
              <a:endParaRPr lang="en-US" sz="1700" i="0" dirty="0">
                <a:latin typeface="Times New Roman" panose="02020603050405020304" pitchFamily="18" charset="0"/>
                <a:cs typeface="Times New Roman" panose="02020603050405020304" pitchFamily="18" charset="0"/>
              </a:endParaRPr>
            </a:p>
          </p:txBody>
        </p:sp>
        <p:grpSp>
          <p:nvGrpSpPr>
            <p:cNvPr id="49" name="Group 48"/>
            <p:cNvGrpSpPr/>
            <p:nvPr/>
          </p:nvGrpSpPr>
          <p:grpSpPr>
            <a:xfrm rot="21360000">
              <a:off x="5197925" y="3208951"/>
              <a:ext cx="1615244" cy="194990"/>
              <a:chOff x="3092222" y="1899046"/>
              <a:chExt cx="822960" cy="130455"/>
            </a:xfrm>
          </p:grpSpPr>
          <p:cxnSp>
            <p:nvCxnSpPr>
              <p:cNvPr id="107" name="Straight Arrow Connector 106"/>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p:cNvSpPr txBox="1"/>
                <p:nvPr/>
              </p:nvSpPr>
              <p:spPr>
                <a:xfrm rot="20940000">
                  <a:off x="5455804" y="3317680"/>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50" name="TextBox 49"/>
                <p:cNvSpPr txBox="1">
                  <a:spLocks noRot="1" noChangeAspect="1" noMove="1" noResize="1" noEditPoints="1" noAdjustHandles="1" noChangeArrowheads="1" noChangeShapeType="1" noTextEdit="1"/>
                </p:cNvSpPr>
                <p:nvPr/>
              </p:nvSpPr>
              <p:spPr>
                <a:xfrm rot="20940000">
                  <a:off x="5455804" y="3317680"/>
                  <a:ext cx="475002"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rot="20940000">
                  <a:off x="6246744" y="3178415"/>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51" name="TextBox 50"/>
                <p:cNvSpPr txBox="1">
                  <a:spLocks noRot="1" noChangeAspect="1" noMove="1" noResize="1" noEditPoints="1" noAdjustHandles="1" noChangeArrowheads="1" noChangeShapeType="1" noTextEdit="1"/>
                </p:cNvSpPr>
                <p:nvPr/>
              </p:nvSpPr>
              <p:spPr>
                <a:xfrm rot="20940000">
                  <a:off x="6246744" y="3178415"/>
                  <a:ext cx="475002" cy="384592"/>
                </a:xfrm>
                <a:prstGeom prst="rect">
                  <a:avLst/>
                </a:prstGeom>
                <a:blipFill>
                  <a:blip r:embed="rId16"/>
                  <a:stretch>
                    <a:fillRect t="-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 z_o prime"/>
                <p:cNvSpPr txBox="1"/>
                <p:nvPr/>
              </p:nvSpPr>
              <p:spPr>
                <a:xfrm>
                  <a:off x="7176429" y="3565881"/>
                  <a:ext cx="4567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xmlns="">
            <p:sp>
              <p:nvSpPr>
                <p:cNvPr id="52" name="TextBox - z_o prime"/>
                <p:cNvSpPr txBox="1">
                  <a:spLocks noRot="1" noChangeAspect="1" noMove="1" noResize="1" noEditPoints="1" noAdjustHandles="1" noChangeArrowheads="1" noChangeShapeType="1" noTextEdit="1"/>
                </p:cNvSpPr>
                <p:nvPr/>
              </p:nvSpPr>
              <p:spPr>
                <a:xfrm>
                  <a:off x="7176429" y="3565881"/>
                  <a:ext cx="456792" cy="369332"/>
                </a:xfrm>
                <a:prstGeom prst="rect">
                  <a:avLst/>
                </a:prstGeom>
                <a:blipFill>
                  <a:blip r:embed="rId17"/>
                  <a:stretch>
                    <a:fillRect t="-6667" r="-12000"/>
                  </a:stretch>
                </a:blipFill>
              </p:spPr>
              <p:txBody>
                <a:bodyPr/>
                <a:lstStyle/>
                <a:p>
                  <a:r>
                    <a:rPr lang="en-US">
                      <a:noFill/>
                    </a:rPr>
                    <a:t> </a:t>
                  </a:r>
                </a:p>
              </p:txBody>
            </p:sp>
          </mc:Fallback>
        </mc:AlternateContent>
        <p:cxnSp>
          <p:nvCxnSpPr>
            <p:cNvPr id="56" name="z-axis of world frame"/>
            <p:cNvCxnSpPr/>
            <p:nvPr/>
          </p:nvCxnSpPr>
          <p:spPr>
            <a:xfrm>
              <a:off x="6051045" y="2540759"/>
              <a:ext cx="2774505"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5993205" y="250007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Arc 64"/>
            <p:cNvSpPr/>
            <p:nvPr/>
          </p:nvSpPr>
          <p:spPr>
            <a:xfrm>
              <a:off x="3845774" y="1780264"/>
              <a:ext cx="1264245" cy="1264244"/>
            </a:xfrm>
            <a:prstGeom prst="arc">
              <a:avLst>
                <a:gd name="adj1" fmla="val 7507062"/>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8" name="arrow - z_o prime"/>
            <p:cNvGrpSpPr/>
            <p:nvPr/>
          </p:nvGrpSpPr>
          <p:grpSpPr>
            <a:xfrm>
              <a:off x="5995377" y="3814443"/>
              <a:ext cx="2831735" cy="172690"/>
              <a:chOff x="2605298" y="1651989"/>
              <a:chExt cx="1894521" cy="115535"/>
            </a:xfrm>
          </p:grpSpPr>
          <p:cxnSp>
            <p:nvCxnSpPr>
              <p:cNvPr id="83" name="Straight Connector 82"/>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sp>
          <p:nvSpPr>
            <p:cNvPr id="304" name="Freeform: Shape 303"/>
            <p:cNvSpPr/>
            <p:nvPr/>
          </p:nvSpPr>
          <p:spPr>
            <a:xfrm rot="2720583">
              <a:off x="1850825" y="1887567"/>
              <a:ext cx="867230" cy="850057"/>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5" name="Rectangle 304"/>
                <p:cNvSpPr/>
                <p:nvPr/>
              </p:nvSpPr>
              <p:spPr>
                <a:xfrm>
                  <a:off x="2018315" y="1874686"/>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305" name="Rectangle 304"/>
                <p:cNvSpPr>
                  <a:spLocks noRot="1" noChangeAspect="1" noMove="1" noResize="1" noEditPoints="1" noAdjustHandles="1" noChangeArrowheads="1" noChangeShapeType="1" noTextEdit="1"/>
                </p:cNvSpPr>
                <p:nvPr/>
              </p:nvSpPr>
              <p:spPr>
                <a:xfrm>
                  <a:off x="2018315" y="1874686"/>
                  <a:ext cx="329633" cy="357650"/>
                </a:xfrm>
                <a:prstGeom prst="rect">
                  <a:avLst/>
                </a:prstGeom>
                <a:blipFill>
                  <a:blip r:embed="rId18"/>
                  <a:stretch>
                    <a:fillRect/>
                  </a:stretch>
                </a:blipFill>
              </p:spPr>
              <p:txBody>
                <a:bodyPr/>
                <a:lstStyle/>
                <a:p>
                  <a:r>
                    <a:rPr lang="en-US">
                      <a:noFill/>
                    </a:rPr>
                    <a:t> </a:t>
                  </a:r>
                </a:p>
              </p:txBody>
            </p:sp>
          </mc:Fallback>
        </mc:AlternateContent>
        <p:grpSp>
          <p:nvGrpSpPr>
            <p:cNvPr id="308" name="Group 307"/>
            <p:cNvGrpSpPr/>
            <p:nvPr/>
          </p:nvGrpSpPr>
          <p:grpSpPr>
            <a:xfrm>
              <a:off x="5647684" y="1881387"/>
              <a:ext cx="1084513" cy="948951"/>
              <a:chOff x="7851142" y="952028"/>
              <a:chExt cx="729303" cy="638142"/>
            </a:xfrm>
          </p:grpSpPr>
          <p:grpSp>
            <p:nvGrpSpPr>
              <p:cNvPr id="309" name="Group 308"/>
              <p:cNvGrpSpPr/>
              <p:nvPr/>
            </p:nvGrpSpPr>
            <p:grpSpPr>
              <a:xfrm>
                <a:off x="7851142" y="952028"/>
                <a:ext cx="729303" cy="638142"/>
                <a:chOff x="2957199" y="2388103"/>
                <a:chExt cx="729303" cy="638142"/>
              </a:xfrm>
            </p:grpSpPr>
            <p:cxnSp>
              <p:nvCxnSpPr>
                <p:cNvPr id="311" name="Straight Arrow Connector 310"/>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3" name="TextBox 312"/>
                    <p:cNvSpPr txBox="1"/>
                    <p:nvPr/>
                  </p:nvSpPr>
                  <p:spPr>
                    <a:xfrm>
                      <a:off x="3420027" y="2808926"/>
                      <a:ext cx="266475" cy="2173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313" name="TextBox 312"/>
                    <p:cNvSpPr txBox="1">
                      <a:spLocks noRot="1" noChangeAspect="1" noMove="1" noResize="1" noEditPoints="1" noAdjustHandles="1" noChangeArrowheads="1" noChangeShapeType="1" noTextEdit="1"/>
                    </p:cNvSpPr>
                    <p:nvPr/>
                  </p:nvSpPr>
                  <p:spPr>
                    <a:xfrm>
                      <a:off x="3420027" y="2808926"/>
                      <a:ext cx="266475" cy="217319"/>
                    </a:xfrm>
                    <a:prstGeom prst="rect">
                      <a:avLst/>
                    </a:prstGeom>
                    <a:blipFill>
                      <a:blip r:embed="rId19"/>
                      <a:stretch>
                        <a:fillRect t="-1887" r="-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 name="TextBox 313"/>
                    <p:cNvSpPr txBox="1"/>
                    <p:nvPr/>
                  </p:nvSpPr>
                  <p:spPr>
                    <a:xfrm>
                      <a:off x="2957199" y="2388103"/>
                      <a:ext cx="276392" cy="2295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314" name="TextBox 313"/>
                    <p:cNvSpPr txBox="1">
                      <a:spLocks noRot="1" noChangeAspect="1" noMove="1" noResize="1" noEditPoints="1" noAdjustHandles="1" noChangeArrowheads="1" noChangeShapeType="1" noTextEdit="1"/>
                    </p:cNvSpPr>
                    <p:nvPr/>
                  </p:nvSpPr>
                  <p:spPr>
                    <a:xfrm>
                      <a:off x="2957199" y="2388103"/>
                      <a:ext cx="276392" cy="229522"/>
                    </a:xfrm>
                    <a:prstGeom prst="rect">
                      <a:avLst/>
                    </a:prstGeom>
                    <a:blipFill>
                      <a:blip r:embed="rId20"/>
                      <a:stretch>
                        <a:fillRect r="-2058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0" name="TextBox 309"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315" name="Origi-pivot"/>
            <p:cNvGrpSpPr/>
            <p:nvPr/>
          </p:nvGrpSpPr>
          <p:grpSpPr>
            <a:xfrm>
              <a:off x="5947455" y="2497076"/>
              <a:ext cx="93505" cy="93505"/>
              <a:chOff x="3007294" y="4027686"/>
              <a:chExt cx="62880" cy="62880"/>
            </a:xfrm>
          </p:grpSpPr>
          <p:sp>
            <p:nvSpPr>
              <p:cNvPr id="316" name="Oval 315"/>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9" name="Origi-pivot"/>
            <p:cNvGrpSpPr/>
            <p:nvPr/>
          </p:nvGrpSpPr>
          <p:grpSpPr>
            <a:xfrm>
              <a:off x="8778341" y="2491587"/>
              <a:ext cx="93505" cy="93505"/>
              <a:chOff x="3007294" y="4027686"/>
              <a:chExt cx="62880" cy="62880"/>
            </a:xfrm>
          </p:grpSpPr>
          <p:sp>
            <p:nvSpPr>
              <p:cNvPr id="320" name="Oval 319"/>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22" name="Rectangle 321"/>
                <p:cNvSpPr/>
                <p:nvPr/>
              </p:nvSpPr>
              <p:spPr>
                <a:xfrm>
                  <a:off x="8518769" y="3021836"/>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322" name="Rectangle 321"/>
                <p:cNvSpPr>
                  <a:spLocks noRot="1" noChangeAspect="1" noMove="1" noResize="1" noEditPoints="1" noAdjustHandles="1" noChangeArrowheads="1" noChangeShapeType="1" noTextEdit="1"/>
                </p:cNvSpPr>
                <p:nvPr/>
              </p:nvSpPr>
              <p:spPr>
                <a:xfrm>
                  <a:off x="8518769" y="3021836"/>
                  <a:ext cx="335594" cy="357650"/>
                </a:xfrm>
                <a:prstGeom prst="rect">
                  <a:avLst/>
                </a:prstGeom>
                <a:blipFill>
                  <a:blip r:embed="rId22"/>
                  <a:stretch>
                    <a:fillRect t="-1724" r="-32727"/>
                  </a:stretch>
                </a:blipFill>
              </p:spPr>
              <p:txBody>
                <a:bodyPr/>
                <a:lstStyle/>
                <a:p>
                  <a:r>
                    <a:rPr lang="en-US">
                      <a:noFill/>
                    </a:rPr>
                    <a:t> </a:t>
                  </a:r>
                </a:p>
              </p:txBody>
            </p:sp>
          </mc:Fallback>
        </mc:AlternateContent>
        <p:grpSp>
          <p:nvGrpSpPr>
            <p:cNvPr id="333" name="Group 332" hidden="1"/>
            <p:cNvGrpSpPr/>
            <p:nvPr/>
          </p:nvGrpSpPr>
          <p:grpSpPr>
            <a:xfrm>
              <a:off x="2180545" y="830610"/>
              <a:ext cx="1107435" cy="481887"/>
              <a:chOff x="3744263" y="1305113"/>
              <a:chExt cx="1191259" cy="518362"/>
            </a:xfrm>
          </p:grpSpPr>
          <p:sp>
            <p:nvSpPr>
              <p:cNvPr id="324" name="TextBox 323"/>
              <p:cNvSpPr txBox="1"/>
              <p:nvPr/>
            </p:nvSpPr>
            <p:spPr>
              <a:xfrm>
                <a:off x="4173435" y="1305113"/>
                <a:ext cx="728726" cy="276999"/>
              </a:xfrm>
              <a:prstGeom prst="rect">
                <a:avLst/>
              </a:prstGeom>
              <a:noFill/>
            </p:spPr>
            <p:txBody>
              <a:bodyPr wrap="none" rtlCol="0">
                <a:spAutoFit/>
              </a:bodyPr>
              <a:lstStyle/>
              <a:p>
                <a:r>
                  <a:rPr lang="en-US" sz="1200" dirty="0">
                    <a:solidFill>
                      <a:schemeClr val="tx1">
                        <a:lumMod val="75000"/>
                        <a:lumOff val="25000"/>
                      </a:schemeClr>
                    </a:solidFill>
                  </a:rPr>
                  <a:t>Chief ray</a:t>
                </a:r>
              </a:p>
            </p:txBody>
          </p:sp>
          <p:grpSp>
            <p:nvGrpSpPr>
              <p:cNvPr id="325" name="Group 324"/>
              <p:cNvGrpSpPr/>
              <p:nvPr/>
            </p:nvGrpSpPr>
            <p:grpSpPr>
              <a:xfrm>
                <a:off x="3818045" y="1400557"/>
                <a:ext cx="409552" cy="73134"/>
                <a:chOff x="267517" y="2217329"/>
                <a:chExt cx="256032" cy="45720"/>
              </a:xfrm>
            </p:grpSpPr>
            <p:cxnSp>
              <p:nvCxnSpPr>
                <p:cNvPr id="327" name="Straight Connector 326"/>
                <p:cNvCxnSpPr/>
                <p:nvPr/>
              </p:nvCxnSpPr>
              <p:spPr>
                <a:xfrm>
                  <a:off x="267517" y="2240189"/>
                  <a:ext cx="256032"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328" name="Isosceles Triangle 327"/>
                <p:cNvSpPr/>
                <p:nvPr/>
              </p:nvSpPr>
              <p:spPr>
                <a:xfrm rot="5400000">
                  <a:off x="372673" y="2217329"/>
                  <a:ext cx="45720" cy="45720"/>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grpSp>
          <p:sp>
            <p:nvSpPr>
              <p:cNvPr id="326" name="Rounded Rectangle 190"/>
              <p:cNvSpPr/>
              <p:nvPr/>
            </p:nvSpPr>
            <p:spPr>
              <a:xfrm>
                <a:off x="3744263" y="1328048"/>
                <a:ext cx="1191259" cy="226188"/>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TextBox 328"/>
              <p:cNvSpPr txBox="1"/>
              <p:nvPr/>
            </p:nvSpPr>
            <p:spPr>
              <a:xfrm>
                <a:off x="4173435" y="1546476"/>
                <a:ext cx="562975" cy="276999"/>
              </a:xfrm>
              <a:prstGeom prst="rect">
                <a:avLst/>
              </a:prstGeom>
              <a:noFill/>
            </p:spPr>
            <p:txBody>
              <a:bodyPr wrap="none" rtlCol="0">
                <a:spAutoFit/>
              </a:bodyPr>
              <a:lstStyle/>
              <a:p>
                <a:r>
                  <a:rPr lang="en-US" sz="1200" dirty="0">
                    <a:solidFill>
                      <a:schemeClr val="tx1">
                        <a:lumMod val="75000"/>
                        <a:lumOff val="25000"/>
                      </a:schemeClr>
                    </a:solidFill>
                  </a:rPr>
                  <a:t>Pivots</a:t>
                </a:r>
              </a:p>
            </p:txBody>
          </p:sp>
          <p:grpSp>
            <p:nvGrpSpPr>
              <p:cNvPr id="330" name="Origi-pivot"/>
              <p:cNvGrpSpPr/>
              <p:nvPr/>
            </p:nvGrpSpPr>
            <p:grpSpPr>
              <a:xfrm>
                <a:off x="3956373" y="1646172"/>
                <a:ext cx="100583" cy="100583"/>
                <a:chOff x="3007294" y="4027686"/>
                <a:chExt cx="62880" cy="62880"/>
              </a:xfrm>
            </p:grpSpPr>
            <p:sp>
              <p:nvSpPr>
                <p:cNvPr id="331" name="Oval 330"/>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Oval 331"/>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35" name="Group 334"/>
            <p:cNvGrpSpPr/>
            <p:nvPr/>
          </p:nvGrpSpPr>
          <p:grpSpPr>
            <a:xfrm>
              <a:off x="3325635" y="1106570"/>
              <a:ext cx="1814060" cy="971642"/>
              <a:chOff x="470429" y="3237402"/>
              <a:chExt cx="1951371" cy="1045190"/>
            </a:xfrm>
          </p:grpSpPr>
          <p:sp>
            <p:nvSpPr>
              <p:cNvPr id="336" name="Rectangle 335"/>
              <p:cNvSpPr/>
              <p:nvPr/>
            </p:nvSpPr>
            <p:spPr>
              <a:xfrm>
                <a:off x="470429" y="3237402"/>
                <a:ext cx="1912026"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337" name="Arc 33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38" name="Group 337"/>
            <p:cNvGrpSpPr/>
            <p:nvPr/>
          </p:nvGrpSpPr>
          <p:grpSpPr>
            <a:xfrm>
              <a:off x="6743720" y="721108"/>
              <a:ext cx="1611882" cy="1204898"/>
              <a:chOff x="8709431" y="3540291"/>
              <a:chExt cx="1733888" cy="1296101"/>
            </a:xfrm>
          </p:grpSpPr>
          <p:sp>
            <p:nvSpPr>
              <p:cNvPr id="339" name="Rectangle 338"/>
              <p:cNvSpPr/>
              <p:nvPr/>
            </p:nvSpPr>
            <p:spPr>
              <a:xfrm>
                <a:off x="8979197" y="3540291"/>
                <a:ext cx="1464122"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340" name="Arc 33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47" name="Group 346"/>
            <p:cNvGrpSpPr/>
            <p:nvPr/>
          </p:nvGrpSpPr>
          <p:grpSpPr>
            <a:xfrm>
              <a:off x="9279243" y="3948353"/>
              <a:ext cx="1619193" cy="369332"/>
              <a:chOff x="9932914" y="4131431"/>
              <a:chExt cx="1741755" cy="397287"/>
            </a:xfrm>
          </p:grpSpPr>
          <p:sp>
            <p:nvSpPr>
              <p:cNvPr id="344" name="TextBox 343"/>
              <p:cNvSpPr txBox="1"/>
              <p:nvPr/>
            </p:nvSpPr>
            <p:spPr>
              <a:xfrm>
                <a:off x="10255193" y="4131431"/>
                <a:ext cx="1419476"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Image plane</a:t>
                </a:r>
              </a:p>
            </p:txBody>
          </p:sp>
          <p:cxnSp>
            <p:nvCxnSpPr>
              <p:cNvPr id="346" name="Straight Arrow Connector 345"/>
              <p:cNvCxnSpPr/>
              <p:nvPr/>
            </p:nvCxnSpPr>
            <p:spPr>
              <a:xfrm flipH="1">
                <a:off x="9932914" y="4339615"/>
                <a:ext cx="393445"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p:sp>
        <p:nvSpPr>
          <p:cNvPr id="356" name="Arc 355"/>
          <p:cNvSpPr/>
          <p:nvPr/>
        </p:nvSpPr>
        <p:spPr>
          <a:xfrm flipH="1">
            <a:off x="2142631" y="4943754"/>
            <a:ext cx="2097243" cy="2097243"/>
          </a:xfrm>
          <a:prstGeom prst="arc">
            <a:avLst>
              <a:gd name="adj1" fmla="val 18688131"/>
              <a:gd name="adj2" fmla="val 21335044"/>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p:cNvSpPr/>
          <p:nvPr/>
        </p:nvSpPr>
        <p:spPr>
          <a:xfrm flipH="1">
            <a:off x="8693753" y="4240150"/>
            <a:ext cx="1672153" cy="1672153"/>
          </a:xfrm>
          <a:prstGeom prst="arc">
            <a:avLst>
              <a:gd name="adj1" fmla="val 625733"/>
              <a:gd name="adj2" fmla="val 3353463"/>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97" name="Group 96"/>
          <p:cNvGrpSpPr/>
          <p:nvPr/>
        </p:nvGrpSpPr>
        <p:grpSpPr>
          <a:xfrm>
            <a:off x="10930124" y="5027648"/>
            <a:ext cx="292559" cy="338554"/>
            <a:chOff x="1821495" y="4635241"/>
            <a:chExt cx="292559" cy="338554"/>
          </a:xfrm>
        </p:grpSpPr>
        <p:sp>
          <p:nvSpPr>
            <p:cNvPr id="98" name="Oval 97"/>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4</a:t>
              </a:r>
              <a:endParaRPr lang="en-US" sz="1600" dirty="0">
                <a:solidFill>
                  <a:srgbClr val="3A9AFF"/>
                </a:solidFill>
                <a:latin typeface="Euclid" panose="02020503060505020303" pitchFamily="18" charset="0"/>
              </a:endParaRPr>
            </a:p>
          </p:txBody>
        </p:sp>
      </p:grpSp>
      <p:sp>
        <p:nvSpPr>
          <p:cNvPr id="3" name="Slide Number Placeholder 2"/>
          <p:cNvSpPr>
            <a:spLocks noGrp="1"/>
          </p:cNvSpPr>
          <p:nvPr>
            <p:ph type="sldNum" sz="quarter" idx="12"/>
          </p:nvPr>
        </p:nvSpPr>
        <p:spPr/>
        <p:txBody>
          <a:bodyPr/>
          <a:lstStyle/>
          <a:p>
            <a:fld id="{8295466C-6D01-4B7B-82FE-0060F6C0E0EB}" type="slidenum">
              <a:rPr lang="en-US" smtClean="0"/>
              <a:t>30</a:t>
            </a:fld>
            <a:endParaRPr lang="en-US"/>
          </a:p>
        </p:txBody>
      </p:sp>
    </p:spTree>
    <p:extLst>
      <p:ext uri="{BB962C8B-B14F-4D97-AF65-F5344CB8AC3E}">
        <p14:creationId xmlns:p14="http://schemas.microsoft.com/office/powerpoint/2010/main" val="386188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164592" y="167635"/>
            <a:ext cx="117988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Comparing image coordinates obtained numerically against Zemax’s ray traced values for randomly parameterized systems proved the accuracy of the model </a:t>
            </a:r>
          </a:p>
        </p:txBody>
      </p:sp>
      <p:grpSp>
        <p:nvGrpSpPr>
          <p:cNvPr id="106" name="Group 105"/>
          <p:cNvGrpSpPr>
            <a:grpSpLocks noChangeAspect="1"/>
          </p:cNvGrpSpPr>
          <p:nvPr/>
        </p:nvGrpSpPr>
        <p:grpSpPr>
          <a:xfrm>
            <a:off x="601751" y="1195557"/>
            <a:ext cx="10926851" cy="3035239"/>
            <a:chOff x="212902" y="1195557"/>
            <a:chExt cx="11670418" cy="3241785"/>
          </a:xfrm>
        </p:grpSpPr>
        <p:grpSp>
          <p:nvGrpSpPr>
            <p:cNvPr id="92" name="Group 91"/>
            <p:cNvGrpSpPr/>
            <p:nvPr/>
          </p:nvGrpSpPr>
          <p:grpSpPr>
            <a:xfrm>
              <a:off x="7148765" y="1317080"/>
              <a:ext cx="4734555" cy="3120262"/>
              <a:chOff x="6690469" y="1699388"/>
              <a:chExt cx="4734555" cy="3120262"/>
            </a:xfrm>
          </p:grpSpPr>
          <p:pic>
            <p:nvPicPr>
              <p:cNvPr id="15" name="Picture 14"/>
              <p:cNvPicPr>
                <a:picLocks noChangeAspect="1"/>
              </p:cNvPicPr>
              <p:nvPr/>
            </p:nvPicPr>
            <p:blipFill rotWithShape="1">
              <a:blip r:embed="rId3"/>
              <a:srcRect l="9607" t="10250" r="8102" b="13790"/>
              <a:stretch/>
            </p:blipFill>
            <p:spPr>
              <a:xfrm>
                <a:off x="6709028" y="1699388"/>
                <a:ext cx="4700235" cy="3120262"/>
              </a:xfrm>
              <a:prstGeom prst="rect">
                <a:avLst/>
              </a:prstGeom>
            </p:spPr>
          </p:pic>
          <p:cxnSp>
            <p:nvCxnSpPr>
              <p:cNvPr id="16" name="Straight Connector 15"/>
              <p:cNvCxnSpPr/>
              <p:nvPr/>
            </p:nvCxnSpPr>
            <p:spPr>
              <a:xfrm flipV="1">
                <a:off x="6778389" y="2785691"/>
                <a:ext cx="4090266" cy="1484122"/>
              </a:xfrm>
              <a:prstGeom prst="line">
                <a:avLst/>
              </a:prstGeom>
              <a:ln w="12700">
                <a:solidFill>
                  <a:srgbClr val="419EFF"/>
                </a:solidFill>
                <a:prstDash val="dash"/>
              </a:ln>
            </p:spPr>
            <p:style>
              <a:lnRef idx="1">
                <a:schemeClr val="accent1"/>
              </a:lnRef>
              <a:fillRef idx="0">
                <a:schemeClr val="accent1"/>
              </a:fillRef>
              <a:effectRef idx="0">
                <a:schemeClr val="accent1"/>
              </a:effectRef>
              <a:fontRef idx="minor">
                <a:schemeClr val="tx1"/>
              </a:fontRef>
            </p:style>
          </p:cxnSp>
          <p:sp>
            <p:nvSpPr>
              <p:cNvPr id="17" name="Freeform 18"/>
              <p:cNvSpPr/>
              <p:nvPr/>
            </p:nvSpPr>
            <p:spPr>
              <a:xfrm>
                <a:off x="9797638" y="3035593"/>
                <a:ext cx="224404" cy="168303"/>
              </a:xfrm>
              <a:custGeom>
                <a:avLst/>
                <a:gdLst>
                  <a:gd name="connsiteX0" fmla="*/ 0 w 139700"/>
                  <a:gd name="connsiteY0" fmla="*/ 41275 h 104775"/>
                  <a:gd name="connsiteX1" fmla="*/ 117475 w 139700"/>
                  <a:gd name="connsiteY1" fmla="*/ 0 h 104775"/>
                  <a:gd name="connsiteX2" fmla="*/ 139700 w 139700"/>
                  <a:gd name="connsiteY2" fmla="*/ 69850 h 104775"/>
                  <a:gd name="connsiteX3" fmla="*/ 25400 w 139700"/>
                  <a:gd name="connsiteY3" fmla="*/ 104775 h 104775"/>
                  <a:gd name="connsiteX4" fmla="*/ 0 w 139700"/>
                  <a:gd name="connsiteY4" fmla="*/ 4127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104775">
                    <a:moveTo>
                      <a:pt x="0" y="41275"/>
                    </a:moveTo>
                    <a:lnTo>
                      <a:pt x="117475" y="0"/>
                    </a:lnTo>
                    <a:lnTo>
                      <a:pt x="139700" y="69850"/>
                    </a:lnTo>
                    <a:lnTo>
                      <a:pt x="25400" y="104775"/>
                    </a:lnTo>
                    <a:lnTo>
                      <a:pt x="0" y="41275"/>
                    </a:lnTo>
                    <a:close/>
                  </a:path>
                </a:pathLst>
              </a:custGeom>
              <a:solidFill>
                <a:srgbClr val="317DC7">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8" name="Freeform 20"/>
              <p:cNvSpPr/>
              <p:nvPr/>
            </p:nvSpPr>
            <p:spPr>
              <a:xfrm>
                <a:off x="7178745" y="4055609"/>
                <a:ext cx="107102" cy="95626"/>
              </a:xfrm>
              <a:custGeom>
                <a:avLst/>
                <a:gdLst>
                  <a:gd name="connsiteX0" fmla="*/ 0 w 66675"/>
                  <a:gd name="connsiteY0" fmla="*/ 9525 h 59531"/>
                  <a:gd name="connsiteX1" fmla="*/ 52388 w 66675"/>
                  <a:gd name="connsiteY1" fmla="*/ 0 h 59531"/>
                  <a:gd name="connsiteX2" fmla="*/ 66675 w 66675"/>
                  <a:gd name="connsiteY2" fmla="*/ 42863 h 59531"/>
                  <a:gd name="connsiteX3" fmla="*/ 14288 w 66675"/>
                  <a:gd name="connsiteY3" fmla="*/ 59531 h 59531"/>
                  <a:gd name="connsiteX4" fmla="*/ 0 w 66675"/>
                  <a:gd name="connsiteY4" fmla="*/ 9525 h 5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59531">
                    <a:moveTo>
                      <a:pt x="0" y="9525"/>
                    </a:moveTo>
                    <a:lnTo>
                      <a:pt x="52388" y="0"/>
                    </a:lnTo>
                    <a:lnTo>
                      <a:pt x="66675" y="42863"/>
                    </a:lnTo>
                    <a:lnTo>
                      <a:pt x="14288" y="59531"/>
                    </a:lnTo>
                    <a:lnTo>
                      <a:pt x="0" y="9525"/>
                    </a:lnTo>
                    <a:close/>
                  </a:path>
                </a:pathLst>
              </a:custGeom>
              <a:solidFill>
                <a:srgbClr val="B5BFAD">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9" name="Freeform 22"/>
              <p:cNvSpPr/>
              <p:nvPr/>
            </p:nvSpPr>
            <p:spPr>
              <a:xfrm>
                <a:off x="8341565" y="3634852"/>
                <a:ext cx="110926" cy="126227"/>
              </a:xfrm>
              <a:custGeom>
                <a:avLst/>
                <a:gdLst>
                  <a:gd name="connsiteX0" fmla="*/ 0 w 69056"/>
                  <a:gd name="connsiteY0" fmla="*/ 21431 h 78581"/>
                  <a:gd name="connsiteX1" fmla="*/ 47625 w 69056"/>
                  <a:gd name="connsiteY1" fmla="*/ 0 h 78581"/>
                  <a:gd name="connsiteX2" fmla="*/ 69056 w 69056"/>
                  <a:gd name="connsiteY2" fmla="*/ 66675 h 78581"/>
                  <a:gd name="connsiteX3" fmla="*/ 19050 w 69056"/>
                  <a:gd name="connsiteY3" fmla="*/ 78581 h 78581"/>
                  <a:gd name="connsiteX4" fmla="*/ 0 w 69056"/>
                  <a:gd name="connsiteY4" fmla="*/ 21431 h 7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6" h="78581">
                    <a:moveTo>
                      <a:pt x="0" y="21431"/>
                    </a:moveTo>
                    <a:lnTo>
                      <a:pt x="47625" y="0"/>
                    </a:lnTo>
                    <a:lnTo>
                      <a:pt x="69056" y="66675"/>
                    </a:lnTo>
                    <a:lnTo>
                      <a:pt x="19050" y="78581"/>
                    </a:lnTo>
                    <a:lnTo>
                      <a:pt x="0" y="21431"/>
                    </a:lnTo>
                    <a:close/>
                  </a:path>
                </a:pathLst>
              </a:custGeom>
              <a:solidFill>
                <a:srgbClr val="317DC7">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4">
                <a:extLst>
                  <a:ext uri="{BEBA8EAE-BF5A-486C-A8C5-ECC9F3942E4B}">
                    <a14:imgProps xmlns:a14="http://schemas.microsoft.com/office/drawing/2010/main">
                      <a14:imgLayer r:embed="rId5">
                        <a14:imgEffect>
                          <a14:backgroundRemoval t="49974" b="62340" l="41677" r="45481"/>
                        </a14:imgEffect>
                      </a14:imgLayer>
                    </a14:imgProps>
                  </a:ext>
                </a:extLst>
              </a:blip>
              <a:srcRect l="41202" t="48428" r="54043" b="36114"/>
              <a:stretch/>
            </p:blipFill>
            <p:spPr>
              <a:xfrm>
                <a:off x="8513693" y="3267649"/>
                <a:ext cx="271580" cy="634959"/>
              </a:xfrm>
              <a:prstGeom prst="rect">
                <a:avLst/>
              </a:prstGeom>
            </p:spPr>
          </p:pic>
          <p:sp>
            <p:nvSpPr>
              <p:cNvPr id="21" name="TextBox 20"/>
              <p:cNvSpPr txBox="1"/>
              <p:nvPr/>
            </p:nvSpPr>
            <p:spPr>
              <a:xfrm rot="20356091">
                <a:off x="9863961" y="2578750"/>
                <a:ext cx="1561063" cy="361592"/>
              </a:xfrm>
              <a:prstGeom prst="rect">
                <a:avLst/>
              </a:prstGeom>
              <a:noFill/>
            </p:spPr>
            <p:txBody>
              <a:bodyPr wrap="square" rtlCol="0">
                <a:spAutoFit/>
              </a:bodyPr>
              <a:lstStyle/>
              <a:p>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Optical axis</a:t>
                </a:r>
              </a:p>
            </p:txBody>
          </p:sp>
          <mc:AlternateContent xmlns:mc="http://schemas.openxmlformats.org/markup-compatibility/2006" xmlns:a14="http://schemas.microsoft.com/office/drawing/2010/main">
            <mc:Choice Requires="a14">
              <p:sp>
                <p:nvSpPr>
                  <p:cNvPr id="22" name="TextBox 21"/>
                  <p:cNvSpPr txBox="1"/>
                  <p:nvPr/>
                </p:nvSpPr>
                <p:spPr>
                  <a:xfrm>
                    <a:off x="7232152" y="1789870"/>
                    <a:ext cx="2019852"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Lens 2, </a:t>
                    </a:r>
                    <a14:m>
                      <m:oMath xmlns:m="http://schemas.openxmlformats.org/officeDocument/2006/math">
                        <m:r>
                          <m:rPr>
                            <m:sty m:val="p"/>
                          </m:rPr>
                          <a:rPr lang="en-US" sz="1700" i="0" dirty="0" smtClean="0">
                            <a:solidFill>
                              <a:schemeClr val="tx1">
                                <a:lumMod val="65000"/>
                                <a:lumOff val="35000"/>
                              </a:schemeClr>
                            </a:solidFill>
                            <a:latin typeface="Cambria Math" panose="02040503050406030204" pitchFamily="18" charset="0"/>
                          </a:rPr>
                          <m:t>f</m:t>
                        </m:r>
                      </m:oMath>
                    </a14:m>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 = 30 </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mm</a:t>
                    </a:r>
                  </a:p>
                </p:txBody>
              </p:sp>
            </mc:Choice>
            <mc:Fallback xmlns="">
              <p:sp>
                <p:nvSpPr>
                  <p:cNvPr id="22" name="TextBox 21"/>
                  <p:cNvSpPr txBox="1">
                    <a:spLocks noRot="1" noChangeAspect="1" noMove="1" noResize="1" noEditPoints="1" noAdjustHandles="1" noChangeArrowheads="1" noChangeShapeType="1" noTextEdit="1"/>
                  </p:cNvSpPr>
                  <p:nvPr/>
                </p:nvSpPr>
                <p:spPr>
                  <a:xfrm>
                    <a:off x="7232152" y="1789870"/>
                    <a:ext cx="2019852" cy="378029"/>
                  </a:xfrm>
                  <a:prstGeom prst="rect">
                    <a:avLst/>
                  </a:prstGeom>
                  <a:blipFill>
                    <a:blip r:embed="rId6"/>
                    <a:stretch>
                      <a:fillRect l="-1935" t="-5172"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9025705" y="4308163"/>
                    <a:ext cx="1584302" cy="378029"/>
                  </a:xfrm>
                  <a:prstGeom prst="rect">
                    <a:avLst/>
                  </a:prstGeom>
                  <a:noFill/>
                </p:spPr>
                <p:txBody>
                  <a:bodyPr wrap="square" rtlCol="0">
                    <a:spAutoFit/>
                  </a:bodyPr>
                  <a:lstStyle/>
                  <a:p>
                    <a14:m>
                      <m:oMath xmlns:m="http://schemas.openxmlformats.org/officeDocument/2006/math">
                        <m:acc>
                          <m:accPr>
                            <m:chr m:val="́"/>
                            <m:ctrlPr>
                              <a:rPr lang="en-US" sz="1700" b="0" i="1" smtClean="0">
                                <a:solidFill>
                                  <a:schemeClr val="tx1">
                                    <a:lumMod val="75000"/>
                                    <a:lumOff val="25000"/>
                                  </a:schemeClr>
                                </a:solidFill>
                                <a:latin typeface="Cambria Math" panose="02040503050406030204" pitchFamily="18" charset="0"/>
                              </a:rPr>
                            </m:ctrlPr>
                          </m:accPr>
                          <m:e>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panose="02040503050406030204" pitchFamily="18" charset="0"/>
                                  </a:rPr>
                                  <m:t>𝑧</m:t>
                                </m:r>
                              </m:e>
                              <m:sub>
                                <m:r>
                                  <a:rPr lang="en-US" sz="1700" b="0" i="1" smtClean="0">
                                    <a:solidFill>
                                      <a:schemeClr val="tx1">
                                        <a:lumMod val="75000"/>
                                        <a:lumOff val="25000"/>
                                      </a:schemeClr>
                                    </a:solidFill>
                                    <a:latin typeface="Cambria Math" panose="02040503050406030204" pitchFamily="18" charset="0"/>
                                  </a:rPr>
                                  <m:t>𝑜</m:t>
                                </m:r>
                              </m:sub>
                            </m:sSub>
                          </m:e>
                        </m:acc>
                      </m:oMath>
                    </a14:m>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 = </a:t>
                    </a:r>
                    <a:r>
                      <a:rPr lang="en-US" sz="1700"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24.17 </a:t>
                    </a:r>
                    <a:r>
                      <a:rPr lang="en-US" sz="1700" i="1"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mm</a:t>
                    </a:r>
                  </a:p>
                </p:txBody>
              </p:sp>
            </mc:Choice>
            <mc:Fallback xmlns="">
              <p:sp>
                <p:nvSpPr>
                  <p:cNvPr id="24" name="TextBox 23"/>
                  <p:cNvSpPr txBox="1">
                    <a:spLocks noRot="1" noChangeAspect="1" noMove="1" noResize="1" noEditPoints="1" noAdjustHandles="1" noChangeArrowheads="1" noChangeShapeType="1" noTextEdit="1"/>
                  </p:cNvSpPr>
                  <p:nvPr/>
                </p:nvSpPr>
                <p:spPr>
                  <a:xfrm>
                    <a:off x="9025705" y="4308163"/>
                    <a:ext cx="1584302" cy="378029"/>
                  </a:xfrm>
                  <a:prstGeom prst="rect">
                    <a:avLst/>
                  </a:prstGeom>
                  <a:blipFill>
                    <a:blip r:embed="rId7"/>
                    <a:stretch>
                      <a:fillRect t="-3390" r="-823" b="-22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90469" y="2228852"/>
                    <a:ext cx="2061653"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Lens 1, </a:t>
                    </a:r>
                    <a14:m>
                      <m:oMath xmlns:m="http://schemas.openxmlformats.org/officeDocument/2006/math">
                        <m:r>
                          <m:rPr>
                            <m:sty m:val="p"/>
                          </m:rPr>
                          <a:rPr lang="en-US" sz="1700" i="0" dirty="0" smtClean="0">
                            <a:solidFill>
                              <a:schemeClr val="tx1">
                                <a:lumMod val="65000"/>
                                <a:lumOff val="35000"/>
                              </a:schemeClr>
                            </a:solidFill>
                            <a:latin typeface="Cambria Math" panose="02040503050406030204" pitchFamily="18" charset="0"/>
                          </a:rPr>
                          <m:t>f</m:t>
                        </m:r>
                      </m:oMath>
                    </a14:m>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 = 40 </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mm</a:t>
                    </a:r>
                  </a:p>
                </p:txBody>
              </p:sp>
            </mc:Choice>
            <mc:Fallback xmlns="">
              <p:sp>
                <p:nvSpPr>
                  <p:cNvPr id="26" name="TextBox 25"/>
                  <p:cNvSpPr txBox="1">
                    <a:spLocks noRot="1" noChangeAspect="1" noMove="1" noResize="1" noEditPoints="1" noAdjustHandles="1" noChangeArrowheads="1" noChangeShapeType="1" noTextEdit="1"/>
                  </p:cNvSpPr>
                  <p:nvPr/>
                </p:nvSpPr>
                <p:spPr>
                  <a:xfrm>
                    <a:off x="6690469" y="2228852"/>
                    <a:ext cx="2061653" cy="378029"/>
                  </a:xfrm>
                  <a:prstGeom prst="rect">
                    <a:avLst/>
                  </a:prstGeom>
                  <a:blipFill>
                    <a:blip r:embed="rId8"/>
                    <a:stretch>
                      <a:fillRect l="-2208" t="-3448" b="-24138"/>
                    </a:stretch>
                  </a:blipFill>
                </p:spPr>
                <p:txBody>
                  <a:bodyPr/>
                  <a:lstStyle/>
                  <a:p>
                    <a:r>
                      <a:rPr lang="en-US">
                        <a:noFill/>
                      </a:rPr>
                      <a:t> </a:t>
                    </a:r>
                  </a:p>
                </p:txBody>
              </p:sp>
            </mc:Fallback>
          </mc:AlternateContent>
          <p:cxnSp>
            <p:nvCxnSpPr>
              <p:cNvPr id="27" name="Straight Connector 26"/>
              <p:cNvCxnSpPr/>
              <p:nvPr/>
            </p:nvCxnSpPr>
            <p:spPr>
              <a:xfrm>
                <a:off x="6696788" y="3467825"/>
                <a:ext cx="4553353" cy="0"/>
              </a:xfrm>
              <a:prstGeom prst="line">
                <a:avLst/>
              </a:prstGeom>
              <a:ln w="12700">
                <a:solidFill>
                  <a:schemeClr val="bg1">
                    <a:lumMod val="50000"/>
                    <a:alpha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9012267" y="3246900"/>
                <a:ext cx="0" cy="1468823"/>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9008251" y="4548592"/>
                <a:ext cx="1897534" cy="185587"/>
                <a:chOff x="2605298" y="1651989"/>
                <a:chExt cx="1181289" cy="115535"/>
              </a:xfrm>
            </p:grpSpPr>
            <p:cxnSp>
              <p:nvCxnSpPr>
                <p:cNvPr id="53" name="Straight Connector 52"/>
                <p:cNvCxnSpPr>
                  <a:cxnSpLocks/>
                </p:cNvCxnSpPr>
                <p:nvPr/>
              </p:nvCxnSpPr>
              <p:spPr>
                <a:xfrm flipH="1">
                  <a:off x="2605298" y="1651989"/>
                  <a:ext cx="0" cy="115535"/>
                </a:xfrm>
                <a:prstGeom prst="line">
                  <a:avLst/>
                </a:prstGeom>
                <a:ln w="952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607011" y="1709756"/>
                  <a:ext cx="1179576" cy="0"/>
                </a:xfrm>
                <a:prstGeom prst="straightConnector1">
                  <a:avLst/>
                </a:prstGeom>
                <a:ln w="9525">
                  <a:headEnd type="none" w="med" len="med"/>
                  <a:tailEnd type="arrow" w="sm" len="sm"/>
                </a:ln>
              </p:spPr>
              <p:style>
                <a:lnRef idx="1">
                  <a:schemeClr val="dk1"/>
                </a:lnRef>
                <a:fillRef idx="0">
                  <a:schemeClr val="dk1"/>
                </a:fillRef>
                <a:effectRef idx="0">
                  <a:schemeClr val="dk1"/>
                </a:effectRef>
                <a:fontRef idx="minor">
                  <a:schemeClr val="tx1"/>
                </a:fontRef>
              </p:style>
            </p:cxnSp>
          </p:grpSp>
          <p:cxnSp>
            <p:nvCxnSpPr>
              <p:cNvPr id="30" name="Straight Connector 29"/>
              <p:cNvCxnSpPr/>
              <p:nvPr/>
            </p:nvCxnSpPr>
            <p:spPr>
              <a:xfrm flipH="1" flipV="1">
                <a:off x="10902184" y="3246900"/>
                <a:ext cx="0" cy="1468823"/>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 name="Image plane pivot"/>
              <p:cNvGrpSpPr/>
              <p:nvPr/>
            </p:nvGrpSpPr>
            <p:grpSpPr>
              <a:xfrm>
                <a:off x="10858513" y="3422984"/>
                <a:ext cx="89970" cy="89970"/>
                <a:chOff x="3011758" y="4033638"/>
                <a:chExt cx="56010" cy="56010"/>
              </a:xfrm>
            </p:grpSpPr>
            <p:sp>
              <p:nvSpPr>
                <p:cNvPr id="51" name="Oval 50"/>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52" name="Oval 51"/>
                <p:cNvSpPr/>
                <p:nvPr/>
              </p:nvSpPr>
              <p:spPr>
                <a:xfrm>
                  <a:off x="3029961" y="4051841"/>
                  <a:ext cx="22770" cy="2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sp>
            <p:nvSpPr>
              <p:cNvPr id="32" name="TextBox 31"/>
              <p:cNvSpPr txBox="1"/>
              <p:nvPr/>
            </p:nvSpPr>
            <p:spPr>
              <a:xfrm>
                <a:off x="7583436" y="4333273"/>
                <a:ext cx="1185256" cy="378029"/>
              </a:xfrm>
              <a:prstGeom prst="rect">
                <a:avLst/>
              </a:prstGeom>
              <a:noFill/>
            </p:spPr>
            <p:txBody>
              <a:bodyPr wrap="square" rtlCol="0">
                <a:spAutoFit/>
              </a:bodyPr>
              <a:lstStyle/>
              <a:p>
                <a:r>
                  <a:rPr lang="en-US" sz="1700" dirty="0">
                    <a:solidFill>
                      <a:srgbClr val="17B2B6"/>
                    </a:solidFill>
                    <a:latin typeface="Times New Roman" panose="02020603050405020304" pitchFamily="18" charset="0"/>
                    <a:cs typeface="Times New Roman" panose="02020603050405020304" pitchFamily="18" charset="0"/>
                  </a:rPr>
                  <a:t>Exit pupil </a:t>
                </a:r>
              </a:p>
            </p:txBody>
          </p:sp>
          <p:sp>
            <p:nvSpPr>
              <p:cNvPr id="33" name="TextBox 32"/>
              <p:cNvSpPr txBox="1"/>
              <p:nvPr/>
            </p:nvSpPr>
            <p:spPr>
              <a:xfrm>
                <a:off x="8586165" y="4039276"/>
                <a:ext cx="1764117" cy="378029"/>
              </a:xfrm>
              <a:prstGeom prst="rect">
                <a:avLst/>
              </a:prstGeom>
              <a:noFill/>
            </p:spPr>
            <p:txBody>
              <a:bodyPr wrap="square" rtlCol="0">
                <a:spAutoFit/>
              </a:bodyPr>
              <a:lstStyle/>
              <a:p>
                <a:r>
                  <a:rPr lang="en-US" sz="1700" dirty="0">
                    <a:solidFill>
                      <a:srgbClr val="17B2B6"/>
                    </a:solidFill>
                    <a:latin typeface="Times New Roman" panose="02020603050405020304" pitchFamily="18" charset="0"/>
                    <a:cs typeface="Times New Roman" panose="02020603050405020304" pitchFamily="18" charset="0"/>
                  </a:rPr>
                  <a:t>Entrance pupil </a:t>
                </a:r>
              </a:p>
            </p:txBody>
          </p:sp>
          <p:grpSp>
            <p:nvGrpSpPr>
              <p:cNvPr id="35" name="lens pivot"/>
              <p:cNvGrpSpPr/>
              <p:nvPr/>
            </p:nvGrpSpPr>
            <p:grpSpPr>
              <a:xfrm>
                <a:off x="8966758" y="3412678"/>
                <a:ext cx="89970" cy="89970"/>
                <a:chOff x="3011758" y="4033638"/>
                <a:chExt cx="56010" cy="56010"/>
              </a:xfrm>
            </p:grpSpPr>
            <p:sp>
              <p:nvSpPr>
                <p:cNvPr id="49" name="Oval 48"/>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50" name="Oval 49"/>
                <p:cNvSpPr/>
                <p:nvPr/>
              </p:nvSpPr>
              <p:spPr>
                <a:xfrm>
                  <a:off x="3028378" y="4051841"/>
                  <a:ext cx="22770" cy="2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sp>
            <p:nvSpPr>
              <p:cNvPr id="36" name="TextBox 35"/>
              <p:cNvSpPr txBox="1"/>
              <p:nvPr/>
            </p:nvSpPr>
            <p:spPr>
              <a:xfrm>
                <a:off x="8105306" y="2753011"/>
                <a:ext cx="828195"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Stop</a:t>
                </a:r>
              </a:p>
            </p:txBody>
          </p:sp>
          <p:sp>
            <p:nvSpPr>
              <p:cNvPr id="37" name="TextBox 36"/>
              <p:cNvSpPr txBox="1"/>
              <p:nvPr/>
            </p:nvSpPr>
            <p:spPr>
              <a:xfrm>
                <a:off x="9753745" y="1807100"/>
                <a:ext cx="1452502"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Image plane</a:t>
                </a:r>
              </a:p>
            </p:txBody>
          </p:sp>
          <p:cxnSp>
            <p:nvCxnSpPr>
              <p:cNvPr id="38" name="Straight Arrow Connector 37"/>
              <p:cNvCxnSpPr>
                <a:cxnSpLocks noChangeAspect="1"/>
              </p:cNvCxnSpPr>
              <p:nvPr/>
            </p:nvCxnSpPr>
            <p:spPr>
              <a:xfrm>
                <a:off x="8400215" y="3050895"/>
                <a:ext cx="110187" cy="273568"/>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noChangeAspect="1"/>
              </p:cNvCxnSpPr>
              <p:nvPr/>
            </p:nvCxnSpPr>
            <p:spPr>
              <a:xfrm>
                <a:off x="7896326" y="2532216"/>
                <a:ext cx="247523" cy="614527"/>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408254" y="4514617"/>
                <a:ext cx="220324" cy="0"/>
              </a:xfrm>
              <a:prstGeom prst="straightConnector1">
                <a:avLst/>
              </a:prstGeom>
              <a:ln w="9525" cap="sq">
                <a:solidFill>
                  <a:schemeClr val="tx1">
                    <a:lumMod val="75000"/>
                    <a:lumOff val="25000"/>
                  </a:schemeClr>
                </a:solidFill>
                <a:miter lim="800000"/>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948483" y="2087801"/>
                <a:ext cx="140496" cy="199258"/>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p:cNvCxnSpPr>
              <p:nvPr/>
            </p:nvCxnSpPr>
            <p:spPr>
              <a:xfrm>
                <a:off x="9037772" y="2025804"/>
                <a:ext cx="270031" cy="123995"/>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696787" y="1770773"/>
                <a:ext cx="4681581" cy="2980998"/>
              </a:xfrm>
              <a:prstGeom prst="rect">
                <a:avLst/>
              </a:prstGeom>
              <a:noFill/>
              <a:ln w="15875">
                <a:solidFill>
                  <a:srgbClr val="3399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cxnSp>
            <p:nvCxnSpPr>
              <p:cNvPr id="47" name="Straight Arrow Connector 46"/>
              <p:cNvCxnSpPr>
                <a:cxnSpLocks noChangeAspect="1"/>
              </p:cNvCxnSpPr>
              <p:nvPr/>
            </p:nvCxnSpPr>
            <p:spPr>
              <a:xfrm>
                <a:off x="8752123" y="3869459"/>
                <a:ext cx="110187" cy="273568"/>
              </a:xfrm>
              <a:prstGeom prst="straightConnector1">
                <a:avLst/>
              </a:prstGeom>
              <a:ln w="9525">
                <a:solidFill>
                  <a:schemeClr val="tx1">
                    <a:lumMod val="75000"/>
                    <a:lumOff val="2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81" name="Isosceles Triangle 80" hidden="1"/>
              <p:cNvSpPr/>
              <p:nvPr/>
            </p:nvSpPr>
            <p:spPr>
              <a:xfrm>
                <a:off x="8913762" y="3533614"/>
                <a:ext cx="199728" cy="259289"/>
              </a:xfrm>
              <a:prstGeom prst="triangle">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hidden="1"/>
              <p:cNvSpPr/>
              <p:nvPr/>
            </p:nvSpPr>
            <p:spPr>
              <a:xfrm>
                <a:off x="10803666" y="3538948"/>
                <a:ext cx="199728" cy="259289"/>
              </a:xfrm>
              <a:prstGeom prst="triangle">
                <a:avLst/>
              </a:prstGeom>
              <a:solidFill>
                <a:srgbClr val="17B2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1" name="Group 90"/>
            <p:cNvGrpSpPr/>
            <p:nvPr/>
          </p:nvGrpSpPr>
          <p:grpSpPr>
            <a:xfrm>
              <a:off x="212902" y="1195557"/>
              <a:ext cx="6041735" cy="3241785"/>
              <a:chOff x="212902" y="1195557"/>
              <a:chExt cx="6041735" cy="3241785"/>
            </a:xfrm>
          </p:grpSpPr>
          <p:pic>
            <p:nvPicPr>
              <p:cNvPr id="72" name="Picture 71"/>
              <p:cNvPicPr>
                <a:picLocks noChangeAspect="1"/>
              </p:cNvPicPr>
              <p:nvPr/>
            </p:nvPicPr>
            <p:blipFill rotWithShape="1">
              <a:blip r:embed="rId9"/>
              <a:srcRect l="15293" t="14918" r="17383" b="28796"/>
              <a:stretch/>
            </p:blipFill>
            <p:spPr>
              <a:xfrm>
                <a:off x="212902" y="1195557"/>
                <a:ext cx="6041735" cy="3241785"/>
              </a:xfrm>
              <a:prstGeom prst="rect">
                <a:avLst/>
              </a:prstGeom>
            </p:spPr>
          </p:pic>
          <p:cxnSp>
            <p:nvCxnSpPr>
              <p:cNvPr id="73" name="Straight Connector 72"/>
              <p:cNvCxnSpPr/>
              <p:nvPr/>
            </p:nvCxnSpPr>
            <p:spPr>
              <a:xfrm flipV="1">
                <a:off x="5716282" y="2799505"/>
                <a:ext cx="0" cy="137160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464587" y="4047090"/>
                <a:ext cx="5249896" cy="115535"/>
                <a:chOff x="725046" y="5999356"/>
                <a:chExt cx="5249896" cy="115535"/>
              </a:xfrm>
            </p:grpSpPr>
            <p:cxnSp>
              <p:nvCxnSpPr>
                <p:cNvPr id="85" name="Straight Connector 84"/>
                <p:cNvCxnSpPr>
                  <a:cxnSpLocks/>
                </p:cNvCxnSpPr>
                <p:nvPr/>
              </p:nvCxnSpPr>
              <p:spPr>
                <a:xfrm>
                  <a:off x="5974942" y="5999356"/>
                  <a:ext cx="0" cy="115535"/>
                </a:xfrm>
                <a:prstGeom prst="line">
                  <a:avLst/>
                </a:prstGeom>
                <a:ln w="952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725046" y="6057123"/>
                  <a:ext cx="5248656" cy="0"/>
                </a:xfrm>
                <a:prstGeom prst="straightConnector1">
                  <a:avLst/>
                </a:prstGeom>
                <a:ln w="9525">
                  <a:headEnd type="none" w="med" len="med"/>
                  <a:tailEnd type="arrow" w="sm" len="sm"/>
                </a:ln>
              </p:spPr>
              <p:style>
                <a:lnRef idx="1">
                  <a:schemeClr val="dk1"/>
                </a:lnRef>
                <a:fillRef idx="0">
                  <a:schemeClr val="dk1"/>
                </a:fillRef>
                <a:effectRef idx="0">
                  <a:schemeClr val="dk1"/>
                </a:effectRef>
                <a:fontRef idx="minor">
                  <a:schemeClr val="tx1"/>
                </a:fontRef>
              </p:style>
            </p:cxnSp>
          </p:grpSp>
          <p:sp>
            <p:nvSpPr>
              <p:cNvPr id="87" name="Isosceles Triangle 86" hidden="1"/>
              <p:cNvSpPr/>
              <p:nvPr/>
            </p:nvSpPr>
            <p:spPr>
              <a:xfrm>
                <a:off x="5662477" y="2867384"/>
                <a:ext cx="107610" cy="139700"/>
              </a:xfrm>
              <a:prstGeom prst="triangle">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2955085" y="3759423"/>
                    <a:ext cx="1401652" cy="378029"/>
                  </a:xfrm>
                  <a:prstGeom prst="rect">
                    <a:avLst/>
                  </a:prstGeom>
                  <a:noFill/>
                </p:spPr>
                <p:txBody>
                  <a:bodyPr wrap="none" rtlCol="0">
                    <a:spAutoFit/>
                  </a:bodyPr>
                  <a:lstStyle/>
                  <a:p>
                    <a14:m>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panose="02040503050406030204" pitchFamily="18" charset="0"/>
                              </a:rPr>
                              <m:t>𝑧</m:t>
                            </m:r>
                          </m:e>
                          <m:sub>
                            <m:r>
                              <a:rPr lang="en-US" sz="1700" b="0" i="1" smtClean="0">
                                <a:solidFill>
                                  <a:schemeClr val="tx1">
                                    <a:lumMod val="75000"/>
                                    <a:lumOff val="25000"/>
                                  </a:schemeClr>
                                </a:solidFill>
                                <a:latin typeface="Cambria Math" panose="02040503050406030204" pitchFamily="18" charset="0"/>
                              </a:rPr>
                              <m:t>𝑜</m:t>
                            </m:r>
                          </m:sub>
                        </m:sSub>
                      </m:oMath>
                    </a14:m>
                    <a:r>
                      <a:rPr lang="en-US" sz="1700" dirty="0">
                        <a:solidFill>
                          <a:schemeClr val="tx1">
                            <a:lumMod val="75000"/>
                            <a:lumOff val="25000"/>
                          </a:schemeClr>
                        </a:solidFill>
                        <a:cs typeface="Times New Roman" panose="02020603050405020304" pitchFamily="18" charset="0"/>
                      </a:rPr>
                      <a:t>= -509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mc:Choice>
            <mc:Fallback xmlns="">
              <p:sp>
                <p:nvSpPr>
                  <p:cNvPr id="7" name="TextBox 6"/>
                  <p:cNvSpPr txBox="1">
                    <a:spLocks noRot="1" noChangeAspect="1" noMove="1" noResize="1" noEditPoints="1" noAdjustHandles="1" noChangeArrowheads="1" noChangeShapeType="1" noTextEdit="1"/>
                  </p:cNvSpPr>
                  <p:nvPr/>
                </p:nvSpPr>
                <p:spPr>
                  <a:xfrm>
                    <a:off x="2955085" y="3759423"/>
                    <a:ext cx="1401652" cy="378029"/>
                  </a:xfrm>
                  <a:prstGeom prst="rect">
                    <a:avLst/>
                  </a:prstGeom>
                  <a:blipFill>
                    <a:blip r:embed="rId10"/>
                    <a:stretch>
                      <a:fillRect t="-6897" r="-1395" b="-22414"/>
                    </a:stretch>
                  </a:blipFill>
                </p:spPr>
                <p:txBody>
                  <a:bodyPr/>
                  <a:lstStyle/>
                  <a:p>
                    <a:r>
                      <a:rPr lang="en-US">
                        <a:noFill/>
                      </a:rPr>
                      <a:t> </a:t>
                    </a:r>
                  </a:p>
                </p:txBody>
              </p:sp>
            </mc:Fallback>
          </mc:AlternateContent>
          <p:sp>
            <p:nvSpPr>
              <p:cNvPr id="13" name="TextBox 12"/>
              <p:cNvSpPr txBox="1"/>
              <p:nvPr/>
            </p:nvSpPr>
            <p:spPr>
              <a:xfrm rot="710180">
                <a:off x="2174754" y="1853222"/>
                <a:ext cx="1159425" cy="378029"/>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rays</a:t>
                </a:r>
              </a:p>
            </p:txBody>
          </p:sp>
          <p:grpSp>
            <p:nvGrpSpPr>
              <p:cNvPr id="89" name="Group 88"/>
              <p:cNvGrpSpPr/>
              <p:nvPr/>
            </p:nvGrpSpPr>
            <p:grpSpPr>
              <a:xfrm>
                <a:off x="490423" y="1368177"/>
                <a:ext cx="1590478" cy="378029"/>
                <a:chOff x="1709729" y="1251559"/>
                <a:chExt cx="1590478" cy="378029"/>
              </a:xfrm>
            </p:grpSpPr>
            <p:sp>
              <p:nvSpPr>
                <p:cNvPr id="10" name="TextBox 9"/>
                <p:cNvSpPr txBox="1"/>
                <p:nvPr/>
              </p:nvSpPr>
              <p:spPr>
                <a:xfrm>
                  <a:off x="1921635" y="1251559"/>
                  <a:ext cx="1378572" cy="378029"/>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Object plane</a:t>
                  </a:r>
                </a:p>
              </p:txBody>
            </p:sp>
            <p:cxnSp>
              <p:nvCxnSpPr>
                <p:cNvPr id="12" name="Straight Arrow Connector 11"/>
                <p:cNvCxnSpPr/>
                <p:nvPr/>
              </p:nvCxnSpPr>
              <p:spPr>
                <a:xfrm flipH="1">
                  <a:off x="1709729" y="1433512"/>
                  <a:ext cx="274320" cy="0"/>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cxnSp>
          <p:nvCxnSpPr>
            <p:cNvPr id="45" name="Straight Connector 44"/>
            <p:cNvCxnSpPr/>
            <p:nvPr/>
          </p:nvCxnSpPr>
          <p:spPr>
            <a:xfrm>
              <a:off x="6071469" y="3043851"/>
              <a:ext cx="1083189" cy="1328787"/>
            </a:xfrm>
            <a:prstGeom prst="line">
              <a:avLst/>
            </a:prstGeom>
            <a:noFill/>
            <a:ln w="15875">
              <a:solidFill>
                <a:srgbClr val="3399FF">
                  <a:alpha val="80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flipV="1">
              <a:off x="6079358" y="1381156"/>
              <a:ext cx="1081845" cy="1201971"/>
            </a:xfrm>
            <a:prstGeom prst="line">
              <a:avLst/>
            </a:prstGeom>
            <a:noFill/>
            <a:ln w="15875">
              <a:solidFill>
                <a:srgbClr val="3399FF">
                  <a:alpha val="80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93" name="Rectangle 92"/>
            <p:cNvSpPr/>
            <p:nvPr/>
          </p:nvSpPr>
          <p:spPr>
            <a:xfrm>
              <a:off x="5373066" y="2583127"/>
              <a:ext cx="705782" cy="472980"/>
            </a:xfrm>
            <a:prstGeom prst="rect">
              <a:avLst/>
            </a:prstGeom>
            <a:noFill/>
            <a:ln w="15875">
              <a:solidFill>
                <a:srgbClr val="3399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nvGrpSpPr>
            <p:cNvPr id="104" name="Group 103"/>
            <p:cNvGrpSpPr/>
            <p:nvPr/>
          </p:nvGrpSpPr>
          <p:grpSpPr>
            <a:xfrm>
              <a:off x="5749975" y="3576089"/>
              <a:ext cx="452781" cy="665094"/>
              <a:chOff x="5749975" y="3576089"/>
              <a:chExt cx="452781" cy="665094"/>
            </a:xfrm>
          </p:grpSpPr>
          <p:cxnSp>
            <p:nvCxnSpPr>
              <p:cNvPr id="98" name="Straight Arrow Connector 97"/>
              <p:cNvCxnSpPr/>
              <p:nvPr/>
            </p:nvCxnSpPr>
            <p:spPr>
              <a:xfrm rot="19440000">
                <a:off x="5842233" y="4015029"/>
                <a:ext cx="274320" cy="0"/>
              </a:xfrm>
              <a:prstGeom prst="straightConnector1">
                <a:avLst/>
              </a:prstGeom>
              <a:ln w="12700" cap="flat">
                <a:solidFill>
                  <a:srgbClr val="DE0000">
                    <a:alpha val="69804"/>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6200000">
                <a:off x="5730315" y="3965816"/>
                <a:ext cx="274320" cy="0"/>
              </a:xfrm>
              <a:prstGeom prst="straightConnector1">
                <a:avLst/>
              </a:prstGeom>
              <a:ln w="12700" cap="flat">
                <a:solidFill>
                  <a:srgbClr val="00B050">
                    <a:alpha val="70000"/>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5861285" y="4099166"/>
                <a:ext cx="274320" cy="0"/>
              </a:xfrm>
              <a:prstGeom prst="straightConnector1">
                <a:avLst/>
              </a:prstGeom>
              <a:ln w="12700" cap="flat">
                <a:solidFill>
                  <a:srgbClr val="0078D2">
                    <a:alpha val="70000"/>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749975" y="3576089"/>
                <a:ext cx="157163"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y</a:t>
                </a:r>
              </a:p>
            </p:txBody>
          </p:sp>
          <p:sp>
            <p:nvSpPr>
              <p:cNvPr id="102" name="TextBox 101"/>
              <p:cNvSpPr txBox="1"/>
              <p:nvPr/>
            </p:nvSpPr>
            <p:spPr>
              <a:xfrm>
                <a:off x="6057326" y="3714393"/>
                <a:ext cx="100012"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x</a:t>
                </a:r>
              </a:p>
            </p:txBody>
          </p:sp>
          <p:sp>
            <p:nvSpPr>
              <p:cNvPr id="103" name="TextBox 102"/>
              <p:cNvSpPr txBox="1"/>
              <p:nvPr/>
            </p:nvSpPr>
            <p:spPr>
              <a:xfrm>
                <a:off x="6078933" y="3912462"/>
                <a:ext cx="123823"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z</a:t>
                </a:r>
              </a:p>
            </p:txBody>
          </p:sp>
        </p:grpSp>
      </p:grpSp>
      <mc:AlternateContent xmlns:mc="http://schemas.openxmlformats.org/markup-compatibility/2006" xmlns:a14="http://schemas.microsoft.com/office/drawing/2010/main">
        <mc:Choice Requires="a14">
          <p:sp>
            <p:nvSpPr>
              <p:cNvPr id="48" name="TextBox 47"/>
              <p:cNvSpPr txBox="1"/>
              <p:nvPr/>
            </p:nvSpPr>
            <p:spPr>
              <a:xfrm>
                <a:off x="837793" y="4500984"/>
                <a:ext cx="2492653" cy="1697837"/>
              </a:xfrm>
              <a:prstGeom prst="rect">
                <a:avLst/>
              </a:prstGeom>
              <a:noFill/>
            </p:spPr>
            <p:txBody>
              <a:bodyPr wrap="square" rtlCol="0">
                <a:spAutoFit/>
              </a:bodyPr>
              <a:lstStyle/>
              <a:p>
                <a:r>
                  <a:rPr lang="en-US" b="0" dirty="0">
                    <a:solidFill>
                      <a:schemeClr val="tx1">
                        <a:lumMod val="75000"/>
                        <a:lumOff val="25000"/>
                      </a:schemeClr>
                    </a:solidFill>
                    <a:latin typeface="Times New Roman" panose="02020603050405020304" pitchFamily="18" charset="0"/>
                    <a:cs typeface="Times New Roman" panose="02020603050405020304" pitchFamily="18" charset="0"/>
                  </a:rPr>
                  <a:t>Lens parameters:</a:t>
                </a:r>
              </a:p>
              <a:p>
                <a14:m>
                  <m:oMath xmlns:m="http://schemas.openxmlformats.org/officeDocument/2006/math">
                    <m:sSub>
                      <m:sSubPr>
                        <m:ctrlPr>
                          <a:rPr lang="en-US" b="0" i="1" dirty="0" smtClean="0">
                            <a:solidFill>
                              <a:schemeClr val="tx1">
                                <a:lumMod val="75000"/>
                                <a:lumOff val="25000"/>
                              </a:schemeClr>
                            </a:solidFill>
                            <a:latin typeface="Cambria Math" panose="02040503050406030204" pitchFamily="18" charset="0"/>
                          </a:rPr>
                        </m:ctrlPr>
                      </m:sSubPr>
                      <m:e>
                        <m:r>
                          <a:rPr lang="en-US" b="0" i="1" dirty="0" smtClean="0">
                            <a:solidFill>
                              <a:schemeClr val="tx1">
                                <a:lumMod val="75000"/>
                                <a:lumOff val="25000"/>
                              </a:schemeClr>
                            </a:solidFill>
                            <a:latin typeface="Cambria Math" panose="02040503050406030204" pitchFamily="18" charset="0"/>
                          </a:rPr>
                          <m:t>𝑑</m:t>
                        </m:r>
                      </m:e>
                      <m:sub>
                        <m:r>
                          <a:rPr lang="en-US" b="0" i="1" dirty="0" smtClean="0">
                            <a:solidFill>
                              <a:schemeClr val="tx1">
                                <a:lumMod val="75000"/>
                                <a:lumOff val="25000"/>
                              </a:schemeClr>
                            </a:solidFill>
                            <a:latin typeface="Cambria Math" panose="02040503050406030204" pitchFamily="18" charset="0"/>
                          </a:rPr>
                          <m:t>𝑒</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-5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 </a:t>
                </a:r>
              </a:p>
              <a:p>
                <a14:m>
                  <m:oMath xmlns:m="http://schemas.openxmlformats.org/officeDocument/2006/math">
                    <m:acc>
                      <m:accPr>
                        <m:chr m:val="́"/>
                        <m:ctrlPr>
                          <a:rPr lang="en-US" b="0" i="1" smtClean="0">
                            <a:solidFill>
                              <a:schemeClr val="tx1">
                                <a:lumMod val="75000"/>
                                <a:lumOff val="25000"/>
                              </a:schemeClr>
                            </a:solidFill>
                            <a:latin typeface="Cambria Math" panose="02040503050406030204" pitchFamily="18" charset="0"/>
                          </a:rPr>
                        </m:ctrlPr>
                      </m:acc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𝑑</m:t>
                            </m:r>
                          </m:e>
                          <m:sub>
                            <m:r>
                              <a:rPr lang="en-US" b="0" i="1" smtClean="0">
                                <a:solidFill>
                                  <a:schemeClr val="tx1">
                                    <a:lumMod val="75000"/>
                                    <a:lumOff val="25000"/>
                                  </a:schemeClr>
                                </a:solidFill>
                                <a:latin typeface="Cambria Math" panose="02040503050406030204" pitchFamily="18" charset="0"/>
                              </a:rPr>
                              <m:t>𝑒</m:t>
                            </m:r>
                          </m:sub>
                        </m:sSub>
                      </m:e>
                    </m:acc>
                  </m:oMath>
                </a14:m>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-25</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p>
              <a:p>
                <a14:m>
                  <m:oMath xmlns:m="http://schemas.openxmlformats.org/officeDocument/2006/math">
                    <m:sSub>
                      <m:sSubPr>
                        <m:ctrlPr>
                          <a:rPr lang="en-US" i="1" dirty="0">
                            <a:solidFill>
                              <a:schemeClr val="tx1">
                                <a:lumMod val="75000"/>
                                <a:lumOff val="25000"/>
                              </a:schemeClr>
                            </a:solidFill>
                            <a:latin typeface="Cambria Math" panose="02040503050406030204" pitchFamily="18" charset="0"/>
                          </a:rPr>
                        </m:ctrlPr>
                      </m:sSubPr>
                      <m:e>
                        <m:r>
                          <m:rPr>
                            <m:sty m:val="p"/>
                          </m:rPr>
                          <a:rPr lang="en-US" dirty="0">
                            <a:solidFill>
                              <a:schemeClr val="tx1">
                                <a:lumMod val="75000"/>
                                <a:lumOff val="25000"/>
                              </a:schemeClr>
                            </a:solidFill>
                            <a:latin typeface="Cambria Math" panose="02040503050406030204" pitchFamily="18" charset="0"/>
                          </a:rPr>
                          <m:t>f</m:t>
                        </m:r>
                      </m:e>
                      <m:sub>
                        <m:r>
                          <a:rPr lang="en-US" i="1" dirty="0">
                            <a:solidFill>
                              <a:schemeClr val="tx1">
                                <a:lumMod val="75000"/>
                                <a:lumOff val="25000"/>
                              </a:schemeClr>
                            </a:solidFill>
                            <a:latin typeface="Cambria Math" panose="02040503050406030204" pitchFamily="18" charset="0"/>
                          </a:rPr>
                          <m:t>𝑒𝑓𝑓</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𝑚</m:t>
                        </m:r>
                      </m:e>
                      <m:sub>
                        <m:r>
                          <a:rPr lang="en-US" i="1">
                            <a:solidFill>
                              <a:schemeClr val="tx1">
                                <a:lumMod val="75000"/>
                                <a:lumOff val="25000"/>
                              </a:schemeClr>
                            </a:solidFill>
                            <a:latin typeface="Cambria Math" panose="02040503050406030204" pitchFamily="18" charset="0"/>
                          </a:rPr>
                          <m:t>𝑝</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2.0</a:t>
                </a:r>
              </a:p>
              <a:p>
                <a:endParaRPr lang="en-US" sz="1050"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837793" y="4500984"/>
                <a:ext cx="2492653" cy="1697837"/>
              </a:xfrm>
              <a:prstGeom prst="rect">
                <a:avLst/>
              </a:prstGeom>
              <a:blipFill>
                <a:blip r:embed="rId11"/>
                <a:stretch>
                  <a:fillRect l="-1956" t="-1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p:cNvSpPr/>
              <p:nvPr/>
            </p:nvSpPr>
            <p:spPr>
              <a:xfrm>
                <a:off x="3209125" y="4500984"/>
                <a:ext cx="3325139" cy="1521186"/>
              </a:xfrm>
              <a:prstGeom prst="rect">
                <a:avLst/>
              </a:prstGeom>
            </p:spPr>
            <p:txBody>
              <a:bodyPr wrap="square">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Lens rotation parameters:</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𝛼</m:t>
                        </m:r>
                      </m:e>
                      <m:sub>
                        <m:r>
                          <a:rPr lang="en-US" i="1">
                            <a:solidFill>
                              <a:schemeClr val="tx1">
                                <a:lumMod val="75000"/>
                                <a:lumOff val="25000"/>
                              </a:schemeClr>
                            </a:solidFill>
                            <a:latin typeface="Cambria Math" panose="02040503050406030204" pitchFamily="18" charset="0"/>
                          </a:rPr>
                          <m:t>𝑥</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a:t>
                </a:r>
                <a:r>
                  <a:rPr lang="en-US"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-20°,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𝛼</m:t>
                        </m:r>
                      </m:e>
                      <m:sub>
                        <m:r>
                          <a:rPr lang="en-US" i="1">
                            <a:solidFill>
                              <a:schemeClr val="tx1">
                                <a:lumMod val="75000"/>
                                <a:lumOff val="25000"/>
                              </a:schemeClr>
                            </a:solidFill>
                            <a:latin typeface="Cambria Math" panose="02040503050406030204" pitchFamily="18" charset="0"/>
                          </a:rPr>
                          <m:t>𝑦</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10° </a:t>
                </a:r>
                <a:endParaRPr lang="en-US" dirty="0"/>
              </a:p>
              <a:p>
                <a:endParaRPr lang="en-US" i="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 rotation parameters:</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rPr>
                          <m:t>𝑥</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15°,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rPr>
                          <m:t>𝑦</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-5°</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xmlns="">
          <p:sp>
            <p:nvSpPr>
              <p:cNvPr id="107" name="Rectangle 106"/>
              <p:cNvSpPr>
                <a:spLocks noRot="1" noChangeAspect="1" noMove="1" noResize="1" noEditPoints="1" noAdjustHandles="1" noChangeArrowheads="1" noChangeShapeType="1" noTextEdit="1"/>
              </p:cNvSpPr>
              <p:nvPr/>
            </p:nvSpPr>
            <p:spPr>
              <a:xfrm>
                <a:off x="3209125" y="4500984"/>
                <a:ext cx="3325139" cy="1521186"/>
              </a:xfrm>
              <a:prstGeom prst="rect">
                <a:avLst/>
              </a:prstGeom>
              <a:blipFill>
                <a:blip r:embed="rId12"/>
                <a:stretch>
                  <a:fillRect l="-1465" t="-2000" b="-360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295466C-6D01-4B7B-82FE-0060F6C0E0EB}" type="slidenum">
              <a:rPr lang="en-US" smtClean="0"/>
              <a:t>31</a:t>
            </a:fld>
            <a:endParaRPr lang="en-US"/>
          </a:p>
        </p:txBody>
      </p:sp>
    </p:spTree>
    <p:extLst>
      <p:ext uri="{BB962C8B-B14F-4D97-AF65-F5344CB8AC3E}">
        <p14:creationId xmlns:p14="http://schemas.microsoft.com/office/powerpoint/2010/main" val="1042611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1133475" y="1771649"/>
              <a:ext cx="9943193" cy="3652162"/>
            </p:xfrm>
            <a:graphic>
              <a:graphicData uri="http://schemas.openxmlformats.org/drawingml/2006/table">
                <a:tbl>
                  <a:tblPr firstRow="1" firstCol="1" bandRow="1">
                    <a:tableStyleId>{5C22544A-7EE6-4342-B048-85BDC9FD1C3A}</a:tableStyleId>
                  </a:tblPr>
                  <a:tblGrid>
                    <a:gridCol w="2370714">
                      <a:extLst>
                        <a:ext uri="{9D8B030D-6E8A-4147-A177-3AD203B41FA5}">
                          <a16:colId xmlns:a16="http://schemas.microsoft.com/office/drawing/2014/main" val="1530671419"/>
                        </a:ext>
                      </a:extLst>
                    </a:gridCol>
                    <a:gridCol w="2393731">
                      <a:extLst>
                        <a:ext uri="{9D8B030D-6E8A-4147-A177-3AD203B41FA5}">
                          <a16:colId xmlns:a16="http://schemas.microsoft.com/office/drawing/2014/main" val="3716098734"/>
                        </a:ext>
                      </a:extLst>
                    </a:gridCol>
                    <a:gridCol w="2382225">
                      <a:extLst>
                        <a:ext uri="{9D8B030D-6E8A-4147-A177-3AD203B41FA5}">
                          <a16:colId xmlns:a16="http://schemas.microsoft.com/office/drawing/2014/main" val="1829500834"/>
                        </a:ext>
                      </a:extLst>
                    </a:gridCol>
                    <a:gridCol w="2796523">
                      <a:extLst>
                        <a:ext uri="{9D8B030D-6E8A-4147-A177-3AD203B41FA5}">
                          <a16:colId xmlns:a16="http://schemas.microsoft.com/office/drawing/2014/main" val="2331696028"/>
                        </a:ext>
                      </a:extLst>
                    </a:gridCol>
                  </a:tblGrid>
                  <a:tr h="811590">
                    <a:tc>
                      <a:txBody>
                        <a:bodyPr/>
                        <a:lstStyle/>
                        <a:p>
                          <a:pPr marL="0" marR="0" algn="ctr">
                            <a:lnSpc>
                              <a:spcPct val="115000"/>
                            </a:lnSpc>
                            <a:spcBef>
                              <a:spcPts val="600"/>
                            </a:spcBef>
                            <a:spcAft>
                              <a:spcPts val="0"/>
                            </a:spcAft>
                          </a:pPr>
                          <a:r>
                            <a:rPr lang="en-US" sz="1800" dirty="0">
                              <a:effectLst/>
                              <a:latin typeface="Times New Roman" panose="02020603050405020304" pitchFamily="18" charset="0"/>
                              <a:cs typeface="Times New Roman" panose="02020603050405020304" pitchFamily="18" charset="0"/>
                            </a:rPr>
                            <a:t>World point </a:t>
                          </a:r>
                        </a:p>
                        <a:p>
                          <a:pPr marL="0" marR="0" algn="ctr">
                            <a:lnSpc>
                              <a:spcPct val="115000"/>
                            </a:lnSpc>
                            <a:spcBef>
                              <a:spcPts val="0"/>
                            </a:spcBef>
                            <a:spcAft>
                              <a:spcPts val="600"/>
                            </a:spcAft>
                          </a:pPr>
                          <a14:m>
                            <m:oMath xmlns:m="http://schemas.openxmlformats.org/officeDocument/2006/math">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𝐶</m:t>
                                  </m:r>
                                </m:sup>
                                <m:e>
                                  <m:r>
                                    <m:rPr>
                                      <m:nor/>
                                    </m:rPr>
                                    <a:rPr lang="en-US" sz="1800">
                                      <a:effectLst/>
                                      <a:latin typeface="Times New Roman" panose="02020603050405020304" pitchFamily="18" charset="0"/>
                                      <a:cs typeface="Times New Roman" panose="02020603050405020304" pitchFamily="18" charset="0"/>
                                    </a:rPr>
                                    <m:t>x</m:t>
                                  </m:r>
                                </m:e>
                              </m:sPre>
                              <m:r>
                                <a:rPr lang="en-US" sz="1800">
                                  <a:effectLst/>
                                  <a:latin typeface="Cambria Math" panose="02040503050406030204" pitchFamily="18" charset="0"/>
                                </a:rPr>
                                <m:t> (</m:t>
                              </m:r>
                              <m:r>
                                <a:rPr lang="en-US" sz="1800">
                                  <a:effectLst/>
                                  <a:latin typeface="Cambria Math" panose="02040503050406030204" pitchFamily="18" charset="0"/>
                                </a:rPr>
                                <m:t>𝑥</m:t>
                              </m:r>
                              <m:r>
                                <a:rPr lang="en-US" sz="1800">
                                  <a:effectLst/>
                                  <a:latin typeface="Cambria Math" panose="02040503050406030204" pitchFamily="18" charset="0"/>
                                </a:rPr>
                                <m:t>, </m:t>
                              </m:r>
                              <m:r>
                                <a:rPr lang="en-US" sz="1800">
                                  <a:effectLst/>
                                  <a:latin typeface="Cambria Math" panose="02040503050406030204" pitchFamily="18" charset="0"/>
                                </a:rPr>
                                <m:t>𝑦</m:t>
                              </m:r>
                              <m:r>
                                <a:rPr lang="en-US" sz="1800">
                                  <a:effectLst/>
                                  <a:latin typeface="Cambria Math" panose="02040503050406030204" pitchFamily="18" charset="0"/>
                                </a:rPr>
                                <m:t>, </m:t>
                              </m:r>
                              <m:r>
                                <a:rPr lang="en-US" sz="1800">
                                  <a:effectLst/>
                                  <a:latin typeface="Cambria Math" panose="02040503050406030204" pitchFamily="18" charset="0"/>
                                </a:rPr>
                                <m:t>𝑧</m:t>
                              </m:r>
                              <m:r>
                                <a:rPr lang="en-US" sz="1800">
                                  <a:effectLst/>
                                  <a:latin typeface="Cambria Math" panose="02040503050406030204" pitchFamily="18" charset="0"/>
                                </a:rPr>
                                <m:t>)</m:t>
                              </m:r>
                            </m:oMath>
                          </a14:m>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Computed image point </a:t>
                          </a:r>
                          <a14:m>
                            <m:oMath xmlns:m="http://schemas.openxmlformats.org/officeDocument/2006/math">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𝑥</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𝑦</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𝑧</m:t>
                                  </m:r>
                                </m:e>
                              </m:acc>
                              <m:r>
                                <a:rPr lang="en-US" sz="1800">
                                  <a:effectLst/>
                                  <a:latin typeface="Cambria Math" panose="02040503050406030204" pitchFamily="18" charset="0"/>
                                </a:rPr>
                                <m:t>)</m:t>
                              </m:r>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Ray-traced image point </a:t>
                          </a:r>
                          <a14:m>
                            <m:oMath xmlns:m="http://schemas.openxmlformats.org/officeDocument/2006/math">
                              <m:sSub>
                                <m:sSubPr>
                                  <m:ctrlPr>
                                    <a:rPr lang="en-US" sz="1800" i="1">
                                      <a:effectLst/>
                                      <a:latin typeface="Cambria Math" panose="02040503050406030204" pitchFamily="18" charset="0"/>
                                    </a:rPr>
                                  </m:ctrlPr>
                                </m:sSub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e>
                                <m:sub>
                                  <m:r>
                                    <a:rPr lang="en-US" sz="1800">
                                      <a:effectLst/>
                                      <a:latin typeface="Cambria Math" panose="02040503050406030204" pitchFamily="18" charset="0"/>
                                    </a:rPr>
                                    <m:t>𝑟𝑡</m:t>
                                  </m:r>
                                </m:sub>
                              </m:sSub>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𝑥</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𝑦</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𝑧</m:t>
                                  </m:r>
                                </m:e>
                              </m:acc>
                              <m:r>
                                <a:rPr lang="en-US" sz="1800">
                                  <a:effectLst/>
                                  <a:latin typeface="Cambria Math" panose="02040503050406030204" pitchFamily="18" charset="0"/>
                                </a:rPr>
                                <m:t>)</m:t>
                              </m:r>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Absolute difference </a:t>
                          </a:r>
                          <a14:m>
                            <m:oMath xmlns:m="http://schemas.openxmlformats.org/officeDocument/2006/math">
                              <m:d>
                                <m:dPr>
                                  <m:begChr m:val="|"/>
                                  <m:endChr m:val="|"/>
                                  <m:ctrlPr>
                                    <a:rPr lang="en-US" sz="1800" i="1">
                                      <a:effectLst/>
                                      <a:latin typeface="Cambria Math" panose="02040503050406030204" pitchFamily="18" charset="0"/>
                                    </a:rPr>
                                  </m:ctrlPr>
                                </m:d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r>
                                    <a:rPr lang="en-US" sz="1800">
                                      <a:effectLst/>
                                      <a:latin typeface="Cambria Math" panose="02040503050406030204" pitchFamily="18" charset="0"/>
                                    </a:rPr>
                                    <m:t>−</m:t>
                                  </m:r>
                                  <m:sSub>
                                    <m:sSubPr>
                                      <m:ctrlPr>
                                        <a:rPr lang="en-US" sz="1800" i="1">
                                          <a:effectLst/>
                                          <a:latin typeface="Cambria Math" panose="02040503050406030204" pitchFamily="18" charset="0"/>
                                        </a:rPr>
                                      </m:ctrlPr>
                                    </m:sSub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e>
                                    <m:sub>
                                      <m:r>
                                        <a:rPr lang="en-US" sz="1800">
                                          <a:effectLst/>
                                          <a:latin typeface="Cambria Math" panose="02040503050406030204" pitchFamily="18" charset="0"/>
                                        </a:rPr>
                                        <m:t>𝑟𝑡</m:t>
                                      </m:r>
                                    </m:sub>
                                  </m:sSub>
                                </m:e>
                              </m:d>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extLst>
                      <a:ext uri="{0D108BD9-81ED-4DB2-BD59-A6C34878D82A}">
                        <a16:rowId xmlns:a16="http://schemas.microsoft.com/office/drawing/2014/main" val="2795864696"/>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(1.8e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7.5e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31203799"/>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 -10.0,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2.7e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3.0e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986858008"/>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(-50.0, 50.0,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2.9e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03792722"/>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(70.71, 70.71,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(2.6e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5.1e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4.7e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35989221"/>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(1.3e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8.4e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527882710"/>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4.0e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-16</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81199447"/>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(5.6e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2.5e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479332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038435143"/>
                  </p:ext>
                </p:extLst>
              </p:nvPr>
            </p:nvGraphicFramePr>
            <p:xfrm>
              <a:off x="1133475" y="1771649"/>
              <a:ext cx="9943193" cy="3652162"/>
            </p:xfrm>
            <a:graphic>
              <a:graphicData uri="http://schemas.openxmlformats.org/drawingml/2006/table">
                <a:tbl>
                  <a:tblPr firstRow="1" firstCol="1" bandRow="1">
                    <a:tableStyleId>{5C22544A-7EE6-4342-B048-85BDC9FD1C3A}</a:tableStyleId>
                  </a:tblPr>
                  <a:tblGrid>
                    <a:gridCol w="2370714">
                      <a:extLst>
                        <a:ext uri="{9D8B030D-6E8A-4147-A177-3AD203B41FA5}">
                          <a16:colId xmlns:a16="http://schemas.microsoft.com/office/drawing/2014/main" val="1530671419"/>
                        </a:ext>
                      </a:extLst>
                    </a:gridCol>
                    <a:gridCol w="2393731">
                      <a:extLst>
                        <a:ext uri="{9D8B030D-6E8A-4147-A177-3AD203B41FA5}">
                          <a16:colId xmlns:a16="http://schemas.microsoft.com/office/drawing/2014/main" val="3716098734"/>
                        </a:ext>
                      </a:extLst>
                    </a:gridCol>
                    <a:gridCol w="2382225">
                      <a:extLst>
                        <a:ext uri="{9D8B030D-6E8A-4147-A177-3AD203B41FA5}">
                          <a16:colId xmlns:a16="http://schemas.microsoft.com/office/drawing/2014/main" val="1829500834"/>
                        </a:ext>
                      </a:extLst>
                    </a:gridCol>
                    <a:gridCol w="2796523">
                      <a:extLst>
                        <a:ext uri="{9D8B030D-6E8A-4147-A177-3AD203B41FA5}">
                          <a16:colId xmlns:a16="http://schemas.microsoft.com/office/drawing/2014/main" val="2331696028"/>
                        </a:ext>
                      </a:extLst>
                    </a:gridCol>
                  </a:tblGrid>
                  <a:tr h="811590">
                    <a:tc>
                      <a:txBody>
                        <a:bodyPr/>
                        <a:lstStyle/>
                        <a:p>
                          <a:endParaRPr lang="en-US"/>
                        </a:p>
                      </a:txBody>
                      <a:tcPr marL="68580" marR="68580" marT="0" marB="0" anchor="ctr">
                        <a:blipFill>
                          <a:blip r:embed="rId3"/>
                          <a:stretch>
                            <a:fillRect l="-257" t="-752" r="-320823" b="-361654"/>
                          </a:stretch>
                        </a:blipFill>
                      </a:tcPr>
                    </a:tc>
                    <a:tc>
                      <a:txBody>
                        <a:bodyPr/>
                        <a:lstStyle/>
                        <a:p>
                          <a:endParaRPr lang="en-US"/>
                        </a:p>
                      </a:txBody>
                      <a:tcPr marL="68580" marR="68580" marT="0" marB="0" anchor="ctr">
                        <a:blipFill>
                          <a:blip r:embed="rId3"/>
                          <a:stretch>
                            <a:fillRect l="-99237" t="-752" r="-217557" b="-361654"/>
                          </a:stretch>
                        </a:blipFill>
                      </a:tcPr>
                    </a:tc>
                    <a:tc>
                      <a:txBody>
                        <a:bodyPr/>
                        <a:lstStyle/>
                        <a:p>
                          <a:endParaRPr lang="en-US"/>
                        </a:p>
                      </a:txBody>
                      <a:tcPr marL="68580" marR="68580" marT="0" marB="0" anchor="ctr">
                        <a:blipFill>
                          <a:blip r:embed="rId3"/>
                          <a:stretch>
                            <a:fillRect l="-199745" t="-752" r="-118112" b="-361654"/>
                          </a:stretch>
                        </a:blipFill>
                      </a:tcPr>
                    </a:tc>
                    <a:tc>
                      <a:txBody>
                        <a:bodyPr/>
                        <a:lstStyle/>
                        <a:p>
                          <a:endParaRPr lang="en-US"/>
                        </a:p>
                      </a:txBody>
                      <a:tcPr marL="68580" marR="68580" marT="0" marB="0" anchor="ctr">
                        <a:blipFill>
                          <a:blip r:embed="rId3"/>
                          <a:stretch>
                            <a:fillRect l="-255991" t="-752" r="-871" b="-361654"/>
                          </a:stretch>
                        </a:blipFill>
                      </a:tcPr>
                    </a:tc>
                    <a:extLst>
                      <a:ext uri="{0D108BD9-81ED-4DB2-BD59-A6C34878D82A}">
                        <a16:rowId xmlns:a16="http://schemas.microsoft.com/office/drawing/2014/main" val="2795864696"/>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(1.8e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7.5e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31203799"/>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 -10.0,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2.7e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3.0e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986858008"/>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(-50.0, 50.0,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2.9e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03792722"/>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(70.71, 70.71,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(2.6e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5.1e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4.7e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35989221"/>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(1.3e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8.4e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527882710"/>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4.0e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-16</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81199447"/>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(5.6e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2.5e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4793327"/>
                      </a:ext>
                    </a:extLst>
                  </a:tr>
                </a:tbl>
              </a:graphicData>
            </a:graphic>
          </p:graphicFrame>
        </mc:Fallback>
      </mc:AlternateContent>
      <p:sp>
        <p:nvSpPr>
          <p:cNvPr id="4" name="TextBox 3"/>
          <p:cNvSpPr txBox="1"/>
          <p:nvPr/>
        </p:nvSpPr>
        <p:spPr>
          <a:xfrm>
            <a:off x="164592" y="167635"/>
            <a:ext cx="117988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Comparing image coordinates obtained numerically against Zemax’s ray traced values for randomly parameterized systems proved the accuracy of the model </a:t>
            </a:r>
          </a:p>
        </p:txBody>
      </p:sp>
      <p:sp>
        <p:nvSpPr>
          <p:cNvPr id="5" name="Rectangle 4"/>
          <p:cNvSpPr/>
          <p:nvPr/>
        </p:nvSpPr>
        <p:spPr>
          <a:xfrm>
            <a:off x="8286749" y="1701983"/>
            <a:ext cx="2779776" cy="63316"/>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8295466C-6D01-4B7B-82FE-0060F6C0E0EB}" type="slidenum">
              <a:rPr lang="en-US" smtClean="0"/>
              <a:t>32</a:t>
            </a:fld>
            <a:endParaRPr lang="en-US"/>
          </a:p>
        </p:txBody>
      </p:sp>
    </p:spTree>
    <p:extLst>
      <p:ext uri="{BB962C8B-B14F-4D97-AF65-F5344CB8AC3E}">
        <p14:creationId xmlns:p14="http://schemas.microsoft.com/office/powerpoint/2010/main" val="264430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 name="TextBox 92"/>
              <p:cNvSpPr txBox="1"/>
              <p:nvPr/>
            </p:nvSpPr>
            <p:spPr>
              <a:xfrm>
                <a:off x="164592" y="167635"/>
                <a:ext cx="12027408"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 distortion due to lens rotation depends on: (a) the distance of the point of rotation from the entrance pupil center, and (b) 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a:t>
                </a:r>
              </a:p>
            </p:txBody>
          </p:sp>
        </mc:Choice>
        <mc:Fallback xmlns="">
          <p:sp>
            <p:nvSpPr>
              <p:cNvPr id="93" name="TextBox 92"/>
              <p:cNvSpPr txBox="1">
                <a:spLocks noRot="1" noChangeAspect="1" noMove="1" noResize="1" noEditPoints="1" noAdjustHandles="1" noChangeArrowheads="1" noChangeShapeType="1" noTextEdit="1"/>
              </p:cNvSpPr>
              <p:nvPr/>
            </p:nvSpPr>
            <p:spPr>
              <a:xfrm>
                <a:off x="164592" y="167635"/>
                <a:ext cx="12027408" cy="928396"/>
              </a:xfrm>
              <a:prstGeom prst="rect">
                <a:avLst/>
              </a:prstGeom>
              <a:blipFill>
                <a:blip r:embed="rId3"/>
                <a:stretch>
                  <a:fillRect l="-912" t="-5882" r="-1267" b="-15686"/>
                </a:stretch>
              </a:blipFill>
            </p:spPr>
            <p:txBody>
              <a:bodyPr/>
              <a:lstStyle/>
              <a:p>
                <a:r>
                  <a:rPr lang="en-US">
                    <a:noFill/>
                  </a:rPr>
                  <a:t> </a:t>
                </a:r>
              </a:p>
            </p:txBody>
          </p:sp>
        </mc:Fallback>
      </mc:AlternateContent>
      <p:grpSp>
        <p:nvGrpSpPr>
          <p:cNvPr id="18" name="Group 17"/>
          <p:cNvGrpSpPr/>
          <p:nvPr/>
        </p:nvGrpSpPr>
        <p:grpSpPr>
          <a:xfrm>
            <a:off x="610827" y="1034697"/>
            <a:ext cx="10970347" cy="3511800"/>
            <a:chOff x="610827" y="1034697"/>
            <a:chExt cx="10970347" cy="3511800"/>
          </a:xfrm>
        </p:grpSpPr>
        <p:cxnSp>
          <p:nvCxnSpPr>
            <p:cNvPr id="101" name="Straight Arrow Connector 100"/>
            <p:cNvCxnSpPr/>
            <p:nvPr/>
          </p:nvCxnSpPr>
          <p:spPr>
            <a:xfrm flipH="1" flipV="1">
              <a:off x="1963113" y="3855876"/>
              <a:ext cx="6986016"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66" name="z-axis of world frame"/>
            <p:cNvCxnSpPr/>
            <p:nvPr/>
          </p:nvCxnSpPr>
          <p:spPr>
            <a:xfrm>
              <a:off x="869566" y="2841545"/>
              <a:ext cx="100584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8" name="Group 167"/>
            <p:cNvGrpSpPr/>
            <p:nvPr/>
          </p:nvGrpSpPr>
          <p:grpSpPr>
            <a:xfrm>
              <a:off x="610827" y="1155550"/>
              <a:ext cx="2560320" cy="3390947"/>
              <a:chOff x="4450432" y="2505028"/>
              <a:chExt cx="2560320" cy="3390947"/>
            </a:xfrm>
          </p:grpSpPr>
          <p:sp>
            <p:nvSpPr>
              <p:cNvPr id="158" name="Cube 157"/>
              <p:cNvSpPr/>
              <p:nvPr/>
            </p:nvSpPr>
            <p:spPr>
              <a:xfrm>
                <a:off x="5033701" y="2505028"/>
                <a:ext cx="1341390" cy="3390947"/>
              </a:xfrm>
              <a:prstGeom prst="cube">
                <a:avLst>
                  <a:gd name="adj" fmla="val 96093"/>
                </a:avLst>
              </a:prstGeom>
              <a:solidFill>
                <a:schemeClr val="bg1">
                  <a:lumMod val="75000"/>
                  <a:alpha val="38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432" y="2922864"/>
                <a:ext cx="2560320" cy="2560320"/>
              </a:xfrm>
              <a:prstGeom prst="rect">
                <a:avLst/>
              </a:prstGeom>
              <a:scene3d>
                <a:camera prst="isometricRightUp">
                  <a:rot lat="2124000" lon="18000000" rev="0"/>
                </a:camera>
                <a:lightRig rig="threePt" dir="t"/>
              </a:scene3d>
            </p:spPr>
          </p:pic>
        </p:grpSp>
        <p:cxnSp>
          <p:nvCxnSpPr>
            <p:cNvPr id="75" name="z-axis behind Object plane"/>
            <p:cNvCxnSpPr/>
            <p:nvPr/>
          </p:nvCxnSpPr>
          <p:spPr>
            <a:xfrm>
              <a:off x="10817434" y="2839078"/>
              <a:ext cx="381497" cy="2311"/>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Position of Image plane Pivot"/>
            <p:cNvCxnSpPr/>
            <p:nvPr/>
          </p:nvCxnSpPr>
          <p:spPr>
            <a:xfrm flipH="1" flipV="1">
              <a:off x="10785577" y="2839425"/>
              <a:ext cx="0" cy="93806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7" name="Image Plane"/>
            <p:cNvGrpSpPr/>
            <p:nvPr/>
          </p:nvGrpSpPr>
          <p:grpSpPr>
            <a:xfrm>
              <a:off x="9984208" y="1773542"/>
              <a:ext cx="1596966" cy="2129287"/>
              <a:chOff x="4054797" y="2666874"/>
              <a:chExt cx="1645920" cy="2194560"/>
            </a:xfrm>
          </p:grpSpPr>
          <p:sp>
            <p:nvSpPr>
              <p:cNvPr id="152"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3" name="Straight Connector 152"/>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8" name="Straight Arrow Connector 77"/>
            <p:cNvCxnSpPr>
              <a:cxnSpLocks noChangeAspect="1"/>
            </p:cNvCxnSpPr>
            <p:nvPr/>
          </p:nvCxnSpPr>
          <p:spPr>
            <a:xfrm rot="13500000" flipV="1">
              <a:off x="10450692" y="2705055"/>
              <a:ext cx="351333" cy="75829"/>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164208" flipV="1">
              <a:off x="10800890" y="2484515"/>
              <a:ext cx="0" cy="354881"/>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80" name="Oval 79"/>
            <p:cNvSpPr>
              <a:spLocks noChangeAspect="1"/>
            </p:cNvSpPr>
            <p:nvPr/>
          </p:nvSpPr>
          <p:spPr>
            <a:xfrm rot="21104208">
              <a:off x="10773122" y="2821129"/>
              <a:ext cx="44360" cy="44360"/>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1" name="TextBox 80"/>
                <p:cNvSpPr txBox="1"/>
                <p:nvPr/>
              </p:nvSpPr>
              <p:spPr>
                <a:xfrm>
                  <a:off x="10763045" y="2432039"/>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10763045" y="2432039"/>
                  <a:ext cx="388440" cy="341312"/>
                </a:xfrm>
                <a:prstGeom prst="rect">
                  <a:avLst/>
                </a:prstGeom>
                <a:blipFill>
                  <a:blip r:embed="rId5"/>
                  <a:stretch>
                    <a:fillRect r="-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rot="184720">
                  <a:off x="10271159" y="2542538"/>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rot="184720">
                  <a:off x="10271159" y="2542538"/>
                  <a:ext cx="384016" cy="323165"/>
                </a:xfrm>
                <a:prstGeom prst="rect">
                  <a:avLst/>
                </a:prstGeom>
                <a:blipFill>
                  <a:blip r:embed="rId6"/>
                  <a:stretch>
                    <a:fillRect r="-16418"/>
                  </a:stretch>
                </a:blipFill>
              </p:spPr>
              <p:txBody>
                <a:bodyPr/>
                <a:lstStyle/>
                <a:p>
                  <a:r>
                    <a:rPr lang="en-US">
                      <a:noFill/>
                    </a:rPr>
                    <a:t> </a:t>
                  </a:r>
                </a:p>
              </p:txBody>
            </p:sp>
          </mc:Fallback>
        </mc:AlternateContent>
        <p:cxnSp>
          <p:nvCxnSpPr>
            <p:cNvPr id="174" name="z-axis of world frame"/>
            <p:cNvCxnSpPr/>
            <p:nvPr/>
          </p:nvCxnSpPr>
          <p:spPr>
            <a:xfrm>
              <a:off x="1894025" y="2843172"/>
              <a:ext cx="1773936"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p:cNvGrpSpPr/>
            <p:nvPr/>
          </p:nvGrpSpPr>
          <p:grpSpPr>
            <a:xfrm>
              <a:off x="3003987" y="1107412"/>
              <a:ext cx="1341390" cy="3390947"/>
              <a:chOff x="3411387" y="1509691"/>
              <a:chExt cx="1341390" cy="3390947"/>
            </a:xfrm>
          </p:grpSpPr>
          <p:sp>
            <p:nvSpPr>
              <p:cNvPr id="160" name="Cube 159"/>
              <p:cNvSpPr/>
              <p:nvPr/>
            </p:nvSpPr>
            <p:spPr>
              <a:xfrm>
                <a:off x="3411387" y="1509691"/>
                <a:ext cx="1341390" cy="3390947"/>
              </a:xfrm>
              <a:prstGeom prst="cube">
                <a:avLst>
                  <a:gd name="adj" fmla="val 96093"/>
                </a:avLst>
              </a:prstGeom>
              <a:solidFill>
                <a:schemeClr val="bg1">
                  <a:lumMod val="75000"/>
                  <a:alpha val="38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7" name="Picture 1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468" y="2614184"/>
                <a:ext cx="1280160" cy="1280160"/>
              </a:xfrm>
              <a:prstGeom prst="rect">
                <a:avLst/>
              </a:prstGeom>
              <a:scene3d>
                <a:camera prst="orthographicFront">
                  <a:rot lat="2124000" lon="18000000" rev="0"/>
                </a:camera>
                <a:lightRig rig="threePt" dir="t"/>
              </a:scene3d>
            </p:spPr>
          </p:pic>
        </p:grpSp>
        <p:cxnSp>
          <p:nvCxnSpPr>
            <p:cNvPr id="83" name="z-axis of world frame"/>
            <p:cNvCxnSpPr/>
            <p:nvPr/>
          </p:nvCxnSpPr>
          <p:spPr>
            <a:xfrm>
              <a:off x="3683455" y="2842467"/>
              <a:ext cx="525780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NormalToImagePlane"/>
                <p:cNvSpPr txBox="1"/>
                <p:nvPr/>
              </p:nvSpPr>
              <p:spPr>
                <a:xfrm>
                  <a:off x="11071543" y="1573437"/>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84" name="TextBox NormalToImagePlane"/>
                <p:cNvSpPr txBox="1">
                  <a:spLocks noRot="1" noChangeAspect="1" noMove="1" noResize="1" noEditPoints="1" noAdjustHandles="1" noChangeArrowheads="1" noChangeShapeType="1" noTextEdit="1"/>
                </p:cNvSpPr>
                <p:nvPr/>
              </p:nvSpPr>
              <p:spPr>
                <a:xfrm>
                  <a:off x="11071543" y="1573437"/>
                  <a:ext cx="461280" cy="369332"/>
                </a:xfrm>
                <a:prstGeom prst="rect">
                  <a:avLst/>
                </a:prstGeom>
                <a:blipFill>
                  <a:blip r:embed="rId8"/>
                  <a:stretch>
                    <a:fillRect t="-6557" r="-7895"/>
                  </a:stretch>
                </a:blipFill>
              </p:spPr>
              <p:txBody>
                <a:bodyPr/>
                <a:lstStyle/>
                <a:p>
                  <a:r>
                    <a:rPr lang="en-US">
                      <a:noFill/>
                    </a:rPr>
                    <a:t> </a:t>
                  </a:r>
                </a:p>
              </p:txBody>
            </p:sp>
          </mc:Fallback>
        </mc:AlternateContent>
        <p:cxnSp>
          <p:nvCxnSpPr>
            <p:cNvPr id="85" name="normalToImagePlane"/>
            <p:cNvCxnSpPr/>
            <p:nvPr/>
          </p:nvCxnSpPr>
          <p:spPr>
            <a:xfrm flipV="1">
              <a:off x="10846454" y="1764423"/>
              <a:ext cx="314218" cy="64695"/>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noChangeAspect="1"/>
            </p:cNvCxnSpPr>
            <p:nvPr/>
          </p:nvCxnSpPr>
          <p:spPr>
            <a:xfrm rot="420000">
              <a:off x="8328806" y="2322764"/>
              <a:ext cx="182110" cy="1153364"/>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noChangeAspect="1"/>
            </p:cNvCxnSpPr>
            <p:nvPr/>
          </p:nvCxnSpPr>
          <p:spPr>
            <a:xfrm rot="420000">
              <a:off x="9366452" y="2146602"/>
              <a:ext cx="182110" cy="1153364"/>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noChangeAspect="1"/>
            </p:cNvCxnSpPr>
            <p:nvPr/>
          </p:nvCxnSpPr>
          <p:spPr>
            <a:xfrm rot="420000">
              <a:off x="8913470" y="2842225"/>
              <a:ext cx="84001" cy="532321"/>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6810351" y="2523594"/>
              <a:ext cx="3726255" cy="74164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 Box 15"/>
                <p:cNvSpPr txBox="1">
                  <a:spLocks noChangeAspect="1"/>
                </p:cNvSpPr>
                <p:nvPr/>
              </p:nvSpPr>
              <p:spPr>
                <a:xfrm rot="20940000" flipH="1">
                  <a:off x="8137394" y="2892953"/>
                  <a:ext cx="360447" cy="26574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90" name="Text Box 15"/>
                <p:cNvSpPr txBox="1">
                  <a:spLocks noRot="1" noChangeAspect="1" noMove="1" noResize="1" noEditPoints="1" noAdjustHandles="1" noChangeArrowheads="1" noChangeShapeType="1" noTextEdit="1"/>
                </p:cNvSpPr>
                <p:nvPr/>
              </p:nvSpPr>
              <p:spPr>
                <a:xfrm rot="20940000" flipH="1">
                  <a:off x="8137394" y="2892953"/>
                  <a:ext cx="360447" cy="265747"/>
                </a:xfrm>
                <a:prstGeom prst="rect">
                  <a:avLst/>
                </a:prstGeom>
                <a:blipFill>
                  <a:blip r:embed="rId9"/>
                  <a:stretch>
                    <a:fillRect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 Box 15"/>
                <p:cNvSpPr txBox="1">
                  <a:spLocks noChangeAspect="1"/>
                </p:cNvSpPr>
                <p:nvPr/>
              </p:nvSpPr>
              <p:spPr>
                <a:xfrm rot="21046100" flipH="1">
                  <a:off x="9337855" y="2395662"/>
                  <a:ext cx="402596" cy="26574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xmlns="">
            <p:sp>
              <p:nvSpPr>
                <p:cNvPr id="91" name="Text Box 15"/>
                <p:cNvSpPr txBox="1">
                  <a:spLocks noRot="1" noChangeAspect="1" noMove="1" noResize="1" noEditPoints="1" noAdjustHandles="1" noChangeArrowheads="1" noChangeShapeType="1" noTextEdit="1"/>
                </p:cNvSpPr>
                <p:nvPr/>
              </p:nvSpPr>
              <p:spPr>
                <a:xfrm rot="21046100" flipH="1">
                  <a:off x="9337855" y="2395662"/>
                  <a:ext cx="402596" cy="265747"/>
                </a:xfrm>
                <a:prstGeom prst="rect">
                  <a:avLst/>
                </a:prstGeom>
                <a:blipFill>
                  <a:blip r:embed="rId10"/>
                  <a:stretch>
                    <a:fillRect t="-5455" r="-19178" b="-29091"/>
                  </a:stretch>
                </a:blipFill>
                <a:ln w="6350">
                  <a:noFill/>
                </a:ln>
                <a:effectLst/>
              </p:spPr>
              <p:txBody>
                <a:bodyPr/>
                <a:lstStyle/>
                <a:p>
                  <a:r>
                    <a:rPr lang="en-US">
                      <a:noFill/>
                    </a:rPr>
                    <a:t> </a:t>
                  </a:r>
                </a:p>
              </p:txBody>
            </p:sp>
          </mc:Fallback>
        </mc:AlternateContent>
        <p:sp>
          <p:nvSpPr>
            <p:cNvPr id="92" name="Oval 91"/>
            <p:cNvSpPr/>
            <p:nvPr/>
          </p:nvSpPr>
          <p:spPr>
            <a:xfrm rot="21480000">
              <a:off x="9437079" y="2721423"/>
              <a:ext cx="54344" cy="5434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7" name="Group 96"/>
            <p:cNvGrpSpPr/>
            <p:nvPr/>
          </p:nvGrpSpPr>
          <p:grpSpPr>
            <a:xfrm rot="21480000">
              <a:off x="8397302" y="2924333"/>
              <a:ext cx="58075" cy="57128"/>
              <a:chOff x="2398645" y="3863270"/>
              <a:chExt cx="59855" cy="58879"/>
            </a:xfrm>
          </p:grpSpPr>
          <p:sp>
            <p:nvSpPr>
              <p:cNvPr id="150" name="Oval 149"/>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p:cNvSpPr txBox="1"/>
            <p:nvPr/>
          </p:nvSpPr>
          <p:spPr>
            <a:xfrm rot="20957016">
              <a:off x="6664612" y="2867821"/>
              <a:ext cx="1552276" cy="353943"/>
            </a:xfrm>
            <a:prstGeom prst="rect">
              <a:avLst/>
            </a:prstGeom>
            <a:noFill/>
          </p:spPr>
          <p:txBody>
            <a:bodyPr wrap="square" rtlCol="0">
              <a:spAutoFit/>
            </a:bodyPr>
            <a:lstStyle>
              <a:defPPr>
                <a:defRPr lang="en-US"/>
              </a:defPPr>
              <a:lvl1pPr>
                <a:defRPr sz="1300" i="1">
                  <a:solidFill>
                    <a:schemeClr val="tx1">
                      <a:lumMod val="65000"/>
                      <a:lumOff val="35000"/>
                    </a:schemeClr>
                  </a:solidFill>
                </a:defRPr>
              </a:lvl1pPr>
            </a:lstStyle>
            <a:p>
              <a:r>
                <a:rPr lang="en-US" sz="1700" i="0" dirty="0">
                  <a:solidFill>
                    <a:schemeClr val="tx1">
                      <a:lumMod val="75000"/>
                      <a:lumOff val="25000"/>
                    </a:schemeClr>
                  </a:solidFill>
                  <a:latin typeface="Times New Roman" panose="02020603050405020304" pitchFamily="18" charset="0"/>
                  <a:cs typeface="Times New Roman" panose="02020603050405020304" pitchFamily="18" charset="0"/>
                </a:rPr>
                <a:t>Optical axis</a:t>
              </a:r>
            </a:p>
          </p:txBody>
        </p:sp>
        <p:grpSp>
          <p:nvGrpSpPr>
            <p:cNvPr id="103" name="Group 102"/>
            <p:cNvGrpSpPr/>
            <p:nvPr/>
          </p:nvGrpSpPr>
          <p:grpSpPr>
            <a:xfrm rot="21360000">
              <a:off x="8431612" y="3273903"/>
              <a:ext cx="1048508" cy="126574"/>
              <a:chOff x="3092222" y="1899046"/>
              <a:chExt cx="822960" cy="130455"/>
            </a:xfrm>
          </p:grpSpPr>
          <p:cxnSp>
            <p:nvCxnSpPr>
              <p:cNvPr id="148" name="Straight Arrow Connector 147"/>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4" name="TextBox 103"/>
                <p:cNvSpPr txBox="1"/>
                <p:nvPr/>
              </p:nvSpPr>
              <p:spPr>
                <a:xfrm rot="20940000">
                  <a:off x="8515679" y="3300237"/>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104" name="TextBox 103"/>
                <p:cNvSpPr txBox="1">
                  <a:spLocks noRot="1" noChangeAspect="1" noMove="1" noResize="1" noEditPoints="1" noAdjustHandles="1" noChangeArrowheads="1" noChangeShapeType="1" noTextEdit="1"/>
                </p:cNvSpPr>
                <p:nvPr/>
              </p:nvSpPr>
              <p:spPr>
                <a:xfrm rot="20940000">
                  <a:off x="8515679" y="3300237"/>
                  <a:ext cx="47500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rot="20940000">
                  <a:off x="9029104" y="3231851"/>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105" name="TextBox 104"/>
                <p:cNvSpPr txBox="1">
                  <a:spLocks noRot="1" noChangeAspect="1" noMove="1" noResize="1" noEditPoints="1" noAdjustHandles="1" noChangeArrowheads="1" noChangeShapeType="1" noTextEdit="1"/>
                </p:cNvSpPr>
                <p:nvPr/>
              </p:nvSpPr>
              <p:spPr>
                <a:xfrm rot="20940000">
                  <a:off x="9029104" y="3231851"/>
                  <a:ext cx="475002" cy="384592"/>
                </a:xfrm>
                <a:prstGeom prst="rect">
                  <a:avLst/>
                </a:prstGeom>
                <a:blipFill>
                  <a:blip r:embed="rId12"/>
                  <a:stretch>
                    <a:fillRect t="-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 z_o prime"/>
                <p:cNvSpPr txBox="1"/>
                <p:nvPr/>
              </p:nvSpPr>
              <p:spPr>
                <a:xfrm>
                  <a:off x="9700637" y="3405256"/>
                  <a:ext cx="3770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xmlns="">
            <p:sp>
              <p:nvSpPr>
                <p:cNvPr id="106" name="TextBox - z_o prime"/>
                <p:cNvSpPr txBox="1">
                  <a:spLocks noRot="1" noChangeAspect="1" noMove="1" noResize="1" noEditPoints="1" noAdjustHandles="1" noChangeArrowheads="1" noChangeShapeType="1" noTextEdit="1"/>
                </p:cNvSpPr>
                <p:nvPr/>
              </p:nvSpPr>
              <p:spPr>
                <a:xfrm>
                  <a:off x="9700637" y="3405256"/>
                  <a:ext cx="377083" cy="369332"/>
                </a:xfrm>
                <a:prstGeom prst="rect">
                  <a:avLst/>
                </a:prstGeom>
                <a:blipFill>
                  <a:blip r:embed="rId13"/>
                  <a:stretch>
                    <a:fillRect t="-6667" r="-27419"/>
                  </a:stretch>
                </a:blipFill>
              </p:spPr>
              <p:txBody>
                <a:bodyPr/>
                <a:lstStyle/>
                <a:p>
                  <a:r>
                    <a:rPr lang="en-US">
                      <a:noFill/>
                    </a:rPr>
                    <a:t> </a:t>
                  </a:r>
                </a:p>
              </p:txBody>
            </p:sp>
          </mc:Fallback>
        </mc:AlternateContent>
        <p:cxnSp>
          <p:nvCxnSpPr>
            <p:cNvPr id="107" name="z-axis of world frame"/>
            <p:cNvCxnSpPr/>
            <p:nvPr/>
          </p:nvCxnSpPr>
          <p:spPr>
            <a:xfrm>
              <a:off x="8985400" y="2840157"/>
              <a:ext cx="1801023"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flipV="1">
              <a:off x="8947854" y="2837560"/>
              <a:ext cx="0" cy="10972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9" name="Arc 108"/>
            <p:cNvSpPr/>
            <p:nvPr/>
          </p:nvSpPr>
          <p:spPr>
            <a:xfrm>
              <a:off x="7903202" y="2377317"/>
              <a:ext cx="820663" cy="820662"/>
            </a:xfrm>
            <a:prstGeom prst="arc">
              <a:avLst>
                <a:gd name="adj1" fmla="val 8679934"/>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10" name="arrow - z_o prime"/>
            <p:cNvGrpSpPr/>
            <p:nvPr/>
          </p:nvGrpSpPr>
          <p:grpSpPr>
            <a:xfrm>
              <a:off x="8949264" y="3666947"/>
              <a:ext cx="1838173" cy="112099"/>
              <a:chOff x="2605298" y="1651989"/>
              <a:chExt cx="1894521" cy="115535"/>
            </a:xfrm>
          </p:grpSpPr>
          <p:cxnSp>
            <p:nvCxnSpPr>
              <p:cNvPr id="146" name="Straight Connector 145"/>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grpSp>
          <p:nvGrpSpPr>
            <p:cNvPr id="113" name="Group 112"/>
            <p:cNvGrpSpPr/>
            <p:nvPr/>
          </p:nvGrpSpPr>
          <p:grpSpPr>
            <a:xfrm>
              <a:off x="8640504" y="2384708"/>
              <a:ext cx="823333" cy="756812"/>
              <a:chOff x="7765109" y="923613"/>
              <a:chExt cx="852934" cy="784022"/>
            </a:xfrm>
          </p:grpSpPr>
          <p:grpSp>
            <p:nvGrpSpPr>
              <p:cNvPr id="140" name="Group 139"/>
              <p:cNvGrpSpPr/>
              <p:nvPr/>
            </p:nvGrpSpPr>
            <p:grpSpPr>
              <a:xfrm>
                <a:off x="7765109" y="923613"/>
                <a:ext cx="852934" cy="784022"/>
                <a:chOff x="2871166" y="2359688"/>
                <a:chExt cx="852934" cy="784022"/>
              </a:xfrm>
            </p:grpSpPr>
            <p:cxnSp>
              <p:nvCxnSpPr>
                <p:cNvPr id="142" name="Straight Arrow Connector 141"/>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p:cNvSpPr txBox="1"/>
                    <p:nvPr/>
                  </p:nvSpPr>
                  <p:spPr>
                    <a:xfrm>
                      <a:off x="3313593" y="2808926"/>
                      <a:ext cx="410507" cy="3347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144" name="TextBox 143"/>
                    <p:cNvSpPr txBox="1">
                      <a:spLocks noRot="1" noChangeAspect="1" noMove="1" noResize="1" noEditPoints="1" noAdjustHandles="1" noChangeArrowheads="1" noChangeShapeType="1" noTextEdit="1"/>
                    </p:cNvSpPr>
                    <p:nvPr/>
                  </p:nvSpPr>
                  <p:spPr>
                    <a:xfrm>
                      <a:off x="3313593" y="2808926"/>
                      <a:ext cx="410507" cy="334784"/>
                    </a:xfrm>
                    <a:prstGeom prst="rect">
                      <a:avLst/>
                    </a:prstGeom>
                    <a:blipFill>
                      <a:blip r:embed="rId14"/>
                      <a:stretch>
                        <a:fillRect t="-1887" r="-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p:cNvSpPr txBox="1"/>
                    <p:nvPr/>
                  </p:nvSpPr>
                  <p:spPr>
                    <a:xfrm>
                      <a:off x="2871166" y="2359688"/>
                      <a:ext cx="335247" cy="353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145" name="TextBox 144"/>
                    <p:cNvSpPr txBox="1">
                      <a:spLocks noRot="1" noChangeAspect="1" noMove="1" noResize="1" noEditPoints="1" noAdjustHandles="1" noChangeArrowheads="1" noChangeShapeType="1" noTextEdit="1"/>
                    </p:cNvSpPr>
                    <p:nvPr/>
                  </p:nvSpPr>
                  <p:spPr>
                    <a:xfrm>
                      <a:off x="2871166" y="2359688"/>
                      <a:ext cx="335247" cy="353583"/>
                    </a:xfrm>
                    <a:prstGeom prst="rect">
                      <a:avLst/>
                    </a:prstGeom>
                    <a:blipFill>
                      <a:blip r:embed="rId15"/>
                      <a:stretch>
                        <a:fillRect r="-2264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1" name="TextBox 140"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114" name="Origi-pivot"/>
            <p:cNvGrpSpPr/>
            <p:nvPr/>
          </p:nvGrpSpPr>
          <p:grpSpPr>
            <a:xfrm>
              <a:off x="8918157" y="2811801"/>
              <a:ext cx="60697" cy="60697"/>
              <a:chOff x="3007294" y="4027686"/>
              <a:chExt cx="62880" cy="62880"/>
            </a:xfrm>
          </p:grpSpPr>
          <p:sp>
            <p:nvSpPr>
              <p:cNvPr id="138" name="Oval 137"/>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Origi-pivot"/>
            <p:cNvGrpSpPr/>
            <p:nvPr/>
          </p:nvGrpSpPr>
          <p:grpSpPr>
            <a:xfrm>
              <a:off x="10755778" y="2808238"/>
              <a:ext cx="60697" cy="60697"/>
              <a:chOff x="3007294" y="4027686"/>
              <a:chExt cx="62880" cy="62880"/>
            </a:xfrm>
          </p:grpSpPr>
          <p:sp>
            <p:nvSpPr>
              <p:cNvPr id="136" name="Oval 135"/>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17"/>
            <p:cNvGrpSpPr/>
            <p:nvPr/>
          </p:nvGrpSpPr>
          <p:grpSpPr>
            <a:xfrm>
              <a:off x="6662087" y="1868914"/>
              <a:ext cx="1734642" cy="670992"/>
              <a:chOff x="-447884" y="3170676"/>
              <a:chExt cx="2874516" cy="1111916"/>
            </a:xfrm>
          </p:grpSpPr>
          <p:sp>
            <p:nvSpPr>
              <p:cNvPr id="125" name="Rectangle 124"/>
              <p:cNvSpPr/>
              <p:nvPr/>
            </p:nvSpPr>
            <p:spPr>
              <a:xfrm>
                <a:off x="-447884" y="3170676"/>
                <a:ext cx="2874516" cy="61202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26" name="Arc 125"/>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19" name="Group 118"/>
            <p:cNvGrpSpPr/>
            <p:nvPr/>
          </p:nvGrpSpPr>
          <p:grpSpPr>
            <a:xfrm>
              <a:off x="9435039" y="1589517"/>
              <a:ext cx="1441526" cy="851585"/>
              <a:chOff x="8709431" y="3425211"/>
              <a:chExt cx="2388781" cy="1411181"/>
            </a:xfrm>
          </p:grpSpPr>
          <p:sp>
            <p:nvSpPr>
              <p:cNvPr id="123" name="Rectangle 122"/>
              <p:cNvSpPr/>
              <p:nvPr/>
            </p:nvSpPr>
            <p:spPr>
              <a:xfrm>
                <a:off x="8989020" y="3425211"/>
                <a:ext cx="2109192" cy="612029"/>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24" name="Arc 123"/>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1" name="TextBox 120"/>
            <p:cNvSpPr txBox="1"/>
            <p:nvPr/>
          </p:nvSpPr>
          <p:spPr>
            <a:xfrm rot="16372249">
              <a:off x="10623559" y="2739659"/>
              <a:ext cx="1319592"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 plane</a:t>
              </a:r>
            </a:p>
          </p:txBody>
        </p:sp>
        <p:sp>
          <p:nvSpPr>
            <p:cNvPr id="6" name="TextBox 5"/>
            <p:cNvSpPr txBox="1"/>
            <p:nvPr/>
          </p:nvSpPr>
          <p:spPr>
            <a:xfrm rot="18889274">
              <a:off x="1186641" y="1485305"/>
              <a:ext cx="1050288" cy="369332"/>
            </a:xfrm>
            <a:prstGeom prst="rect">
              <a:avLst/>
            </a:prstGeom>
            <a:noFill/>
          </p:spPr>
          <p:txBody>
            <a:bodyPr wrap="none" rtlCol="0">
              <a:spAutoFit/>
            </a:bodyPr>
            <a:lstStyle/>
            <a:p>
              <a:pPr algn="ctr"/>
              <a:r>
                <a:rPr lang="en-US" dirty="0">
                  <a:solidFill>
                    <a:srgbClr val="17B2B6"/>
                  </a:solidFill>
                  <a:latin typeface="Times New Roman" panose="02020603050405020304" pitchFamily="18" charset="0"/>
                  <a:cs typeface="Times New Roman" panose="02020603050405020304" pitchFamily="18" charset="0"/>
                </a:rPr>
                <a:t>Far plane</a:t>
              </a:r>
            </a:p>
          </p:txBody>
        </p:sp>
        <p:sp>
          <p:nvSpPr>
            <p:cNvPr id="94" name="TextBox 93"/>
            <p:cNvSpPr txBox="1"/>
            <p:nvPr/>
          </p:nvSpPr>
          <p:spPr>
            <a:xfrm rot="18889274">
              <a:off x="2928106" y="1445707"/>
              <a:ext cx="1191352" cy="369332"/>
            </a:xfrm>
            <a:prstGeom prst="rect">
              <a:avLst/>
            </a:prstGeom>
            <a:noFill/>
          </p:spPr>
          <p:txBody>
            <a:bodyPr wrap="none" rtlCol="0">
              <a:spAutoFit/>
            </a:bodyPr>
            <a:lstStyle/>
            <a:p>
              <a:r>
                <a:rPr lang="en-US" dirty="0">
                  <a:solidFill>
                    <a:srgbClr val="17B2B6"/>
                  </a:solidFill>
                  <a:latin typeface="Times New Roman" panose="02020603050405020304" pitchFamily="18" charset="0"/>
                  <a:cs typeface="Times New Roman" panose="02020603050405020304" pitchFamily="18" charset="0"/>
                </a:rPr>
                <a:t>Near plane</a:t>
              </a:r>
            </a:p>
          </p:txBody>
        </p:sp>
        <p:sp>
          <p:nvSpPr>
            <p:cNvPr id="9" name="TextBox 8"/>
            <p:cNvSpPr txBox="1"/>
            <p:nvPr/>
          </p:nvSpPr>
          <p:spPr>
            <a:xfrm rot="16200000">
              <a:off x="2704339" y="3153011"/>
              <a:ext cx="34977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a:t>
              </a:r>
            </a:p>
          </p:txBody>
        </p:sp>
        <p:sp>
          <p:nvSpPr>
            <p:cNvPr id="98" name="TextBox 97"/>
            <p:cNvSpPr txBox="1"/>
            <p:nvPr/>
          </p:nvSpPr>
          <p:spPr>
            <a:xfrm rot="18912148">
              <a:off x="3275847" y="4019692"/>
              <a:ext cx="34977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a:t>
              </a:r>
            </a:p>
          </p:txBody>
        </p:sp>
        <p:sp>
          <p:nvSpPr>
            <p:cNvPr id="99" name="TextBox 98"/>
            <p:cNvSpPr txBox="1"/>
            <p:nvPr/>
          </p:nvSpPr>
          <p:spPr>
            <a:xfrm rot="18911887">
              <a:off x="1540031" y="4003319"/>
              <a:ext cx="46679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2w</a:t>
              </a:r>
            </a:p>
          </p:txBody>
        </p:sp>
        <p:sp>
          <p:nvSpPr>
            <p:cNvPr id="100" name="TextBox 99"/>
            <p:cNvSpPr txBox="1"/>
            <p:nvPr/>
          </p:nvSpPr>
          <p:spPr>
            <a:xfrm rot="16200000">
              <a:off x="801919" y="3307399"/>
              <a:ext cx="46679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2w</a:t>
              </a:r>
            </a:p>
          </p:txBody>
        </p:sp>
        <p:cxnSp>
          <p:nvCxnSpPr>
            <p:cNvPr id="11" name="Straight Arrow Connector 10"/>
            <p:cNvCxnSpPr/>
            <p:nvPr/>
          </p:nvCxnSpPr>
          <p:spPr>
            <a:xfrm flipH="1" flipV="1">
              <a:off x="3701416" y="3721133"/>
              <a:ext cx="523951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2" name="TextBox - z_o prime"/>
                <p:cNvSpPr txBox="1"/>
                <p:nvPr/>
              </p:nvSpPr>
              <p:spPr>
                <a:xfrm>
                  <a:off x="5925207" y="3431934"/>
                  <a:ext cx="377083" cy="369332"/>
                </a:xfrm>
                <a:prstGeom prst="rect">
                  <a:avLst/>
                </a:prstGeom>
                <a:noFill/>
              </p:spPr>
              <p:txBody>
                <a:bodyPr wrap="square" rtlCol="0">
                  <a:spAutoFit/>
                </a:bodyPr>
                <a:lstStyle/>
                <a:p>
                  <a:r>
                    <a:rPr lang="en-US" b="0" dirty="0"/>
                    <a:t>-</a:t>
                  </a:r>
                  <a14:m>
                    <m:oMath xmlns:m="http://schemas.openxmlformats.org/officeDocument/2006/math">
                      <m:r>
                        <a:rPr lang="en-US" b="0" i="1" smtClean="0">
                          <a:latin typeface="Cambria Math" panose="02040503050406030204" pitchFamily="18" charset="0"/>
                        </a:rPr>
                        <m:t>𝑧</m:t>
                      </m:r>
                    </m:oMath>
                  </a14:m>
                  <a:endParaRPr lang="en-US" dirty="0"/>
                </a:p>
              </p:txBody>
            </p:sp>
          </mc:Choice>
          <mc:Fallback xmlns="">
            <p:sp>
              <p:nvSpPr>
                <p:cNvPr id="112" name="TextBox - z_o prime"/>
                <p:cNvSpPr txBox="1">
                  <a:spLocks noRot="1" noChangeAspect="1" noMove="1" noResize="1" noEditPoints="1" noAdjustHandles="1" noChangeArrowheads="1" noChangeShapeType="1" noTextEdit="1"/>
                </p:cNvSpPr>
                <p:nvPr/>
              </p:nvSpPr>
              <p:spPr>
                <a:xfrm>
                  <a:off x="5925207" y="3431934"/>
                  <a:ext cx="377083" cy="369332"/>
                </a:xfrm>
                <a:prstGeom prst="rect">
                  <a:avLst/>
                </a:prstGeom>
                <a:blipFill>
                  <a:blip r:embed="rId22"/>
                  <a:stretch>
                    <a:fillRect l="-14516"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 z_o prime"/>
                <p:cNvSpPr txBox="1"/>
                <p:nvPr/>
              </p:nvSpPr>
              <p:spPr>
                <a:xfrm>
                  <a:off x="5871520" y="3796203"/>
                  <a:ext cx="516580" cy="369332"/>
                </a:xfrm>
                <a:prstGeom prst="rect">
                  <a:avLst/>
                </a:prstGeom>
                <a:noFill/>
              </p:spPr>
              <p:txBody>
                <a:bodyPr wrap="square" rtlCol="0">
                  <a:spAutoFit/>
                </a:bodyPr>
                <a:lstStyle/>
                <a:p>
                  <a:r>
                    <a:rPr lang="en-US" b="0" dirty="0"/>
                    <a:t>-</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𝑧</m:t>
                      </m:r>
                    </m:oMath>
                  </a14:m>
                  <a:endParaRPr lang="en-US" dirty="0"/>
                </a:p>
              </p:txBody>
            </p:sp>
          </mc:Choice>
          <mc:Fallback xmlns="">
            <p:sp>
              <p:nvSpPr>
                <p:cNvPr id="116" name="TextBox - z_o prime"/>
                <p:cNvSpPr txBox="1">
                  <a:spLocks noRot="1" noChangeAspect="1" noMove="1" noResize="1" noEditPoints="1" noAdjustHandles="1" noChangeArrowheads="1" noChangeShapeType="1" noTextEdit="1"/>
                </p:cNvSpPr>
                <p:nvPr/>
              </p:nvSpPr>
              <p:spPr>
                <a:xfrm>
                  <a:off x="5871520" y="3796203"/>
                  <a:ext cx="516580" cy="369332"/>
                </a:xfrm>
                <a:prstGeom prst="rect">
                  <a:avLst/>
                </a:prstGeom>
                <a:blipFill>
                  <a:blip r:embed="rId23"/>
                  <a:stretch>
                    <a:fillRect l="-9412" t="-10000" b="-26667"/>
                  </a:stretch>
                </a:blipFill>
              </p:spPr>
              <p:txBody>
                <a:bodyPr/>
                <a:lstStyle/>
                <a:p>
                  <a:r>
                    <a:rPr lang="en-US">
                      <a:noFill/>
                    </a:rPr>
                    <a:t> </a:t>
                  </a:r>
                </a:p>
              </p:txBody>
            </p:sp>
          </mc:Fallback>
        </mc:AlternateContent>
        <p:cxnSp>
          <p:nvCxnSpPr>
            <p:cNvPr id="111" name="Straight Connector 110"/>
            <p:cNvCxnSpPr>
              <a:cxnSpLocks/>
            </p:cNvCxnSpPr>
            <p:nvPr/>
          </p:nvCxnSpPr>
          <p:spPr>
            <a:xfrm flipH="1">
              <a:off x="8947667" y="3797914"/>
              <a:ext cx="0" cy="112099"/>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65447" y="4430210"/>
            <a:ext cx="4494638" cy="2331412"/>
            <a:chOff x="7065447" y="4430210"/>
            <a:chExt cx="4494638" cy="2331412"/>
          </a:xfrm>
        </p:grpSpPr>
        <p:grpSp>
          <p:nvGrpSpPr>
            <p:cNvPr id="19" name="Group 18"/>
            <p:cNvGrpSpPr/>
            <p:nvPr/>
          </p:nvGrpSpPr>
          <p:grpSpPr>
            <a:xfrm>
              <a:off x="7065447" y="4430210"/>
              <a:ext cx="4494638" cy="2331412"/>
              <a:chOff x="7065447" y="4430210"/>
              <a:chExt cx="4494638" cy="2331412"/>
            </a:xfrm>
          </p:grpSpPr>
          <p:pic>
            <p:nvPicPr>
              <p:cNvPr id="69" name="Picture 68"/>
              <p:cNvPicPr>
                <a:picLocks noChangeAspect="1"/>
              </p:cNvPicPr>
              <p:nvPr/>
            </p:nvPicPr>
            <p:blipFill>
              <a:blip r:embed="rId24">
                <a:extLst>
                  <a:ext uri="{BEBA8EAE-BF5A-486C-A8C5-ECC9F3942E4B}">
                    <a14:imgProps xmlns:a14="http://schemas.microsoft.com/office/drawing/2010/main">
                      <a14:imgLayer r:embed="rId25">
                        <a14:imgEffect>
                          <a14:sharpenSoften amount="10000"/>
                        </a14:imgEffect>
                      </a14:imgLayer>
                    </a14:imgProps>
                  </a:ext>
                  <a:ext uri="{28A0092B-C50C-407E-A947-70E740481C1C}">
                    <a14:useLocalDpi xmlns:a14="http://schemas.microsoft.com/office/drawing/2010/main" val="0"/>
                  </a:ext>
                </a:extLst>
              </a:blip>
              <a:stretch>
                <a:fillRect/>
              </a:stretch>
            </p:blipFill>
            <p:spPr>
              <a:xfrm>
                <a:off x="8398772" y="4430210"/>
                <a:ext cx="3161313" cy="2331412"/>
              </a:xfrm>
              <a:prstGeom prst="rect">
                <a:avLst/>
              </a:prstGeom>
            </p:spPr>
          </p:pic>
          <p:sp>
            <p:nvSpPr>
              <p:cNvPr id="95" name="TextBox 94"/>
              <p:cNvSpPr txBox="1"/>
              <p:nvPr/>
            </p:nvSpPr>
            <p:spPr>
              <a:xfrm>
                <a:off x="7065447" y="5442027"/>
                <a:ext cx="1319593" cy="369332"/>
              </a:xfrm>
              <a:prstGeom prst="rect">
                <a:avLst/>
              </a:prstGeom>
              <a:noFill/>
            </p:spPr>
            <p:txBody>
              <a:bodyPr wrap="non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 plane</a:t>
                </a:r>
              </a:p>
            </p:txBody>
          </p:sp>
        </p:grpSp>
        <p:grpSp>
          <p:nvGrpSpPr>
            <p:cNvPr id="22" name="Group 21"/>
            <p:cNvGrpSpPr/>
            <p:nvPr/>
          </p:nvGrpSpPr>
          <p:grpSpPr>
            <a:xfrm>
              <a:off x="9159690" y="5212842"/>
              <a:ext cx="274320" cy="1057033"/>
              <a:chOff x="9159690" y="5212842"/>
              <a:chExt cx="274320" cy="1057033"/>
            </a:xfrm>
          </p:grpSpPr>
          <p:cxnSp>
            <p:nvCxnSpPr>
              <p:cNvPr id="21" name="Straight Arrow Connector 20"/>
              <p:cNvCxnSpPr/>
              <p:nvPr/>
            </p:nvCxnSpPr>
            <p:spPr>
              <a:xfrm flipV="1">
                <a:off x="9159690" y="5212842"/>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9159690" y="5741358"/>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9159690" y="6269875"/>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grpSp>
      </p:grpSp>
      <p:sp>
        <p:nvSpPr>
          <p:cNvPr id="122" name="Rectangle 121"/>
          <p:cNvSpPr/>
          <p:nvPr/>
        </p:nvSpPr>
        <p:spPr>
          <a:xfrm rot="16200000">
            <a:off x="-787933" y="2636542"/>
            <a:ext cx="2247802" cy="430887"/>
          </a:xfrm>
          <a:prstGeom prst="rect">
            <a:avLst/>
          </a:prstGeom>
        </p:spPr>
        <p:txBody>
          <a:bodyPr wrap="square">
            <a:spAutoFit/>
          </a:bodyPr>
          <a:lstStyle/>
          <a:p>
            <a:pPr algn="ct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a:t>
            </a:r>
          </a:p>
        </p:txBody>
      </p:sp>
      <p:sp>
        <p:nvSpPr>
          <p:cNvPr id="3" name="Slide Number Placeholder 2"/>
          <p:cNvSpPr>
            <a:spLocks noGrp="1"/>
          </p:cNvSpPr>
          <p:nvPr>
            <p:ph type="sldNum" sz="quarter" idx="12"/>
          </p:nvPr>
        </p:nvSpPr>
        <p:spPr/>
        <p:txBody>
          <a:bodyPr/>
          <a:lstStyle/>
          <a:p>
            <a:fld id="{8295466C-6D01-4B7B-82FE-0060F6C0E0EB}" type="slidenum">
              <a:rPr lang="en-US" smtClean="0"/>
              <a:t>33</a:t>
            </a:fld>
            <a:endParaRPr lang="en-US"/>
          </a:p>
        </p:txBody>
      </p:sp>
    </p:spTree>
    <p:extLst>
      <p:ext uri="{BB962C8B-B14F-4D97-AF65-F5344CB8AC3E}">
        <p14:creationId xmlns:p14="http://schemas.microsoft.com/office/powerpoint/2010/main" val="324400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3649" y="4043740"/>
            <a:ext cx="9827591" cy="2405828"/>
            <a:chOff x="763649" y="4043740"/>
            <a:chExt cx="9827591" cy="2405828"/>
          </a:xfrm>
        </p:grpSpPr>
        <p:pic>
          <p:nvPicPr>
            <p:cNvPr id="122" name="Picture 121"/>
            <p:cNvPicPr>
              <a:picLocks noChangeAspect="1"/>
            </p:cNvPicPr>
            <p:nvPr/>
          </p:nvPicPr>
          <p:blipFill rotWithShape="1">
            <a:blip r:embed="rId3"/>
            <a:srcRect l="1" r="37936"/>
            <a:stretch/>
          </p:blipFill>
          <p:spPr>
            <a:xfrm>
              <a:off x="7482055" y="4043740"/>
              <a:ext cx="3109185" cy="2405828"/>
            </a:xfrm>
            <a:prstGeom prst="rect">
              <a:avLst/>
            </a:prstGeom>
          </p:spPr>
        </p:pic>
        <p:pic>
          <p:nvPicPr>
            <p:cNvPr id="127" name="Picture 126"/>
            <p:cNvPicPr>
              <a:picLocks noChangeAspect="1"/>
            </p:cNvPicPr>
            <p:nvPr/>
          </p:nvPicPr>
          <p:blipFill rotWithShape="1">
            <a:blip r:embed="rId4"/>
            <a:srcRect r="38011"/>
            <a:stretch/>
          </p:blipFill>
          <p:spPr>
            <a:xfrm>
              <a:off x="4303738" y="4043740"/>
              <a:ext cx="3105394" cy="2405828"/>
            </a:xfrm>
            <a:prstGeom prst="rect">
              <a:avLst/>
            </a:prstGeom>
          </p:spPr>
        </p:pic>
        <p:pic>
          <p:nvPicPr>
            <p:cNvPr id="128" name="Picture 127"/>
            <p:cNvPicPr>
              <a:picLocks noChangeAspect="1"/>
            </p:cNvPicPr>
            <p:nvPr/>
          </p:nvPicPr>
          <p:blipFill rotWithShape="1">
            <a:blip r:embed="rId5"/>
            <a:srcRect r="38006"/>
            <a:stretch/>
          </p:blipFill>
          <p:spPr>
            <a:xfrm>
              <a:off x="1133603" y="4043740"/>
              <a:ext cx="3105691" cy="2405828"/>
            </a:xfrm>
            <a:prstGeom prst="rect">
              <a:avLst/>
            </a:prstGeom>
          </p:spPr>
        </p:pic>
        <p:sp>
          <p:nvSpPr>
            <p:cNvPr id="134" name="Rectangle 133"/>
            <p:cNvSpPr/>
            <p:nvPr/>
          </p:nvSpPr>
          <p:spPr>
            <a:xfrm>
              <a:off x="4002108" y="4582683"/>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3" name="Rectangle 162"/>
            <p:cNvSpPr/>
            <p:nvPr/>
          </p:nvSpPr>
          <p:spPr>
            <a:xfrm>
              <a:off x="10348168" y="458268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4" name="Rectangle 163"/>
            <p:cNvSpPr/>
            <p:nvPr/>
          </p:nvSpPr>
          <p:spPr>
            <a:xfrm>
              <a:off x="7169744" y="4578999"/>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5" name="Rectangle 164"/>
            <p:cNvSpPr/>
            <p:nvPr/>
          </p:nvSpPr>
          <p:spPr>
            <a:xfrm>
              <a:off x="7169526" y="5279987"/>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6" name="Rectangle 165"/>
            <p:cNvSpPr/>
            <p:nvPr/>
          </p:nvSpPr>
          <p:spPr>
            <a:xfrm>
              <a:off x="10350929" y="5283670"/>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9" name="Rectangle 168"/>
            <p:cNvSpPr/>
            <p:nvPr/>
          </p:nvSpPr>
          <p:spPr>
            <a:xfrm>
              <a:off x="10348168" y="598834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0" name="Rectangle 169"/>
            <p:cNvSpPr/>
            <p:nvPr/>
          </p:nvSpPr>
          <p:spPr>
            <a:xfrm>
              <a:off x="7162036" y="598834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1" name="Rectangle 170"/>
            <p:cNvSpPr/>
            <p:nvPr/>
          </p:nvSpPr>
          <p:spPr>
            <a:xfrm>
              <a:off x="3999907" y="5283670"/>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2" name="Rectangle 171"/>
            <p:cNvSpPr/>
            <p:nvPr/>
          </p:nvSpPr>
          <p:spPr>
            <a:xfrm>
              <a:off x="3999907" y="5992024"/>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7" name="TextBox 176"/>
            <p:cNvSpPr txBox="1"/>
            <p:nvPr/>
          </p:nvSpPr>
          <p:spPr>
            <a:xfrm>
              <a:off x="3821848" y="5858942"/>
              <a:ext cx="393057"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(d)</a:t>
              </a:r>
            </a:p>
          </p:txBody>
        </p:sp>
        <p:sp>
          <p:nvSpPr>
            <p:cNvPr id="178" name="TextBox 177"/>
            <p:cNvSpPr txBox="1"/>
            <p:nvPr/>
          </p:nvSpPr>
          <p:spPr>
            <a:xfrm>
              <a:off x="6991830" y="5858942"/>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(e)</a:t>
              </a:r>
            </a:p>
          </p:txBody>
        </p:sp>
        <p:sp>
          <p:nvSpPr>
            <p:cNvPr id="179" name="TextBox 178"/>
            <p:cNvSpPr txBox="1"/>
            <p:nvPr/>
          </p:nvSpPr>
          <p:spPr>
            <a:xfrm>
              <a:off x="10172120" y="5858942"/>
              <a:ext cx="362601"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(f)</a:t>
              </a:r>
            </a:p>
          </p:txBody>
        </p:sp>
        <mc:AlternateContent xmlns:mc="http://schemas.openxmlformats.org/markup-compatibility/2006" xmlns:a14="http://schemas.microsoft.com/office/drawing/2010/main">
          <mc:Choice Requires="a14">
            <p:sp>
              <p:nvSpPr>
                <p:cNvPr id="183" name="TextBox 182"/>
                <p:cNvSpPr txBox="1"/>
                <p:nvPr/>
              </p:nvSpPr>
              <p:spPr>
                <a:xfrm rot="16200000">
                  <a:off x="481713" y="4932667"/>
                  <a:ext cx="9332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5050"/>
                                </a:solidFill>
                                <a:latin typeface="Cambria Math" panose="02040503050406030204" pitchFamily="18" charset="0"/>
                              </a:rPr>
                            </m:ctrlPr>
                          </m:sSubPr>
                          <m:e>
                            <m:r>
                              <a:rPr lang="en-US" b="1" i="1" smtClean="0">
                                <a:solidFill>
                                  <a:srgbClr val="FF5050"/>
                                </a:solidFill>
                                <a:latin typeface="Cambria Math" panose="02040503050406030204" pitchFamily="18" charset="0"/>
                              </a:rPr>
                              <m:t>𝒅</m:t>
                            </m:r>
                          </m:e>
                          <m:sub>
                            <m:r>
                              <a:rPr lang="en-US" b="1" i="1" smtClean="0">
                                <a:solidFill>
                                  <a:srgbClr val="FF5050"/>
                                </a:solidFill>
                                <a:latin typeface="Cambria Math" panose="02040503050406030204" pitchFamily="18" charset="0"/>
                              </a:rPr>
                              <m:t>𝒆</m:t>
                            </m:r>
                          </m:sub>
                        </m:sSub>
                        <m:r>
                          <a:rPr lang="en-US" b="1" i="1" smtClean="0">
                            <a:solidFill>
                              <a:srgbClr val="FF5050"/>
                            </a:solidFill>
                            <a:latin typeface="Cambria Math" panose="02040503050406030204" pitchFamily="18" charset="0"/>
                          </a:rPr>
                          <m:t>=</m:t>
                        </m:r>
                        <m:r>
                          <a:rPr lang="en-US" b="1" i="1" smtClean="0">
                            <a:solidFill>
                              <a:srgbClr val="FF5050"/>
                            </a:solidFill>
                            <a:latin typeface="Cambria Math" panose="02040503050406030204" pitchFamily="18" charset="0"/>
                          </a:rPr>
                          <m:t>𝟎</m:t>
                        </m:r>
                      </m:oMath>
                    </m:oMathPara>
                  </a14:m>
                  <a:endParaRPr lang="en-US" b="1" dirty="0">
                    <a:solidFill>
                      <a:srgbClr val="FF5050"/>
                    </a:solidFill>
                    <a:latin typeface="Times New Roman" panose="02020603050405020304" pitchFamily="18" charset="0"/>
                    <a:cs typeface="Times New Roman" panose="02020603050405020304" pitchFamily="18" charset="0"/>
                  </a:endParaRPr>
                </a:p>
              </p:txBody>
            </p:sp>
          </mc:Choice>
          <mc:Fallback xmlns="">
            <p:sp>
              <p:nvSpPr>
                <p:cNvPr id="183" name="TextBox 182"/>
                <p:cNvSpPr txBox="1">
                  <a:spLocks noRot="1" noChangeAspect="1" noMove="1" noResize="1" noEditPoints="1" noAdjustHandles="1" noChangeArrowheads="1" noChangeShapeType="1" noTextEdit="1"/>
                </p:cNvSpPr>
                <p:nvPr/>
              </p:nvSpPr>
              <p:spPr>
                <a:xfrm rot="16200000">
                  <a:off x="481713" y="4932667"/>
                  <a:ext cx="933204" cy="369332"/>
                </a:xfrm>
                <a:prstGeom prst="rect">
                  <a:avLst/>
                </a:prstGeom>
                <a:blipFill>
                  <a:blip r:embed="rId6"/>
                  <a:stretch>
                    <a:fillRect/>
                  </a:stretch>
                </a:blipFill>
              </p:spPr>
              <p:txBody>
                <a:bodyPr/>
                <a:lstStyle/>
                <a:p>
                  <a:r>
                    <a:rPr lang="en-US">
                      <a:noFill/>
                    </a:rPr>
                    <a:t> </a:t>
                  </a:r>
                </a:p>
              </p:txBody>
            </p:sp>
          </mc:Fallback>
        </mc:AlternateContent>
      </p:grpSp>
      <p:grpSp>
        <p:nvGrpSpPr>
          <p:cNvPr id="4" name="Group 3"/>
          <p:cNvGrpSpPr/>
          <p:nvPr/>
        </p:nvGrpSpPr>
        <p:grpSpPr>
          <a:xfrm>
            <a:off x="763649" y="1221286"/>
            <a:ext cx="9827594" cy="2761085"/>
            <a:chOff x="763649" y="1221286"/>
            <a:chExt cx="9827594" cy="2761085"/>
          </a:xfrm>
        </p:grpSpPr>
        <p:pic>
          <p:nvPicPr>
            <p:cNvPr id="120" name="Picture 119"/>
            <p:cNvPicPr>
              <a:picLocks noChangeAspect="1"/>
            </p:cNvPicPr>
            <p:nvPr/>
          </p:nvPicPr>
          <p:blipFill rotWithShape="1">
            <a:blip r:embed="rId7"/>
            <a:srcRect r="37937"/>
            <a:stretch/>
          </p:blipFill>
          <p:spPr>
            <a:xfrm>
              <a:off x="1131857" y="1558192"/>
              <a:ext cx="3109185" cy="2424179"/>
            </a:xfrm>
            <a:prstGeom prst="rect">
              <a:avLst/>
            </a:prstGeom>
          </p:spPr>
        </p:pic>
        <p:pic>
          <p:nvPicPr>
            <p:cNvPr id="129" name="Picture 128"/>
            <p:cNvPicPr>
              <a:picLocks noChangeAspect="1"/>
            </p:cNvPicPr>
            <p:nvPr/>
          </p:nvPicPr>
          <p:blipFill rotWithShape="1">
            <a:blip r:embed="rId8"/>
            <a:srcRect l="1" r="37936"/>
            <a:stretch/>
          </p:blipFill>
          <p:spPr>
            <a:xfrm>
              <a:off x="7482055" y="1558192"/>
              <a:ext cx="3109188" cy="2424179"/>
            </a:xfrm>
            <a:prstGeom prst="rect">
              <a:avLst/>
            </a:prstGeom>
          </p:spPr>
        </p:pic>
        <p:pic>
          <p:nvPicPr>
            <p:cNvPr id="130" name="Picture 129"/>
            <p:cNvPicPr>
              <a:picLocks noChangeAspect="1"/>
            </p:cNvPicPr>
            <p:nvPr/>
          </p:nvPicPr>
          <p:blipFill rotWithShape="1">
            <a:blip r:embed="rId9"/>
            <a:srcRect r="37937"/>
            <a:stretch/>
          </p:blipFill>
          <p:spPr>
            <a:xfrm>
              <a:off x="4301843" y="1558192"/>
              <a:ext cx="3109183" cy="2424179"/>
            </a:xfrm>
            <a:prstGeom prst="rect">
              <a:avLst/>
            </a:prstGeom>
          </p:spPr>
        </p:pic>
        <p:sp>
          <p:nvSpPr>
            <p:cNvPr id="131" name="Rectangle 130"/>
            <p:cNvSpPr/>
            <p:nvPr/>
          </p:nvSpPr>
          <p:spPr>
            <a:xfrm>
              <a:off x="4019240" y="2099578"/>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2" name="Rectangle 131"/>
            <p:cNvSpPr/>
            <p:nvPr/>
          </p:nvSpPr>
          <p:spPr>
            <a:xfrm>
              <a:off x="4022437" y="2806692"/>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3" name="Rectangle 132"/>
            <p:cNvSpPr/>
            <p:nvPr/>
          </p:nvSpPr>
          <p:spPr>
            <a:xfrm>
              <a:off x="4018754"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5" name="Rectangle 134"/>
            <p:cNvSpPr/>
            <p:nvPr/>
          </p:nvSpPr>
          <p:spPr>
            <a:xfrm>
              <a:off x="7196103" y="2095894"/>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5" name="Rectangle 154"/>
            <p:cNvSpPr/>
            <p:nvPr/>
          </p:nvSpPr>
          <p:spPr>
            <a:xfrm>
              <a:off x="7192421" y="280669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6" name="Rectangle 155"/>
            <p:cNvSpPr/>
            <p:nvPr/>
          </p:nvSpPr>
          <p:spPr>
            <a:xfrm>
              <a:off x="7181373"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9" name="Rectangle 158"/>
            <p:cNvSpPr/>
            <p:nvPr/>
          </p:nvSpPr>
          <p:spPr>
            <a:xfrm>
              <a:off x="10374439" y="2095892"/>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1" name="Rectangle 160"/>
            <p:cNvSpPr/>
            <p:nvPr/>
          </p:nvSpPr>
          <p:spPr>
            <a:xfrm>
              <a:off x="10372634" y="280669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2" name="Rectangle 161"/>
            <p:cNvSpPr/>
            <p:nvPr/>
          </p:nvSpPr>
          <p:spPr>
            <a:xfrm>
              <a:off x="10361587"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3" name="TextBox 172"/>
            <p:cNvSpPr txBox="1"/>
            <p:nvPr/>
          </p:nvSpPr>
          <p:spPr>
            <a:xfrm>
              <a:off x="3847260" y="3390630"/>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(a)</a:t>
              </a:r>
            </a:p>
          </p:txBody>
        </p:sp>
        <p:sp>
          <p:nvSpPr>
            <p:cNvPr id="175" name="TextBox 174"/>
            <p:cNvSpPr txBox="1"/>
            <p:nvPr/>
          </p:nvSpPr>
          <p:spPr>
            <a:xfrm>
              <a:off x="7017243" y="3390630"/>
              <a:ext cx="393057"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(b)</a:t>
              </a:r>
            </a:p>
          </p:txBody>
        </p:sp>
        <p:sp>
          <p:nvSpPr>
            <p:cNvPr id="176" name="TextBox 175"/>
            <p:cNvSpPr txBox="1"/>
            <p:nvPr/>
          </p:nvSpPr>
          <p:spPr>
            <a:xfrm>
              <a:off x="10197532" y="3390630"/>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(c)</a:t>
              </a:r>
            </a:p>
          </p:txBody>
        </p:sp>
        <mc:AlternateContent xmlns:mc="http://schemas.openxmlformats.org/markup-compatibility/2006" xmlns:a14="http://schemas.microsoft.com/office/drawing/2010/main">
          <mc:Choice Requires="a14">
            <p:sp>
              <p:nvSpPr>
                <p:cNvPr id="180" name="TextBox 179"/>
                <p:cNvSpPr txBox="1"/>
                <p:nvPr/>
              </p:nvSpPr>
              <p:spPr>
                <a:xfrm>
                  <a:off x="2208383" y="1221286"/>
                  <a:ext cx="1372427"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𝟓𝟓</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xmlns="">
            <p:sp>
              <p:nvSpPr>
                <p:cNvPr id="180" name="TextBox 179"/>
                <p:cNvSpPr txBox="1">
                  <a:spLocks noRot="1" noChangeAspect="1" noMove="1" noResize="1" noEditPoints="1" noAdjustHandles="1" noChangeArrowheads="1" noChangeShapeType="1" noTextEdit="1"/>
                </p:cNvSpPr>
                <p:nvPr/>
              </p:nvSpPr>
              <p:spPr>
                <a:xfrm>
                  <a:off x="2208383" y="1221286"/>
                  <a:ext cx="1372427" cy="394210"/>
                </a:xfrm>
                <a:prstGeom prst="rect">
                  <a:avLst/>
                </a:prstGeom>
                <a:blipFill>
                  <a:blip r:embed="rId10"/>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p:cNvSpPr txBox="1"/>
                <p:nvPr/>
              </p:nvSpPr>
              <p:spPr>
                <a:xfrm>
                  <a:off x="5513284" y="1221286"/>
                  <a:ext cx="1234569"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𝟏</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xmlns="">
            <p:sp>
              <p:nvSpPr>
                <p:cNvPr id="181" name="TextBox 180"/>
                <p:cNvSpPr txBox="1">
                  <a:spLocks noRot="1" noChangeAspect="1" noMove="1" noResize="1" noEditPoints="1" noAdjustHandles="1" noChangeArrowheads="1" noChangeShapeType="1" noTextEdit="1"/>
                </p:cNvSpPr>
                <p:nvPr/>
              </p:nvSpPr>
              <p:spPr>
                <a:xfrm>
                  <a:off x="5513284" y="1221286"/>
                  <a:ext cx="1234569" cy="394210"/>
                </a:xfrm>
                <a:prstGeom prst="rect">
                  <a:avLst/>
                </a:prstGeom>
                <a:blipFill>
                  <a:blip r:embed="rId11"/>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p:cNvSpPr txBox="1"/>
                <p:nvPr/>
              </p:nvSpPr>
              <p:spPr>
                <a:xfrm>
                  <a:off x="8772795" y="1221286"/>
                  <a:ext cx="1234569"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𝟐</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xmlns="">
            <p:sp>
              <p:nvSpPr>
                <p:cNvPr id="182" name="TextBox 181"/>
                <p:cNvSpPr txBox="1">
                  <a:spLocks noRot="1" noChangeAspect="1" noMove="1" noResize="1" noEditPoints="1" noAdjustHandles="1" noChangeArrowheads="1" noChangeShapeType="1" noTextEdit="1"/>
                </p:cNvSpPr>
                <p:nvPr/>
              </p:nvSpPr>
              <p:spPr>
                <a:xfrm>
                  <a:off x="8772795" y="1221286"/>
                  <a:ext cx="1234569" cy="394210"/>
                </a:xfrm>
                <a:prstGeom prst="rect">
                  <a:avLst/>
                </a:prstGeom>
                <a:blipFill>
                  <a:blip r:embed="rId12"/>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p:cNvSpPr txBox="1"/>
                <p:nvPr/>
              </p:nvSpPr>
              <p:spPr>
                <a:xfrm rot="16200000">
                  <a:off x="154700" y="2523925"/>
                  <a:ext cx="15872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5050"/>
                                </a:solidFill>
                                <a:latin typeface="Cambria Math" panose="02040503050406030204" pitchFamily="18" charset="0"/>
                              </a:rPr>
                            </m:ctrlPr>
                          </m:sSubPr>
                          <m:e>
                            <m:r>
                              <a:rPr lang="en-US" b="1" i="1" smtClean="0">
                                <a:solidFill>
                                  <a:srgbClr val="FF5050"/>
                                </a:solidFill>
                                <a:latin typeface="Cambria Math" panose="02040503050406030204" pitchFamily="18" charset="0"/>
                              </a:rPr>
                              <m:t>𝒅</m:t>
                            </m:r>
                          </m:e>
                          <m:sub>
                            <m:r>
                              <a:rPr lang="en-US" b="1" i="1" smtClean="0">
                                <a:solidFill>
                                  <a:srgbClr val="FF5050"/>
                                </a:solidFill>
                                <a:latin typeface="Cambria Math" panose="02040503050406030204" pitchFamily="18" charset="0"/>
                              </a:rPr>
                              <m:t>𝒆</m:t>
                            </m:r>
                          </m:sub>
                        </m:sSub>
                        <m:r>
                          <a:rPr lang="en-US" b="1" i="1" smtClean="0">
                            <a:solidFill>
                              <a:srgbClr val="FF5050"/>
                            </a:solidFill>
                            <a:latin typeface="Cambria Math" panose="02040503050406030204" pitchFamily="18" charset="0"/>
                          </a:rPr>
                          <m:t>=−</m:t>
                        </m:r>
                        <m:r>
                          <a:rPr lang="en-US" b="1" i="1" smtClean="0">
                            <a:solidFill>
                              <a:srgbClr val="FF5050"/>
                            </a:solidFill>
                            <a:latin typeface="Cambria Math" panose="02040503050406030204" pitchFamily="18" charset="0"/>
                          </a:rPr>
                          <m:t>𝟓</m:t>
                        </m:r>
                        <m:r>
                          <a:rPr lang="en-US" b="1" i="1" smtClean="0">
                            <a:solidFill>
                              <a:srgbClr val="FF5050"/>
                            </a:solidFill>
                            <a:latin typeface="Cambria Math" panose="02040503050406030204" pitchFamily="18" charset="0"/>
                          </a:rPr>
                          <m:t> </m:t>
                        </m:r>
                        <m:r>
                          <a:rPr lang="en-US" b="1" i="1" smtClean="0">
                            <a:solidFill>
                              <a:srgbClr val="FF5050"/>
                            </a:solidFill>
                            <a:latin typeface="Cambria Math" panose="02040503050406030204" pitchFamily="18" charset="0"/>
                          </a:rPr>
                          <m:t>𝒎𝒎</m:t>
                        </m:r>
                      </m:oMath>
                    </m:oMathPara>
                  </a14:m>
                  <a:endParaRPr lang="en-US" b="1" dirty="0">
                    <a:solidFill>
                      <a:srgbClr val="FF5050"/>
                    </a:solidFill>
                    <a:latin typeface="Times New Roman" panose="02020603050405020304" pitchFamily="18" charset="0"/>
                    <a:cs typeface="Times New Roman" panose="02020603050405020304" pitchFamily="18" charset="0"/>
                  </a:endParaRPr>
                </a:p>
              </p:txBody>
            </p:sp>
          </mc:Choice>
          <mc:Fallback xmlns="">
            <p:sp>
              <p:nvSpPr>
                <p:cNvPr id="184" name="TextBox 183"/>
                <p:cNvSpPr txBox="1">
                  <a:spLocks noRot="1" noChangeAspect="1" noMove="1" noResize="1" noEditPoints="1" noAdjustHandles="1" noChangeArrowheads="1" noChangeShapeType="1" noTextEdit="1"/>
                </p:cNvSpPr>
                <p:nvPr/>
              </p:nvSpPr>
              <p:spPr>
                <a:xfrm rot="16200000">
                  <a:off x="154700" y="2523925"/>
                  <a:ext cx="1587229" cy="369332"/>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5" name="TextBox 184"/>
              <p:cNvSpPr txBox="1"/>
              <p:nvPr/>
            </p:nvSpPr>
            <p:spPr>
              <a:xfrm>
                <a:off x="164592" y="167635"/>
                <a:ext cx="12027408"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 distortion due to lens rotation depends on: (a) the distance of the point of rotation from the entrance pupil center, and (b) 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a:t>
                </a:r>
              </a:p>
            </p:txBody>
          </p:sp>
        </mc:Choice>
        <mc:Fallback xmlns="">
          <p:sp>
            <p:nvSpPr>
              <p:cNvPr id="185" name="TextBox 184"/>
              <p:cNvSpPr txBox="1">
                <a:spLocks noRot="1" noChangeAspect="1" noMove="1" noResize="1" noEditPoints="1" noAdjustHandles="1" noChangeArrowheads="1" noChangeShapeType="1" noTextEdit="1"/>
              </p:cNvSpPr>
              <p:nvPr/>
            </p:nvSpPr>
            <p:spPr>
              <a:xfrm>
                <a:off x="164592" y="167635"/>
                <a:ext cx="12027408" cy="928396"/>
              </a:xfrm>
              <a:prstGeom prst="rect">
                <a:avLst/>
              </a:prstGeom>
              <a:blipFill>
                <a:blip r:embed="rId14"/>
                <a:stretch>
                  <a:fillRect l="-912" t="-5882" r="-1318" b="-1568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295466C-6D01-4B7B-82FE-0060F6C0E0EB}" type="slidenum">
              <a:rPr lang="en-US" smtClean="0"/>
              <a:t>34</a:t>
            </a:fld>
            <a:endParaRPr lang="en-US"/>
          </a:p>
        </p:txBody>
      </p:sp>
    </p:spTree>
    <p:extLst>
      <p:ext uri="{BB962C8B-B14F-4D97-AF65-F5344CB8AC3E}">
        <p14:creationId xmlns:p14="http://schemas.microsoft.com/office/powerpoint/2010/main" val="21901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a:xfrm>
            <a:off x="3514946" y="5234085"/>
            <a:ext cx="5193729"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4592" y="167635"/>
            <a:ext cx="11446383"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Focusing equation </a:t>
            </a:r>
            <a:r>
              <a:rPr lang="en-US" sz="2600" b="1" dirty="0">
                <a:solidFill>
                  <a:srgbClr val="FF3F7A"/>
                </a:solidFill>
                <a:latin typeface="Euclid" panose="02020503060505020303" pitchFamily="18" charset="0"/>
              </a:rPr>
              <a:t>for arbitrarily oriented lens and image planes</a:t>
            </a:r>
          </a:p>
        </p:txBody>
      </p:sp>
      <p:grpSp>
        <p:nvGrpSpPr>
          <p:cNvPr id="108" name="Group 107"/>
          <p:cNvGrpSpPr/>
          <p:nvPr/>
        </p:nvGrpSpPr>
        <p:grpSpPr>
          <a:xfrm>
            <a:off x="774746" y="909100"/>
            <a:ext cx="10712424" cy="3661690"/>
            <a:chOff x="186012" y="734442"/>
            <a:chExt cx="10712424" cy="3661690"/>
          </a:xfrm>
        </p:grpSpPr>
        <p:cxnSp>
          <p:nvCxnSpPr>
            <p:cNvPr id="4" name="z-axis behind Object plane"/>
            <p:cNvCxnSpPr/>
            <p:nvPr/>
          </p:nvCxnSpPr>
          <p:spPr>
            <a:xfrm>
              <a:off x="8873322" y="2586722"/>
              <a:ext cx="587703" cy="356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Position of Image plane Pivot"/>
            <p:cNvCxnSpPr/>
            <p:nvPr/>
          </p:nvCxnSpPr>
          <p:spPr>
            <a:xfrm flipH="1" flipV="1">
              <a:off x="8824247" y="2587256"/>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 name="Image Plane"/>
            <p:cNvGrpSpPr/>
            <p:nvPr/>
          </p:nvGrpSpPr>
          <p:grpSpPr>
            <a:xfrm>
              <a:off x="7589724" y="945246"/>
              <a:ext cx="2460152" cy="3280202"/>
              <a:chOff x="4054797" y="2666874"/>
              <a:chExt cx="1645920" cy="2194560"/>
            </a:xfrm>
          </p:grpSpPr>
          <p:sp>
            <p:nvSpPr>
              <p:cNvPr id="81"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noChangeAspect="1"/>
            </p:cNvCxnSpPr>
            <p:nvPr/>
          </p:nvCxnSpPr>
          <p:spPr>
            <a:xfrm rot="13500000" flipV="1">
              <a:off x="8308351" y="2380257"/>
              <a:ext cx="541234" cy="116816"/>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4208" flipV="1">
              <a:off x="8847837" y="2040512"/>
              <a:ext cx="0" cy="54670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96" name="z-axis of world frame"/>
            <p:cNvCxnSpPr/>
            <p:nvPr/>
          </p:nvCxnSpPr>
          <p:spPr>
            <a:xfrm>
              <a:off x="2173410" y="2590701"/>
              <a:ext cx="54864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rot="21104208">
              <a:off x="8805059" y="2559071"/>
              <a:ext cx="68337" cy="68337"/>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8799809" y="1959672"/>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799809" y="1959672"/>
                  <a:ext cx="388440" cy="341312"/>
                </a:xfrm>
                <a:prstGeom prst="rect">
                  <a:avLst/>
                </a:prstGeom>
                <a:blipFill>
                  <a:blip r:embed="rId3"/>
                  <a:stretch>
                    <a:fillRect r="-18750"/>
                  </a:stretch>
                </a:blipFill>
              </p:spPr>
              <p:txBody>
                <a:bodyPr/>
                <a:lstStyle/>
                <a:p>
                  <a:r>
                    <a:rPr lang="en-US">
                      <a:noFill/>
                    </a:rPr>
                    <a:t> </a:t>
                  </a:r>
                </a:p>
              </p:txBody>
            </p:sp>
          </mc:Fallback>
        </mc:AlternateContent>
        <p:grpSp>
          <p:nvGrpSpPr>
            <p:cNvPr id="95" name="Group 94"/>
            <p:cNvGrpSpPr/>
            <p:nvPr/>
          </p:nvGrpSpPr>
          <p:grpSpPr>
            <a:xfrm>
              <a:off x="1414229" y="853365"/>
              <a:ext cx="2615731" cy="3487641"/>
              <a:chOff x="164592" y="3370359"/>
              <a:chExt cx="2615731" cy="3487641"/>
            </a:xfrm>
          </p:grpSpPr>
          <p:grpSp>
            <p:nvGrpSpPr>
              <p:cNvPr id="85" name="Object Plane"/>
              <p:cNvGrpSpPr/>
              <p:nvPr/>
            </p:nvGrpSpPr>
            <p:grpSpPr>
              <a:xfrm>
                <a:off x="164592" y="3370359"/>
                <a:ext cx="2615731" cy="3487641"/>
                <a:chOff x="-28574" y="2671631"/>
                <a:chExt cx="1645920" cy="2194560"/>
              </a:xfrm>
            </p:grpSpPr>
            <p:cxnSp>
              <p:nvCxnSpPr>
                <p:cNvPr id="91" name="Straight Connector 90"/>
                <p:cNvCxnSpPr>
                  <a:cxnSpLocks noChangeAspect="1"/>
                </p:cNvCxnSpPr>
                <p:nvPr/>
              </p:nvCxnSpPr>
              <p:spPr>
                <a:xfrm flipH="1">
                  <a:off x="261935" y="3424235"/>
                  <a:ext cx="1043898" cy="702259"/>
                </a:xfrm>
                <a:prstGeom prst="line">
                  <a:avLst/>
                </a:prstGeom>
                <a:ln w="6985">
                  <a:solidFill>
                    <a:schemeClr val="accent2">
                      <a:lumMod val="60000"/>
                      <a:lumOff val="40000"/>
                      <a:alpha val="86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00100" y="2862275"/>
                  <a:ext cx="0" cy="1810512"/>
                </a:xfrm>
                <a:prstGeom prst="line">
                  <a:avLst/>
                </a:prstGeom>
                <a:ln w="6985">
                  <a:solidFill>
                    <a:schemeClr val="accent2">
                      <a:lumMod val="60000"/>
                      <a:lumOff val="40000"/>
                      <a:alpha val="86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Object Plane"/>
                <p:cNvSpPr>
                  <a:spLocks noChangeAspect="1"/>
                </p:cNvSpPr>
                <p:nvPr/>
              </p:nvSpPr>
              <p:spPr>
                <a:xfrm>
                  <a:off x="-28574" y="2671631"/>
                  <a:ext cx="1645920" cy="2194560"/>
                </a:xfrm>
                <a:prstGeom prst="rect">
                  <a:avLst/>
                </a:prstGeom>
                <a:solidFill>
                  <a:schemeClr val="accent2">
                    <a:lumMod val="40000"/>
                    <a:lumOff val="60000"/>
                    <a:alpha val="52000"/>
                  </a:schemeClr>
                </a:solidFill>
                <a:ln w="6350">
                  <a:solidFill>
                    <a:schemeClr val="accent2">
                      <a:lumMod val="60000"/>
                      <a:lumOff val="40000"/>
                      <a:alpha val="71000"/>
                    </a:schemeClr>
                  </a:solidFill>
                </a:ln>
                <a:scene3d>
                  <a:camera prst="isometricRightUp">
                    <a:rot lat="2100000" lon="7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7" name="normalToObjectPlane"/>
              <p:cNvCxnSpPr>
                <a:endCxn id="88" idx="2"/>
              </p:cNvCxnSpPr>
              <p:nvPr/>
            </p:nvCxnSpPr>
            <p:spPr>
              <a:xfrm>
                <a:off x="1477754" y="3667574"/>
                <a:ext cx="433581" cy="282574"/>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NormalToImagePlane"/>
                  <p:cNvSpPr txBox="1"/>
                  <p:nvPr/>
                </p:nvSpPr>
                <p:spPr>
                  <a:xfrm>
                    <a:off x="1661683" y="3580816"/>
                    <a:ext cx="4993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acc>
                                <m:accPr>
                                  <m:chr m:val="̂"/>
                                  <m:ctrlPr>
                                    <a:rPr lang="en-US" b="0" i="1" smtClean="0">
                                      <a:solidFill>
                                        <a:schemeClr val="tx1">
                                          <a:lumMod val="75000"/>
                                          <a:lumOff val="25000"/>
                                        </a:schemeClr>
                                      </a:solidFill>
                                      <a:latin typeface="Cambria Math" panose="02040503050406030204" pitchFamily="18" charset="0"/>
                                    </a:rPr>
                                  </m:ctrlPr>
                                </m:accPr>
                                <m:e>
                                  <m:r>
                                    <a:rPr lang="en-US" b="1" i="1" smtClean="0">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oMath>
                      </m:oMathPara>
                    </a14:m>
                    <a:endParaRPr lang="en-US" dirty="0">
                      <a:solidFill>
                        <a:schemeClr val="tx1">
                          <a:lumMod val="75000"/>
                          <a:lumOff val="25000"/>
                        </a:schemeClr>
                      </a:solidFill>
                    </a:endParaRPr>
                  </a:p>
                </p:txBody>
              </p:sp>
            </mc:Choice>
            <mc:Fallback xmlns="">
              <p:sp>
                <p:nvSpPr>
                  <p:cNvPr id="88" name="TextBox NormalToImagePlane"/>
                  <p:cNvSpPr txBox="1">
                    <a:spLocks noRot="1" noChangeAspect="1" noMove="1" noResize="1" noEditPoints="1" noAdjustHandles="1" noChangeArrowheads="1" noChangeShapeType="1" noTextEdit="1"/>
                  </p:cNvSpPr>
                  <p:nvPr/>
                </p:nvSpPr>
                <p:spPr>
                  <a:xfrm>
                    <a:off x="1661683" y="3580816"/>
                    <a:ext cx="499304" cy="369332"/>
                  </a:xfrm>
                  <a:prstGeom prst="rect">
                    <a:avLst/>
                  </a:prstGeom>
                  <a:blipFill>
                    <a:blip r:embed="rId4"/>
                    <a:stretch>
                      <a:fillRect t="-6557" r="-731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p:cNvSpPr txBox="1"/>
                <p:nvPr/>
              </p:nvSpPr>
              <p:spPr>
                <a:xfrm rot="184720">
                  <a:off x="8135562" y="2217235"/>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rot="184720">
                  <a:off x="8135562" y="2217235"/>
                  <a:ext cx="384016" cy="323165"/>
                </a:xfrm>
                <a:prstGeom prst="rect">
                  <a:avLst/>
                </a:prstGeom>
                <a:blipFill>
                  <a:blip r:embed="rId5"/>
                  <a:stretch>
                    <a:fillRect r="-16418"/>
                  </a:stretch>
                </a:blipFill>
              </p:spPr>
              <p:txBody>
                <a:bodyPr/>
                <a:lstStyle/>
                <a:p>
                  <a:r>
                    <a:rPr lang="en-US">
                      <a:noFill/>
                    </a:rPr>
                    <a:t> </a:t>
                  </a:r>
                </a:p>
              </p:txBody>
            </p:sp>
          </mc:Fallback>
        </mc:AlternateContent>
        <p:cxnSp>
          <p:nvCxnSpPr>
            <p:cNvPr id="12" name="z-axis of world frame"/>
            <p:cNvCxnSpPr/>
            <p:nvPr/>
          </p:nvCxnSpPr>
          <p:spPr>
            <a:xfrm>
              <a:off x="2729816" y="2591943"/>
              <a:ext cx="3227832"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Position of Object plane Pivot"/>
            <p:cNvCxnSpPr/>
            <p:nvPr/>
          </p:nvCxnSpPr>
          <p:spPr>
            <a:xfrm flipH="1" flipV="1">
              <a:off x="2730913" y="2651438"/>
              <a:ext cx="0" cy="146304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NormalToImagePlane"/>
                <p:cNvSpPr txBox="1"/>
                <p:nvPr/>
              </p:nvSpPr>
              <p:spPr>
                <a:xfrm>
                  <a:off x="9323370" y="734442"/>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13" name="TextBox NormalToImagePlane"/>
                <p:cNvSpPr txBox="1">
                  <a:spLocks noRot="1" noChangeAspect="1" noMove="1" noResize="1" noEditPoints="1" noAdjustHandles="1" noChangeArrowheads="1" noChangeShapeType="1" noTextEdit="1"/>
                </p:cNvSpPr>
                <p:nvPr/>
              </p:nvSpPr>
              <p:spPr>
                <a:xfrm>
                  <a:off x="9323370" y="734442"/>
                  <a:ext cx="461280" cy="369332"/>
                </a:xfrm>
                <a:prstGeom prst="rect">
                  <a:avLst/>
                </a:prstGeom>
                <a:blipFill>
                  <a:blip r:embed="rId6"/>
                  <a:stretch>
                    <a:fillRect t="-6557" r="-7895"/>
                  </a:stretch>
                </a:blipFill>
              </p:spPr>
              <p:txBody>
                <a:bodyPr/>
                <a:lstStyle/>
                <a:p>
                  <a:r>
                    <a:rPr lang="en-US">
                      <a:noFill/>
                    </a:rPr>
                    <a:t> </a:t>
                  </a:r>
                </a:p>
              </p:txBody>
            </p:sp>
          </mc:Fallback>
        </mc:AlternateContent>
        <p:cxnSp>
          <p:nvCxnSpPr>
            <p:cNvPr id="14" name="normalToImagePlane"/>
            <p:cNvCxnSpPr/>
            <p:nvPr/>
          </p:nvCxnSpPr>
          <p:spPr>
            <a:xfrm flipV="1">
              <a:off x="8918029" y="931198"/>
              <a:ext cx="484058" cy="99663"/>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noChangeAspect="1"/>
            </p:cNvCxnSpPr>
            <p:nvPr/>
          </p:nvCxnSpPr>
          <p:spPr>
            <a:xfrm rot="420000">
              <a:off x="5039551" y="1791332"/>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noChangeAspect="1"/>
            </p:cNvCxnSpPr>
            <p:nvPr/>
          </p:nvCxnSpPr>
          <p:spPr>
            <a:xfrm rot="420000">
              <a:off x="6638062" y="1519951"/>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ChangeAspect="1"/>
            </p:cNvCxnSpPr>
            <p:nvPr/>
          </p:nvCxnSpPr>
          <p:spPr>
            <a:xfrm rot="420000">
              <a:off x="5940236" y="2591570"/>
              <a:ext cx="129405" cy="82005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700346" y="2100714"/>
              <a:ext cx="5740356" cy="114251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 Box 15"/>
                <p:cNvSpPr txBox="1">
                  <a:spLocks noChangeAspect="1"/>
                </p:cNvSpPr>
                <p:nvPr/>
              </p:nvSpPr>
              <p:spPr>
                <a:xfrm rot="20940000" flipH="1">
                  <a:off x="4807987" y="2748853"/>
                  <a:ext cx="555274"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19" name="Text Box 15"/>
                <p:cNvSpPr txBox="1">
                  <a:spLocks noRot="1" noChangeAspect="1" noMove="1" noResize="1" noEditPoints="1" noAdjustHandles="1" noChangeArrowheads="1" noChangeShapeType="1" noTextEdit="1"/>
                </p:cNvSpPr>
                <p:nvPr/>
              </p:nvSpPr>
              <p:spPr>
                <a:xfrm rot="20940000" flipH="1">
                  <a:off x="4807987" y="2748853"/>
                  <a:ext cx="555274" cy="409388"/>
                </a:xfrm>
                <a:prstGeom prst="rect">
                  <a:avLst/>
                </a:prstGeom>
                <a:blipFill>
                  <a:blip r:embed="rId7"/>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Box 15"/>
                <p:cNvSpPr txBox="1">
                  <a:spLocks noChangeAspect="1"/>
                </p:cNvSpPr>
                <p:nvPr/>
              </p:nvSpPr>
              <p:spPr>
                <a:xfrm rot="20940000" flipH="1">
                  <a:off x="6565787" y="2056546"/>
                  <a:ext cx="620205"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xmlns="">
            <p:sp>
              <p:nvSpPr>
                <p:cNvPr id="20" name="Text Box 15"/>
                <p:cNvSpPr txBox="1">
                  <a:spLocks noRot="1" noChangeAspect="1" noMove="1" noResize="1" noEditPoints="1" noAdjustHandles="1" noChangeArrowheads="1" noChangeShapeType="1" noTextEdit="1"/>
                </p:cNvSpPr>
                <p:nvPr/>
              </p:nvSpPr>
              <p:spPr>
                <a:xfrm rot="20940000" flipH="1">
                  <a:off x="6565787" y="2056546"/>
                  <a:ext cx="620205" cy="409388"/>
                </a:xfrm>
                <a:prstGeom prst="rect">
                  <a:avLst/>
                </a:prstGeom>
                <a:blipFill>
                  <a:blip r:embed="rId8"/>
                  <a:stretch>
                    <a:fillRect/>
                  </a:stretch>
                </a:blipFill>
                <a:ln w="6350">
                  <a:noFill/>
                </a:ln>
                <a:effectLst/>
              </p:spPr>
              <p:txBody>
                <a:bodyPr/>
                <a:lstStyle/>
                <a:p>
                  <a:r>
                    <a:rPr lang="en-US">
                      <a:noFill/>
                    </a:rPr>
                    <a:t> </a:t>
                  </a:r>
                </a:p>
              </p:txBody>
            </p:sp>
          </mc:Fallback>
        </mc:AlternateContent>
        <p:sp>
          <p:nvSpPr>
            <p:cNvPr id="21" name="Oval 20"/>
            <p:cNvSpPr/>
            <p:nvPr/>
          </p:nvSpPr>
          <p:spPr>
            <a:xfrm rot="21480000">
              <a:off x="6746864" y="2405472"/>
              <a:ext cx="83718" cy="83718"/>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p:cNvSpPr txBox="1"/>
                <p:nvPr/>
              </p:nvSpPr>
              <p:spPr>
                <a:xfrm rot="731531">
                  <a:off x="3604689" y="2103529"/>
                  <a:ext cx="322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b="1" dirty="0">
                    <a:solidFill>
                      <a:srgbClr val="F5208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rot="731531">
                  <a:off x="3604689" y="2103529"/>
                  <a:ext cx="32252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rot="1366279">
                  <a:off x="7417379" y="2822222"/>
                  <a:ext cx="320922" cy="384785"/>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800" b="1" i="1" smtClean="0">
                                <a:solidFill>
                                  <a:srgbClr val="F52080"/>
                                </a:solidFill>
                                <a:latin typeface="Cambria Math" panose="02040503050406030204" pitchFamily="18" charset="0"/>
                              </a:rPr>
                            </m:ctrlPr>
                          </m:accPr>
                          <m:e>
                            <m:r>
                              <a:rPr lang="en-US" sz="1800" b="1" i="1" smtClean="0">
                                <a:solidFill>
                                  <a:srgbClr val="F52080"/>
                                </a:solidFill>
                                <a:latin typeface="Cambria Math" panose="02040503050406030204" pitchFamily="18" charset="0"/>
                              </a:rPr>
                              <m:t>𝒍</m:t>
                            </m:r>
                          </m:e>
                        </m:acc>
                      </m:oMath>
                    </m:oMathPara>
                  </a14:m>
                  <a:endParaRPr lang="en-US" sz="1800" dirty="0"/>
                </a:p>
              </p:txBody>
            </p:sp>
          </mc:Choice>
          <mc:Fallback xmlns="">
            <p:sp>
              <p:nvSpPr>
                <p:cNvPr id="23" name="TextBox 22"/>
                <p:cNvSpPr txBox="1">
                  <a:spLocks noRot="1" noChangeAspect="1" noMove="1" noResize="1" noEditPoints="1" noAdjustHandles="1" noChangeArrowheads="1" noChangeShapeType="1" noTextEdit="1"/>
                </p:cNvSpPr>
                <p:nvPr/>
              </p:nvSpPr>
              <p:spPr>
                <a:xfrm rot="1366279">
                  <a:off x="7417379" y="2822222"/>
                  <a:ext cx="320922" cy="384785"/>
                </a:xfrm>
                <a:prstGeom prst="rect">
                  <a:avLst/>
                </a:prstGeom>
                <a:blipFill>
                  <a:blip r:embed="rId10"/>
                  <a:stretch>
                    <a:fillRect r="-5405"/>
                  </a:stretch>
                </a:blipFill>
              </p:spPr>
              <p:txBody>
                <a:bodyPr/>
                <a:lstStyle/>
                <a:p>
                  <a:r>
                    <a:rPr lang="en-US">
                      <a:noFill/>
                    </a:rPr>
                    <a:t> </a:t>
                  </a:r>
                </a:p>
              </p:txBody>
            </p:sp>
          </mc:Fallback>
        </mc:AlternateContent>
        <p:sp>
          <p:nvSpPr>
            <p:cNvPr id="24" name="Oval 23"/>
            <p:cNvSpPr>
              <a:spLocks noChangeAspect="1"/>
            </p:cNvSpPr>
            <p:nvPr/>
          </p:nvSpPr>
          <p:spPr>
            <a:xfrm rot="21480000">
              <a:off x="2347059" y="2104409"/>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rot="21480000">
              <a:off x="8520205" y="3187768"/>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p:cNvGrpSpPr/>
            <p:nvPr/>
          </p:nvGrpSpPr>
          <p:grpSpPr>
            <a:xfrm rot="21480000">
              <a:off x="5145070" y="2718059"/>
              <a:ext cx="89465" cy="88006"/>
              <a:chOff x="2398645" y="3863270"/>
              <a:chExt cx="59855" cy="58879"/>
            </a:xfrm>
          </p:grpSpPr>
          <p:sp>
            <p:nvSpPr>
              <p:cNvPr id="79" name="Oval 78"/>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2388381" y="2145376"/>
              <a:ext cx="2800462" cy="6129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8" name="Isosceles Triangle 27"/>
            <p:cNvSpPr>
              <a:spLocks noChangeAspect="1"/>
            </p:cNvSpPr>
            <p:nvPr/>
          </p:nvSpPr>
          <p:spPr>
            <a:xfrm rot="6204907">
              <a:off x="3664189" y="2381471"/>
              <a:ext cx="109341" cy="113941"/>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p:cNvCxnSpPr/>
            <p:nvPr/>
          </p:nvCxnSpPr>
          <p:spPr>
            <a:xfrm>
              <a:off x="6783760" y="2448015"/>
              <a:ext cx="1779917" cy="782929"/>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30" name="Isosceles Triangle 29"/>
            <p:cNvSpPr>
              <a:spLocks noChangeAspect="1"/>
            </p:cNvSpPr>
            <p:nvPr/>
          </p:nvSpPr>
          <p:spPr>
            <a:xfrm rot="6990279">
              <a:off x="7644270" y="2791864"/>
              <a:ext cx="109341" cy="1093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rot="20957016">
              <a:off x="2791295" y="2818931"/>
              <a:ext cx="1231427" cy="353943"/>
            </a:xfrm>
            <a:prstGeom prst="rect">
              <a:avLst/>
            </a:prstGeom>
            <a:noFill/>
          </p:spPr>
          <p:txBody>
            <a:bodyPr wrap="none" rtlCol="0">
              <a:spAutoFit/>
            </a:bodyPr>
            <a:lstStyle>
              <a:defPPr>
                <a:defRPr lang="en-US"/>
              </a:defPPr>
              <a:lvl1pPr>
                <a:defRPr sz="1300" i="1">
                  <a:solidFill>
                    <a:schemeClr val="tx1">
                      <a:lumMod val="65000"/>
                      <a:lumOff val="35000"/>
                    </a:schemeClr>
                  </a:solidFill>
                </a:defRPr>
              </a:lvl1pPr>
            </a:lstStyle>
            <a:p>
              <a:r>
                <a:rPr lang="en-US" sz="1700" i="0">
                  <a:latin typeface="Times New Roman" panose="02020603050405020304" pitchFamily="18" charset="0"/>
                  <a:cs typeface="Times New Roman" panose="02020603050405020304" pitchFamily="18" charset="0"/>
                </a:rPr>
                <a:t>Optical axis</a:t>
              </a:r>
              <a:endParaRPr lang="en-US" sz="1700" i="0" dirty="0">
                <a:latin typeface="Times New Roman" panose="02020603050405020304" pitchFamily="18" charset="0"/>
                <a:cs typeface="Times New Roman" panose="02020603050405020304" pitchFamily="18" charset="0"/>
              </a:endParaRPr>
            </a:p>
          </p:txBody>
        </p:sp>
        <p:grpSp>
          <p:nvGrpSpPr>
            <p:cNvPr id="32" name="Group 31"/>
            <p:cNvGrpSpPr/>
            <p:nvPr/>
          </p:nvGrpSpPr>
          <p:grpSpPr>
            <a:xfrm rot="21360000">
              <a:off x="5197925" y="3256576"/>
              <a:ext cx="1615244" cy="194990"/>
              <a:chOff x="3092222" y="1899046"/>
              <a:chExt cx="822960" cy="130455"/>
            </a:xfrm>
          </p:grpSpPr>
          <p:cxnSp>
            <p:nvCxnSpPr>
              <p:cNvPr id="77" name="Straight Arrow Connector 76"/>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p:cNvSpPr txBox="1"/>
                <p:nvPr/>
              </p:nvSpPr>
              <p:spPr>
                <a:xfrm rot="20940000">
                  <a:off x="5455804" y="3365305"/>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33" name="TextBox 32"/>
                <p:cNvSpPr txBox="1">
                  <a:spLocks noRot="1" noChangeAspect="1" noMove="1" noResize="1" noEditPoints="1" noAdjustHandles="1" noChangeArrowheads="1" noChangeShapeType="1" noTextEdit="1"/>
                </p:cNvSpPr>
                <p:nvPr/>
              </p:nvSpPr>
              <p:spPr>
                <a:xfrm rot="20940000">
                  <a:off x="5455804" y="3365305"/>
                  <a:ext cx="47500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rot="20940000">
                  <a:off x="6246744" y="3215766"/>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34" name="TextBox 33"/>
                <p:cNvSpPr txBox="1">
                  <a:spLocks noRot="1" noChangeAspect="1" noMove="1" noResize="1" noEditPoints="1" noAdjustHandles="1" noChangeArrowheads="1" noChangeShapeType="1" noTextEdit="1"/>
                </p:cNvSpPr>
                <p:nvPr/>
              </p:nvSpPr>
              <p:spPr>
                <a:xfrm rot="20940000">
                  <a:off x="6246744" y="3215766"/>
                  <a:ext cx="475002" cy="384592"/>
                </a:xfrm>
                <a:prstGeom prst="rect">
                  <a:avLst/>
                </a:prstGeom>
                <a:blipFill>
                  <a:blip r:embed="rId12"/>
                  <a:stretch>
                    <a:fillRect t="-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 z_o prime"/>
                <p:cNvSpPr txBox="1"/>
                <p:nvPr/>
              </p:nvSpPr>
              <p:spPr>
                <a:xfrm>
                  <a:off x="7176429" y="3572410"/>
                  <a:ext cx="4567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xmlns="">
            <p:sp>
              <p:nvSpPr>
                <p:cNvPr id="35" name="TextBox - z_o prime"/>
                <p:cNvSpPr txBox="1">
                  <a:spLocks noRot="1" noChangeAspect="1" noMove="1" noResize="1" noEditPoints="1" noAdjustHandles="1" noChangeArrowheads="1" noChangeShapeType="1" noTextEdit="1"/>
                </p:cNvSpPr>
                <p:nvPr/>
              </p:nvSpPr>
              <p:spPr>
                <a:xfrm>
                  <a:off x="7176429" y="3572410"/>
                  <a:ext cx="456792" cy="369332"/>
                </a:xfrm>
                <a:prstGeom prst="rect">
                  <a:avLst/>
                </a:prstGeom>
                <a:blipFill>
                  <a:blip r:embed="rId13"/>
                  <a:stretch>
                    <a:fillRect t="-6667" r="-10667"/>
                  </a:stretch>
                </a:blipFill>
              </p:spPr>
              <p:txBody>
                <a:bodyPr/>
                <a:lstStyle/>
                <a:p>
                  <a:r>
                    <a:rPr lang="en-US">
                      <a:noFill/>
                    </a:rPr>
                    <a:t> </a:t>
                  </a:r>
                </a:p>
              </p:txBody>
            </p:sp>
          </mc:Fallback>
        </mc:AlternateContent>
        <p:cxnSp>
          <p:nvCxnSpPr>
            <p:cNvPr id="36" name="z-axis of world frame"/>
            <p:cNvCxnSpPr/>
            <p:nvPr/>
          </p:nvCxnSpPr>
          <p:spPr>
            <a:xfrm>
              <a:off x="6051045" y="2588384"/>
              <a:ext cx="2774505"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993205" y="2547696"/>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a:off x="3845774" y="1827889"/>
              <a:ext cx="1264245" cy="1264244"/>
            </a:xfrm>
            <a:prstGeom prst="arc">
              <a:avLst>
                <a:gd name="adj1" fmla="val 7507062"/>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9" name="arrow - z_o prime"/>
            <p:cNvGrpSpPr/>
            <p:nvPr/>
          </p:nvGrpSpPr>
          <p:grpSpPr>
            <a:xfrm>
              <a:off x="5995377" y="3862068"/>
              <a:ext cx="2831735" cy="172690"/>
              <a:chOff x="2605298" y="1651989"/>
              <a:chExt cx="1894521" cy="115535"/>
            </a:xfrm>
          </p:grpSpPr>
          <p:cxnSp>
            <p:nvCxnSpPr>
              <p:cNvPr id="75" name="Straight Connector 74"/>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1" name="Rectangle 40"/>
                <p:cNvSpPr/>
                <p:nvPr/>
              </p:nvSpPr>
              <p:spPr>
                <a:xfrm>
                  <a:off x="2018315" y="1922311"/>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41" name="Rectangle 40"/>
                <p:cNvSpPr>
                  <a:spLocks noRot="1" noChangeAspect="1" noMove="1" noResize="1" noEditPoints="1" noAdjustHandles="1" noChangeArrowheads="1" noChangeShapeType="1" noTextEdit="1"/>
                </p:cNvSpPr>
                <p:nvPr/>
              </p:nvSpPr>
              <p:spPr>
                <a:xfrm>
                  <a:off x="2018315" y="1922311"/>
                  <a:ext cx="329633" cy="357650"/>
                </a:xfrm>
                <a:prstGeom prst="rect">
                  <a:avLst/>
                </a:prstGeom>
                <a:blipFill>
                  <a:blip r:embed="rId14"/>
                  <a:stretch>
                    <a:fillRect/>
                  </a:stretch>
                </a:blipFill>
              </p:spPr>
              <p:txBody>
                <a:bodyPr/>
                <a:lstStyle/>
                <a:p>
                  <a:r>
                    <a:rPr lang="en-US">
                      <a:noFill/>
                    </a:rPr>
                    <a:t> </a:t>
                  </a:r>
                </a:p>
              </p:txBody>
            </p:sp>
          </mc:Fallback>
        </mc:AlternateContent>
        <p:grpSp>
          <p:nvGrpSpPr>
            <p:cNvPr id="42" name="Group 41"/>
            <p:cNvGrpSpPr/>
            <p:nvPr/>
          </p:nvGrpSpPr>
          <p:grpSpPr>
            <a:xfrm>
              <a:off x="5657964" y="1898190"/>
              <a:ext cx="1074238" cy="979773"/>
              <a:chOff x="7858051" y="931301"/>
              <a:chExt cx="722393" cy="658869"/>
            </a:xfrm>
          </p:grpSpPr>
          <p:grpSp>
            <p:nvGrpSpPr>
              <p:cNvPr id="69" name="Group 68"/>
              <p:cNvGrpSpPr/>
              <p:nvPr/>
            </p:nvGrpSpPr>
            <p:grpSpPr>
              <a:xfrm>
                <a:off x="7858051" y="931301"/>
                <a:ext cx="722393" cy="658869"/>
                <a:chOff x="2964108" y="2367376"/>
                <a:chExt cx="722393" cy="658869"/>
              </a:xfrm>
            </p:grpSpPr>
            <p:cxnSp>
              <p:nvCxnSpPr>
                <p:cNvPr id="71" name="Straight Arrow Connector 70"/>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3420027" y="2808926"/>
                      <a:ext cx="266474" cy="2173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3420027" y="2808926"/>
                      <a:ext cx="266474" cy="217319"/>
                    </a:xfrm>
                    <a:prstGeom prst="rect">
                      <a:avLst/>
                    </a:prstGeom>
                    <a:blipFill>
                      <a:blip r:embed="rId15"/>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964108" y="2367376"/>
                      <a:ext cx="276392" cy="2295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2964108" y="2367376"/>
                      <a:ext cx="276392" cy="229522"/>
                    </a:xfrm>
                    <a:prstGeom prst="rect">
                      <a:avLst/>
                    </a:prstGeom>
                    <a:blipFill>
                      <a:blip r:embed="rId16"/>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TextBox 69"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43" name="Origi-pivot"/>
            <p:cNvGrpSpPr/>
            <p:nvPr/>
          </p:nvGrpSpPr>
          <p:grpSpPr>
            <a:xfrm>
              <a:off x="5947455" y="2544701"/>
              <a:ext cx="93505" cy="93505"/>
              <a:chOff x="3007294" y="4027686"/>
              <a:chExt cx="62880" cy="62880"/>
            </a:xfrm>
          </p:grpSpPr>
          <p:sp>
            <p:nvSpPr>
              <p:cNvPr id="67" name="Oval 66"/>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Origi-pivot"/>
            <p:cNvGrpSpPr/>
            <p:nvPr/>
          </p:nvGrpSpPr>
          <p:grpSpPr>
            <a:xfrm>
              <a:off x="8778341" y="2539212"/>
              <a:ext cx="93505" cy="93505"/>
              <a:chOff x="3007294" y="4027686"/>
              <a:chExt cx="62880" cy="62880"/>
            </a:xfrm>
          </p:grpSpPr>
          <p:sp>
            <p:nvSpPr>
              <p:cNvPr id="65" name="Oval 64"/>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5" name="Rectangle 44"/>
                <p:cNvSpPr/>
                <p:nvPr/>
              </p:nvSpPr>
              <p:spPr>
                <a:xfrm>
                  <a:off x="8518769" y="3069461"/>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8518769" y="3069461"/>
                  <a:ext cx="335594" cy="357650"/>
                </a:xfrm>
                <a:prstGeom prst="rect">
                  <a:avLst/>
                </a:prstGeom>
                <a:blipFill>
                  <a:blip r:embed="rId22"/>
                  <a:stretch>
                    <a:fillRect t="-1724" r="-32727"/>
                  </a:stretch>
                </a:blipFill>
              </p:spPr>
              <p:txBody>
                <a:bodyPr/>
                <a:lstStyle/>
                <a:p>
                  <a:r>
                    <a:rPr lang="en-US">
                      <a:noFill/>
                    </a:rPr>
                    <a:t> </a:t>
                  </a:r>
                </a:p>
              </p:txBody>
            </p:sp>
          </mc:Fallback>
        </mc:AlternateContent>
        <p:grpSp>
          <p:nvGrpSpPr>
            <p:cNvPr id="46" name="Group 45" hidden="1"/>
            <p:cNvGrpSpPr/>
            <p:nvPr/>
          </p:nvGrpSpPr>
          <p:grpSpPr>
            <a:xfrm>
              <a:off x="1351489" y="878235"/>
              <a:ext cx="1107435" cy="481887"/>
              <a:chOff x="3744263" y="1305113"/>
              <a:chExt cx="1191259" cy="518362"/>
            </a:xfrm>
          </p:grpSpPr>
          <p:sp>
            <p:nvSpPr>
              <p:cNvPr id="56" name="TextBox 55"/>
              <p:cNvSpPr txBox="1"/>
              <p:nvPr/>
            </p:nvSpPr>
            <p:spPr>
              <a:xfrm>
                <a:off x="4173435" y="1305113"/>
                <a:ext cx="728726" cy="276999"/>
              </a:xfrm>
              <a:prstGeom prst="rect">
                <a:avLst/>
              </a:prstGeom>
              <a:noFill/>
            </p:spPr>
            <p:txBody>
              <a:bodyPr wrap="none" rtlCol="0">
                <a:spAutoFit/>
              </a:bodyPr>
              <a:lstStyle/>
              <a:p>
                <a:r>
                  <a:rPr lang="en-US" sz="1200" dirty="0">
                    <a:solidFill>
                      <a:schemeClr val="tx1">
                        <a:lumMod val="75000"/>
                        <a:lumOff val="25000"/>
                      </a:schemeClr>
                    </a:solidFill>
                  </a:rPr>
                  <a:t>Chief ray</a:t>
                </a:r>
              </a:p>
            </p:txBody>
          </p:sp>
          <p:grpSp>
            <p:nvGrpSpPr>
              <p:cNvPr id="57" name="Group 56"/>
              <p:cNvGrpSpPr/>
              <p:nvPr/>
            </p:nvGrpSpPr>
            <p:grpSpPr>
              <a:xfrm>
                <a:off x="3818045" y="1400557"/>
                <a:ext cx="409552" cy="73134"/>
                <a:chOff x="267517" y="2217329"/>
                <a:chExt cx="256032" cy="45720"/>
              </a:xfrm>
            </p:grpSpPr>
            <p:cxnSp>
              <p:nvCxnSpPr>
                <p:cNvPr id="63" name="Straight Connector 62"/>
                <p:cNvCxnSpPr/>
                <p:nvPr/>
              </p:nvCxnSpPr>
              <p:spPr>
                <a:xfrm>
                  <a:off x="267517" y="2240189"/>
                  <a:ext cx="256032"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64" name="Isosceles Triangle 63"/>
                <p:cNvSpPr/>
                <p:nvPr/>
              </p:nvSpPr>
              <p:spPr>
                <a:xfrm rot="5400000">
                  <a:off x="372673" y="2217329"/>
                  <a:ext cx="45720" cy="45720"/>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grpSp>
          <p:sp>
            <p:nvSpPr>
              <p:cNvPr id="58" name="Rounded Rectangle 190"/>
              <p:cNvSpPr/>
              <p:nvPr/>
            </p:nvSpPr>
            <p:spPr>
              <a:xfrm>
                <a:off x="3744263" y="1328048"/>
                <a:ext cx="1191259" cy="226188"/>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p:cNvSpPr txBox="1"/>
              <p:nvPr/>
            </p:nvSpPr>
            <p:spPr>
              <a:xfrm>
                <a:off x="4173435" y="1546476"/>
                <a:ext cx="562975" cy="276999"/>
              </a:xfrm>
              <a:prstGeom prst="rect">
                <a:avLst/>
              </a:prstGeom>
              <a:noFill/>
            </p:spPr>
            <p:txBody>
              <a:bodyPr wrap="none" rtlCol="0">
                <a:spAutoFit/>
              </a:bodyPr>
              <a:lstStyle/>
              <a:p>
                <a:r>
                  <a:rPr lang="en-US" sz="1200" dirty="0">
                    <a:solidFill>
                      <a:schemeClr val="tx1">
                        <a:lumMod val="75000"/>
                        <a:lumOff val="25000"/>
                      </a:schemeClr>
                    </a:solidFill>
                  </a:rPr>
                  <a:t>Pivots</a:t>
                </a:r>
              </a:p>
            </p:txBody>
          </p:sp>
          <p:grpSp>
            <p:nvGrpSpPr>
              <p:cNvPr id="60" name="Origi-pivot"/>
              <p:cNvGrpSpPr/>
              <p:nvPr/>
            </p:nvGrpSpPr>
            <p:grpSpPr>
              <a:xfrm>
                <a:off x="3956373" y="1646172"/>
                <a:ext cx="100583" cy="100583"/>
                <a:chOff x="3007294" y="4027686"/>
                <a:chExt cx="62880" cy="62880"/>
              </a:xfrm>
            </p:grpSpPr>
            <p:sp>
              <p:nvSpPr>
                <p:cNvPr id="61" name="Oval 60"/>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 name="Group 46"/>
            <p:cNvGrpSpPr/>
            <p:nvPr/>
          </p:nvGrpSpPr>
          <p:grpSpPr>
            <a:xfrm>
              <a:off x="3339423" y="1133645"/>
              <a:ext cx="1800280" cy="992190"/>
              <a:chOff x="485250" y="3215298"/>
              <a:chExt cx="1936550" cy="1067294"/>
            </a:xfrm>
          </p:grpSpPr>
          <p:sp>
            <p:nvSpPr>
              <p:cNvPr id="54" name="Rectangle 53"/>
              <p:cNvSpPr/>
              <p:nvPr/>
            </p:nvSpPr>
            <p:spPr>
              <a:xfrm>
                <a:off x="485250" y="3215298"/>
                <a:ext cx="1870954" cy="397289"/>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55" name="Arc 54"/>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48" name="Group 47"/>
            <p:cNvGrpSpPr/>
            <p:nvPr/>
          </p:nvGrpSpPr>
          <p:grpSpPr>
            <a:xfrm>
              <a:off x="6743716" y="809833"/>
              <a:ext cx="1632430" cy="1163802"/>
              <a:chOff x="8709431" y="3584499"/>
              <a:chExt cx="1755992" cy="1251893"/>
            </a:xfrm>
          </p:grpSpPr>
          <p:sp>
            <p:nvSpPr>
              <p:cNvPr id="52" name="Rectangle 51"/>
              <p:cNvSpPr/>
              <p:nvPr/>
            </p:nvSpPr>
            <p:spPr>
              <a:xfrm>
                <a:off x="9001301" y="3584499"/>
                <a:ext cx="1464122"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53" name="Arc 52"/>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49" name="Group 48"/>
            <p:cNvGrpSpPr/>
            <p:nvPr/>
          </p:nvGrpSpPr>
          <p:grpSpPr>
            <a:xfrm>
              <a:off x="9279243" y="4026800"/>
              <a:ext cx="1619193" cy="369332"/>
              <a:chOff x="9932914" y="4164587"/>
              <a:chExt cx="1741755" cy="397287"/>
            </a:xfrm>
          </p:grpSpPr>
          <p:sp>
            <p:nvSpPr>
              <p:cNvPr id="50" name="TextBox 49"/>
              <p:cNvSpPr txBox="1"/>
              <p:nvPr/>
            </p:nvSpPr>
            <p:spPr>
              <a:xfrm>
                <a:off x="10255193" y="4164587"/>
                <a:ext cx="1419476"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Image plane</a:t>
                </a:r>
              </a:p>
            </p:txBody>
          </p:sp>
          <p:cxnSp>
            <p:nvCxnSpPr>
              <p:cNvPr id="51" name="Straight Arrow Connector 50"/>
              <p:cNvCxnSpPr/>
              <p:nvPr/>
            </p:nvCxnSpPr>
            <p:spPr>
              <a:xfrm flipH="1">
                <a:off x="9932914" y="4339615"/>
                <a:ext cx="393445"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p:nvGrpSpPr>
            <p:cNvPr id="97" name="Origi-pivot"/>
            <p:cNvGrpSpPr/>
            <p:nvPr/>
          </p:nvGrpSpPr>
          <p:grpSpPr>
            <a:xfrm>
              <a:off x="2680656" y="2549483"/>
              <a:ext cx="93505" cy="93505"/>
              <a:chOff x="3007294" y="4027686"/>
              <a:chExt cx="62880" cy="62880"/>
            </a:xfrm>
          </p:grpSpPr>
          <p:sp>
            <p:nvSpPr>
              <p:cNvPr id="98" name="Oval 97"/>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p:cNvGrpSpPr/>
            <p:nvPr/>
          </p:nvGrpSpPr>
          <p:grpSpPr>
            <a:xfrm>
              <a:off x="2730324" y="3862068"/>
              <a:ext cx="3276057" cy="173736"/>
              <a:chOff x="3570874" y="4456907"/>
              <a:chExt cx="3276057" cy="173736"/>
            </a:xfrm>
          </p:grpSpPr>
          <p:cxnSp>
            <p:nvCxnSpPr>
              <p:cNvPr id="101" name="Straight Connector 100"/>
              <p:cNvCxnSpPr>
                <a:cxnSpLocks/>
              </p:cNvCxnSpPr>
              <p:nvPr/>
            </p:nvCxnSpPr>
            <p:spPr>
              <a:xfrm>
                <a:off x="3570874" y="4456907"/>
                <a:ext cx="0" cy="173736"/>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flipV="1">
                <a:off x="3573379" y="4543775"/>
                <a:ext cx="327355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03" name="TextBox - z_o prime"/>
                <p:cNvSpPr txBox="1"/>
                <p:nvPr/>
              </p:nvSpPr>
              <p:spPr>
                <a:xfrm>
                  <a:off x="4407129" y="3572410"/>
                  <a:ext cx="455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𝑜</m:t>
                            </m:r>
                          </m:sub>
                          <m:sup>
                            <m:r>
                              <a:rPr lang="en-US" i="1">
                                <a:latin typeface="Cambria Math" panose="02040503050406030204" pitchFamily="18" charset="0"/>
                              </a:rPr>
                              <m:t> </m:t>
                            </m:r>
                          </m:sup>
                        </m:sSubSup>
                      </m:oMath>
                    </m:oMathPara>
                  </a14:m>
                  <a:endParaRPr lang="en-US" i="1" dirty="0">
                    <a:latin typeface="Cambria Math" panose="02040503050406030204" pitchFamily="18" charset="0"/>
                  </a:endParaRPr>
                </a:p>
              </p:txBody>
            </p:sp>
          </mc:Choice>
          <mc:Fallback xmlns="">
            <p:sp>
              <p:nvSpPr>
                <p:cNvPr id="103" name="TextBox - z_o prime"/>
                <p:cNvSpPr txBox="1">
                  <a:spLocks noRot="1" noChangeAspect="1" noMove="1" noResize="1" noEditPoints="1" noAdjustHandles="1" noChangeArrowheads="1" noChangeShapeType="1" noTextEdit="1"/>
                </p:cNvSpPr>
                <p:nvPr/>
              </p:nvSpPr>
              <p:spPr>
                <a:xfrm>
                  <a:off x="4407129" y="3572410"/>
                  <a:ext cx="455189" cy="369332"/>
                </a:xfrm>
                <a:prstGeom prst="rect">
                  <a:avLst/>
                </a:prstGeom>
                <a:blipFill>
                  <a:blip r:embed="rId23"/>
                  <a:stretch>
                    <a:fillRect/>
                  </a:stretch>
                </a:blipFill>
              </p:spPr>
              <p:txBody>
                <a:bodyPr/>
                <a:lstStyle/>
                <a:p>
                  <a:r>
                    <a:rPr lang="en-US">
                      <a:noFill/>
                    </a:rPr>
                    <a:t> </a:t>
                  </a:r>
                </a:p>
              </p:txBody>
            </p:sp>
          </mc:Fallback>
        </mc:AlternateContent>
        <p:grpSp>
          <p:nvGrpSpPr>
            <p:cNvPr id="105" name="Group 104"/>
            <p:cNvGrpSpPr/>
            <p:nvPr/>
          </p:nvGrpSpPr>
          <p:grpSpPr>
            <a:xfrm>
              <a:off x="186012" y="3998120"/>
              <a:ext cx="1676318" cy="369332"/>
              <a:chOff x="9978893" y="4131431"/>
              <a:chExt cx="1803215" cy="397287"/>
            </a:xfrm>
          </p:grpSpPr>
          <p:sp>
            <p:nvSpPr>
              <p:cNvPr id="106" name="TextBox 105"/>
              <p:cNvSpPr txBox="1"/>
              <p:nvPr/>
            </p:nvSpPr>
            <p:spPr>
              <a:xfrm>
                <a:off x="9978893" y="4131431"/>
                <a:ext cx="1460864"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Object plane</a:t>
                </a:r>
              </a:p>
            </p:txBody>
          </p:sp>
          <p:cxnSp>
            <p:nvCxnSpPr>
              <p:cNvPr id="107" name="Straight Arrow Connector 106"/>
              <p:cNvCxnSpPr/>
              <p:nvPr/>
            </p:nvCxnSpPr>
            <p:spPr>
              <a:xfrm>
                <a:off x="11388665" y="4339615"/>
                <a:ext cx="393443"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9" name="Rectangle 108"/>
              <p:cNvSpPr/>
              <p:nvPr/>
            </p:nvSpPr>
            <p:spPr>
              <a:xfrm>
                <a:off x="3514946" y="5280597"/>
                <a:ext cx="5193729" cy="7813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smtClean="0">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Sub>
                        </m:num>
                        <m:den>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𝑚</m:t>
                              </m:r>
                            </m:e>
                            <m:sub>
                              <m:r>
                                <a:rPr lang="en-US" b="0" i="1">
                                  <a:solidFill>
                                    <a:srgbClr val="FF0000"/>
                                  </a:solidFill>
                                  <a:latin typeface="Cambria Math" panose="02040503050406030204" pitchFamily="18" charset="0"/>
                                  <a:ea typeface="Cambria Math" panose="02040503050406030204" pitchFamily="18" charset="0"/>
                                </a:rPr>
                                <m:t>𝑝</m:t>
                              </m:r>
                            </m:sub>
                          </m:sSub>
                          <m:d>
                            <m:dPr>
                              <m:begChr m:val="["/>
                              <m:endChr m:val="]"/>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𝑧</m:t>
                                  </m:r>
                                </m:e>
                                <m:sub>
                                  <m:r>
                                    <a:rPr lang="en-US" b="0" i="1">
                                      <a:latin typeface="Cambria Math" panose="02040503050406030204" pitchFamily="18" charset="0"/>
                                      <a:ea typeface="Cambria Math" panose="02040503050406030204" pitchFamily="18" charset="0"/>
                                    </a:rPr>
                                    <m:t>𝑜</m:t>
                                  </m:r>
                                </m:sub>
                              </m:sSub>
                              <m:r>
                                <a:rPr lang="en-US" b="0" i="0">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𝑑</m:t>
                                  </m:r>
                                </m:e>
                                <m:sub>
                                  <m:r>
                                    <a:rPr lang="en-US" b="0" i="1">
                                      <a:solidFill>
                                        <a:srgbClr val="FF0000"/>
                                      </a:solidFill>
                                      <a:latin typeface="Cambria Math" panose="02040503050406030204" pitchFamily="18" charset="0"/>
                                      <a:ea typeface="Cambria Math" panose="02040503050406030204" pitchFamily="18" charset="0"/>
                                    </a:rPr>
                                    <m:t>𝑒</m:t>
                                  </m:r>
                                </m:sub>
                              </m:sSub>
                              <m:d>
                                <m:dPr>
                                  <m:ctrlPr>
                                    <a:rPr lang="en-US" b="0" i="1">
                                      <a:latin typeface="Cambria Math" panose="02040503050406030204" pitchFamily="18" charset="0"/>
                                      <a:ea typeface="Cambria Math" panose="02040503050406030204" pitchFamily="18" charset="0"/>
                                    </a:rPr>
                                  </m:ctrlPr>
                                </m:dPr>
                                <m:e>
                                  <m:sSubSup>
                                    <m:sSubSupPr>
                                      <m:ctrlPr>
                                        <a:rPr lang="en-US" i="1" smtClean="0">
                                          <a:solidFill>
                                            <a:srgbClr val="00B050"/>
                                          </a:solidFill>
                                          <a:latin typeface="Cambria Math" panose="02040503050406030204" pitchFamily="18" charset="0"/>
                                        </a:rPr>
                                      </m:ctrlPr>
                                    </m:sSubSup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up>
                                      <m:r>
                                        <a:rPr lang="en-US" i="1">
                                          <a:solidFill>
                                            <a:srgbClr val="00B050"/>
                                          </a:solidFill>
                                          <a:latin typeface="Cambria Math" panose="02040503050406030204" pitchFamily="18" charset="0"/>
                                        </a:rPr>
                                        <m:t>𝑇</m:t>
                                      </m:r>
                                    </m:sup>
                                  </m:sSubSup>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e>
                              </m:d>
                            </m:e>
                          </m:d>
                        </m:den>
                      </m:f>
                      <m:r>
                        <a:rPr lang="en-US" b="0" i="0">
                          <a:latin typeface="Cambria Math" panose="02040503050406030204" pitchFamily="18" charset="0"/>
                          <a:ea typeface="Cambria Math" panose="02040503050406030204" pitchFamily="18" charset="0"/>
                        </a:rPr>
                        <m:t>+</m:t>
                      </m:r>
                      <m:f>
                        <m:fPr>
                          <m:ctrlPr>
                            <a:rPr lang="en-US" b="0" i="1">
                              <a:latin typeface="Cambria Math" panose="02040503050406030204" pitchFamily="18" charset="0"/>
                              <a:ea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𝑅</m:t>
                              </m:r>
                            </m:e>
                            <m:sub>
                              <m:r>
                                <a:rPr lang="en-US" b="0" i="0">
                                  <a:latin typeface="Cambria Math" panose="02040503050406030204" pitchFamily="18" charset="0"/>
                                  <a:ea typeface="Cambria Math" panose="02040503050406030204" pitchFamily="18" charset="0"/>
                                </a:rPr>
                                <m:t>𝓁</m:t>
                              </m:r>
                            </m:sub>
                          </m:sSub>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𝑀</m:t>
                              </m:r>
                            </m:e>
                            <m:sub>
                              <m:r>
                                <a:rPr lang="en-US" b="0" i="1">
                                  <a:solidFill>
                                    <a:srgbClr val="FF0000"/>
                                  </a:solidFill>
                                  <a:latin typeface="Cambria Math" panose="02040503050406030204" pitchFamily="18" charset="0"/>
                                  <a:ea typeface="Cambria Math" panose="02040503050406030204" pitchFamily="18" charset="0"/>
                                </a:rPr>
                                <m:t>𝑝</m:t>
                              </m:r>
                            </m:sub>
                          </m:sSub>
                          <m:sSubSup>
                            <m:sSubSupPr>
                              <m:ctrlPr>
                                <a:rPr lang="en-US" b="0" i="1">
                                  <a:latin typeface="Cambria Math" panose="02040503050406030204" pitchFamily="18" charset="0"/>
                                  <a:ea typeface="Cambria Math" panose="02040503050406030204" pitchFamily="18" charset="0"/>
                                </a:rPr>
                              </m:ctrlPr>
                            </m:sSubSupPr>
                            <m:e>
                              <m:r>
                                <a:rPr lang="en-US" b="0" i="1">
                                  <a:latin typeface="Cambria Math" panose="02040503050406030204" pitchFamily="18" charset="0"/>
                                  <a:ea typeface="Cambria Math" panose="02040503050406030204" pitchFamily="18" charset="0"/>
                                </a:rPr>
                                <m:t>𝑅</m:t>
                              </m:r>
                            </m:e>
                            <m:sub>
                              <m:r>
                                <a:rPr lang="en-US" b="0" i="0">
                                  <a:latin typeface="Cambria Math" panose="02040503050406030204" pitchFamily="18" charset="0"/>
                                  <a:ea typeface="Cambria Math" panose="02040503050406030204" pitchFamily="18" charset="0"/>
                                </a:rPr>
                                <m:t>𝓁</m:t>
                              </m:r>
                            </m:sub>
                            <m:sup>
                              <m:r>
                                <a:rPr lang="en-US" b="0" i="1">
                                  <a:latin typeface="Cambria Math" panose="02040503050406030204" pitchFamily="18" charset="0"/>
                                  <a:ea typeface="Cambria Math" panose="02040503050406030204" pitchFamily="18" charset="0"/>
                                </a:rPr>
                                <m:t>𝑇</m:t>
                              </m:r>
                            </m:sup>
                          </m:sSubSup>
                          <m:sSub>
                            <m:sSubPr>
                              <m:ctrlPr>
                                <a:rPr lang="en-US" i="1" smtClean="0">
                                  <a:solidFill>
                                    <a:srgbClr val="3A9AFF"/>
                                  </a:solidFill>
                                  <a:latin typeface="Cambria Math" panose="02040503050406030204" pitchFamily="18" charset="0"/>
                                </a:rPr>
                              </m:ctrlPr>
                            </m:sSub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Sub>
                        </m:num>
                        <m:den>
                          <m:d>
                            <m:dPr>
                              <m:begChr m:val="["/>
                              <m:endChr m:val="]"/>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acc>
                                    <m:accPr>
                                      <m:chr m:val="́"/>
                                      <m:ctrlPr>
                                        <a:rPr lang="en-US" b="0"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𝑧</m:t>
                                      </m:r>
                                    </m:e>
                                  </m:acc>
                                </m:e>
                                <m:sub>
                                  <m:r>
                                    <a:rPr lang="en-US" b="0" i="1">
                                      <a:latin typeface="Cambria Math" panose="02040503050406030204" pitchFamily="18" charset="0"/>
                                      <a:ea typeface="Cambria Math" panose="02040503050406030204" pitchFamily="18" charset="0"/>
                                    </a:rPr>
                                    <m:t>𝑜</m:t>
                                  </m:r>
                                </m:sub>
                              </m:sSub>
                              <m:r>
                                <a:rPr lang="en-US" b="0" i="0">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acc>
                                    <m:accPr>
                                      <m:chr m:val="́"/>
                                      <m:ctrlPr>
                                        <a:rPr lang="en-US" b="0" i="1">
                                          <a:solidFill>
                                            <a:srgbClr val="FF0000"/>
                                          </a:solidFill>
                                          <a:latin typeface="Cambria Math" panose="02040503050406030204" pitchFamily="18" charset="0"/>
                                          <a:ea typeface="Cambria Math" panose="02040503050406030204" pitchFamily="18" charset="0"/>
                                        </a:rPr>
                                      </m:ctrlPr>
                                    </m:accPr>
                                    <m:e>
                                      <m:r>
                                        <a:rPr lang="en-US" b="0" i="1">
                                          <a:solidFill>
                                            <a:srgbClr val="FF0000"/>
                                          </a:solidFill>
                                          <a:latin typeface="Cambria Math" panose="02040503050406030204" pitchFamily="18" charset="0"/>
                                          <a:ea typeface="Cambria Math" panose="02040503050406030204" pitchFamily="18" charset="0"/>
                                        </a:rPr>
                                        <m:t>𝑑</m:t>
                                      </m:r>
                                    </m:e>
                                  </m:acc>
                                </m:e>
                                <m:sub>
                                  <m:r>
                                    <a:rPr lang="en-US" b="0" i="1">
                                      <a:solidFill>
                                        <a:srgbClr val="FF0000"/>
                                      </a:solidFill>
                                      <a:latin typeface="Cambria Math" panose="02040503050406030204" pitchFamily="18" charset="0"/>
                                      <a:ea typeface="Cambria Math" panose="02040503050406030204" pitchFamily="18" charset="0"/>
                                    </a:rPr>
                                    <m:t>𝑒</m:t>
                                  </m:r>
                                </m:sub>
                              </m:sSub>
                              <m:d>
                                <m:dPr>
                                  <m:ctrlPr>
                                    <a:rPr lang="en-US" b="0" i="1">
                                      <a:latin typeface="Cambria Math" panose="02040503050406030204" pitchFamily="18" charset="0"/>
                                      <a:ea typeface="Cambria Math" panose="02040503050406030204" pitchFamily="18" charset="0"/>
                                    </a:rPr>
                                  </m:ctrlPr>
                                </m:dPr>
                                <m:e>
                                  <m:sSubSup>
                                    <m:sSubSupPr>
                                      <m:ctrlPr>
                                        <a:rPr lang="en-US" i="1" smtClean="0">
                                          <a:solidFill>
                                            <a:srgbClr val="3A9AFF"/>
                                          </a:solidFill>
                                          <a:latin typeface="Cambria Math" panose="02040503050406030204" pitchFamily="18" charset="0"/>
                                        </a:rPr>
                                      </m:ctrlPr>
                                    </m:sSubSup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up>
                                      <m:r>
                                        <a:rPr lang="en-US" i="1">
                                          <a:solidFill>
                                            <a:srgbClr val="3A9AFF"/>
                                          </a:solidFill>
                                          <a:latin typeface="Cambria Math" panose="02040503050406030204" pitchFamily="18" charset="0"/>
                                        </a:rPr>
                                        <m:t>𝑇</m:t>
                                      </m:r>
                                    </m:sup>
                                  </m:sSubSup>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e>
                              </m:d>
                            </m:e>
                          </m:d>
                        </m:den>
                      </m:f>
                      <m:r>
                        <a:rPr lang="en-US" b="0" i="0">
                          <a:latin typeface="Cambria Math" panose="02040503050406030204" pitchFamily="18" charset="0"/>
                          <a:ea typeface="Cambria Math" panose="02040503050406030204" pitchFamily="18" charset="0"/>
                        </a:rPr>
                        <m:t>=</m:t>
                      </m:r>
                      <m:f>
                        <m:fPr>
                          <m:ctrlPr>
                            <a:rPr lang="en-US" b="0" i="1">
                              <a:latin typeface="Cambria Math" panose="02040503050406030204" pitchFamily="18" charset="0"/>
                              <a:ea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r>
                            <a:rPr lang="en-US" b="0" i="0">
                              <a:latin typeface="Cambria Math" panose="02040503050406030204" pitchFamily="18" charset="0"/>
                              <a:ea typeface="Cambria Math" panose="02040503050406030204" pitchFamily="18" charset="0"/>
                            </a:rPr>
                            <m:t> </m:t>
                          </m:r>
                        </m:num>
                        <m:den>
                          <m:r>
                            <a:rPr lang="en-US" b="0" i="1">
                              <a:latin typeface="Cambria Math" panose="02040503050406030204" pitchFamily="18" charset="0"/>
                              <a:ea typeface="Cambria Math" panose="02040503050406030204" pitchFamily="18" charset="0"/>
                            </a:rPr>
                            <m:t>𝑓</m:t>
                          </m:r>
                        </m:den>
                      </m:f>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09" name="Rectangle 108"/>
              <p:cNvSpPr>
                <a:spLocks noRot="1" noChangeAspect="1" noMove="1" noResize="1" noEditPoints="1" noAdjustHandles="1" noChangeArrowheads="1" noChangeShapeType="1" noTextEdit="1"/>
              </p:cNvSpPr>
              <p:nvPr/>
            </p:nvSpPr>
            <p:spPr>
              <a:xfrm>
                <a:off x="3514946" y="5280597"/>
                <a:ext cx="5193729" cy="781304"/>
              </a:xfrm>
              <a:prstGeom prst="rect">
                <a:avLst/>
              </a:prstGeom>
              <a:blipFill>
                <a:blip r:embed="rId24"/>
                <a:stretch>
                  <a:fillRect/>
                </a:stretch>
              </a:blipFill>
            </p:spPr>
            <p:txBody>
              <a:bodyPr/>
              <a:lstStyle/>
              <a:p>
                <a:r>
                  <a:rPr lang="en-US">
                    <a:noFill/>
                  </a:rPr>
                  <a:t> </a:t>
                </a:r>
              </a:p>
            </p:txBody>
          </p:sp>
        </mc:Fallback>
      </mc:AlternateContent>
      <p:grpSp>
        <p:nvGrpSpPr>
          <p:cNvPr id="118" name="Group 117"/>
          <p:cNvGrpSpPr/>
          <p:nvPr/>
        </p:nvGrpSpPr>
        <p:grpSpPr>
          <a:xfrm>
            <a:off x="440288" y="5215756"/>
            <a:ext cx="2607711" cy="1082631"/>
            <a:chOff x="9203288" y="5215756"/>
            <a:chExt cx="2607711" cy="1082631"/>
          </a:xfrm>
        </p:grpSpPr>
        <mc:AlternateContent xmlns:mc="http://schemas.openxmlformats.org/markup-compatibility/2006" xmlns:a14="http://schemas.microsoft.com/office/drawing/2010/main">
          <mc:Choice Requires="a14">
            <p:sp>
              <p:nvSpPr>
                <p:cNvPr id="111" name="TextBox 110"/>
                <p:cNvSpPr txBox="1"/>
                <p:nvPr/>
              </p:nvSpPr>
              <p:spPr>
                <a:xfrm>
                  <a:off x="9203288" y="5215756"/>
                  <a:ext cx="2506111"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 orientation: </a:t>
                  </a:r>
                  <a14:m>
                    <m:oMath xmlns:m="http://schemas.openxmlformats.org/officeDocument/2006/math">
                      <m:sSub>
                        <m:sSubPr>
                          <m:ctrlPr>
                            <a:rPr lang="en-US" i="1">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xmlns="">
            <p:sp>
              <p:nvSpPr>
                <p:cNvPr id="111" name="TextBox 110"/>
                <p:cNvSpPr txBox="1">
                  <a:spLocks noRot="1" noChangeAspect="1" noMove="1" noResize="1" noEditPoints="1" noAdjustHandles="1" noChangeArrowheads="1" noChangeShapeType="1" noTextEdit="1"/>
                </p:cNvSpPr>
                <p:nvPr/>
              </p:nvSpPr>
              <p:spPr>
                <a:xfrm>
                  <a:off x="9203288" y="5215756"/>
                  <a:ext cx="2506111" cy="369332"/>
                </a:xfrm>
                <a:prstGeom prst="rect">
                  <a:avLst/>
                </a:prstGeom>
                <a:blipFill>
                  <a:blip r:embed="rId25"/>
                  <a:stretch>
                    <a:fillRect l="-194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9203288" y="5916872"/>
                  <a:ext cx="2607711" cy="381515"/>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Lens orientation: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a:latin typeface="Cambria Math" panose="02040503050406030204" pitchFamily="18" charset="0"/>
                              <a:ea typeface="Cambria Math" panose="02040503050406030204" pitchFamily="18" charset="0"/>
                            </a:rPr>
                            <m:t>𝓁</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a:latin typeface="Cambria Math" panose="02040503050406030204" pitchFamily="18" charset="0"/>
                              <a:ea typeface="Cambria Math" panose="02040503050406030204" pitchFamily="18" charset="0"/>
                            </a:rPr>
                            <m:t>𝓁</m:t>
                          </m:r>
                          <m:r>
                            <a:rPr lang="en-US">
                              <a:latin typeface="Cambria Math" panose="02040503050406030204" pitchFamily="18" charset="0"/>
                              <a:ea typeface="Cambria Math" panose="02040503050406030204" pitchFamily="18" charset="0"/>
                            </a:rPr>
                            <m:t>,3</m:t>
                          </m:r>
                        </m:sub>
                      </m:sSub>
                      <m:r>
                        <a:rPr lang="en-US">
                          <a:latin typeface="Cambria Math" panose="02040503050406030204" pitchFamily="18" charset="0"/>
                          <a:ea typeface="Cambria Math" panose="02040503050406030204" pitchFamily="18" charset="0"/>
                        </a:rPr>
                        <m:t> </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xmlns="">
            <p:sp>
              <p:nvSpPr>
                <p:cNvPr id="114" name="TextBox 113"/>
                <p:cNvSpPr txBox="1">
                  <a:spLocks noRot="1" noChangeAspect="1" noMove="1" noResize="1" noEditPoints="1" noAdjustHandles="1" noChangeArrowheads="1" noChangeShapeType="1" noTextEdit="1"/>
                </p:cNvSpPr>
                <p:nvPr/>
              </p:nvSpPr>
              <p:spPr>
                <a:xfrm>
                  <a:off x="9203288" y="5916872"/>
                  <a:ext cx="2607711" cy="381515"/>
                </a:xfrm>
                <a:prstGeom prst="rect">
                  <a:avLst/>
                </a:prstGeom>
                <a:blipFill>
                  <a:blip r:embed="rId26"/>
                  <a:stretch>
                    <a:fillRect l="-1869" t="-9677"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9203288" y="5566314"/>
                  <a:ext cx="2359615"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 orientation: </a:t>
                  </a:r>
                  <a14:m>
                    <m:oMath xmlns:m="http://schemas.openxmlformats.org/officeDocument/2006/math">
                      <m:sSub>
                        <m:sSubPr>
                          <m:ctrlPr>
                            <a:rPr lang="en-US" i="1">
                              <a:solidFill>
                                <a:srgbClr val="3A9AFF"/>
                              </a:solidFill>
                              <a:latin typeface="Cambria Math" panose="02040503050406030204" pitchFamily="18" charset="0"/>
                            </a:rPr>
                          </m:ctrlPr>
                        </m:sSub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Sub>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9203288" y="5566314"/>
                  <a:ext cx="2359615" cy="369332"/>
                </a:xfrm>
                <a:prstGeom prst="rect">
                  <a:avLst/>
                </a:prstGeom>
                <a:blipFill>
                  <a:blip r:embed="rId27"/>
                  <a:stretch>
                    <a:fillRect l="-2067" t="-8197" r="-6718" b="-2459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9" name="Rectangle 118"/>
              <p:cNvSpPr/>
              <p:nvPr/>
            </p:nvSpPr>
            <p:spPr>
              <a:xfrm>
                <a:off x="9110574" y="5287570"/>
                <a:ext cx="2376869" cy="814134"/>
              </a:xfrm>
              <a:prstGeom prst="rect">
                <a:avLst/>
              </a:prstGeom>
            </p:spPr>
            <p:txBody>
              <a:bodyPr wrap="none">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where,</a:t>
                </a:r>
              </a:p>
              <a:p>
                <a14:m>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acc>
                      </m:e>
                      <m:sub>
                        <m:r>
                          <a:rPr lang="en-US" i="1">
                            <a:solidFill>
                              <a:schemeClr val="tx1">
                                <a:lumMod val="75000"/>
                                <a:lumOff val="25000"/>
                              </a:schemeClr>
                            </a:solidFill>
                            <a:latin typeface="Cambria Math" panose="02040503050406030204" pitchFamily="18" charset="0"/>
                          </a:rPr>
                          <m:t>𝑜</m:t>
                        </m:r>
                      </m:sub>
                    </m:sSub>
                    <m:r>
                      <a:rPr lang="en-US" b="0" i="0">
                        <a:solidFill>
                          <a:schemeClr val="tx1">
                            <a:lumMod val="75000"/>
                            <a:lumOff val="25000"/>
                          </a:schemeClr>
                        </a:solidFill>
                        <a:latin typeface="Cambria Math" panose="02040503050406030204" pitchFamily="18" charset="0"/>
                      </a:rPr>
                      <m:t>=</m:t>
                    </m:r>
                    <m:f>
                      <m:fPr>
                        <m:ctrlPr>
                          <a:rPr lang="en-US" b="0" i="1">
                            <a:solidFill>
                              <a:schemeClr val="tx1">
                                <a:lumMod val="75000"/>
                                <a:lumOff val="25000"/>
                              </a:schemeClr>
                            </a:solidFill>
                            <a:latin typeface="Cambria Math" panose="02040503050406030204" pitchFamily="18" charset="0"/>
                          </a:rPr>
                        </m:ctrlPr>
                      </m:fPr>
                      <m:num>
                        <m:sSub>
                          <m:sSubPr>
                            <m:ctrlPr>
                              <a:rPr lang="en-US" b="0" i="1">
                                <a:solidFill>
                                  <a:schemeClr val="tx1">
                                    <a:lumMod val="75000"/>
                                    <a:lumOff val="25000"/>
                                  </a:schemeClr>
                                </a:solidFill>
                                <a:latin typeface="Cambria Math" panose="02040503050406030204" pitchFamily="18" charset="0"/>
                              </a:rPr>
                            </m:ctrlPr>
                          </m:sSubPr>
                          <m:e>
                            <m:acc>
                              <m:accPr>
                                <m:chr m:val="̂"/>
                                <m:ctrlPr>
                                  <a:rPr lang="en-US" b="0"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num>
                      <m:den>
                        <m:d>
                          <m:dPr>
                            <m:begChr m:val=""/>
                            <m:ctrlPr>
                              <a:rPr lang="en-US" b="0" i="1">
                                <a:solidFill>
                                  <a:schemeClr val="tx1">
                                    <a:lumMod val="75000"/>
                                    <a:lumOff val="25000"/>
                                  </a:schemeClr>
                                </a:solidFill>
                                <a:latin typeface="Cambria Math" panose="02040503050406030204" pitchFamily="18" charset="0"/>
                              </a:rPr>
                            </m:ctrlPr>
                          </m:dPr>
                          <m:e>
                            <m:sSub>
                              <m:sSubPr>
                                <m:ctrlPr>
                                  <a:rPr lang="en-US" b="0" i="1">
                                    <a:solidFill>
                                      <a:schemeClr val="tx1">
                                        <a:lumMod val="75000"/>
                                        <a:lumOff val="25000"/>
                                      </a:schemeClr>
                                    </a:solidFill>
                                    <a:latin typeface="Cambria Math" panose="02040503050406030204" pitchFamily="18" charset="0"/>
                                  </a:rPr>
                                </m:ctrlPr>
                              </m:sSubPr>
                              <m:e>
                                <m:acc>
                                  <m:accPr>
                                    <m:chr m:val="̂"/>
                                    <m:ctrlPr>
                                      <a:rPr lang="en-US" b="0"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r>
                              <a:rPr lang="en-US" b="0" i="0">
                                <a:solidFill>
                                  <a:schemeClr val="tx1">
                                    <a:lumMod val="75000"/>
                                    <a:lumOff val="25000"/>
                                  </a:schemeClr>
                                </a:solidFill>
                                <a:latin typeface="Cambria Math" panose="02040503050406030204" pitchFamily="18" charset="0"/>
                              </a:rPr>
                              <m:t>(3</m:t>
                            </m:r>
                          </m:e>
                        </m:d>
                      </m:den>
                    </m:f>
                  </m:oMath>
                </a14:m>
                <a:r>
                  <a:rPr lang="en-US" dirty="0">
                    <a:solidFill>
                      <a:schemeClr val="tx1">
                        <a:lumMod val="75000"/>
                        <a:lumOff val="25000"/>
                      </a:schemeClr>
                    </a:solidFill>
                  </a:rPr>
                  <a:t> ;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acc>
                      </m:e>
                      <m:sub>
                        <m:r>
                          <a:rPr lang="en-US" i="1">
                            <a:solidFill>
                              <a:schemeClr val="tx1">
                                <a:lumMod val="75000"/>
                                <a:lumOff val="25000"/>
                              </a:schemeClr>
                            </a:solidFill>
                            <a:latin typeface="Cambria Math" panose="02040503050406030204" pitchFamily="18" charset="0"/>
                          </a:rPr>
                          <m:t>𝑖</m:t>
                        </m:r>
                      </m:sub>
                    </m:sSub>
                    <m:r>
                      <a:rPr lang="en-US">
                        <a:solidFill>
                          <a:schemeClr val="tx1">
                            <a:lumMod val="75000"/>
                            <a:lumOff val="25000"/>
                          </a:schemeClr>
                        </a:solidFill>
                        <a:latin typeface="Cambria Math" panose="02040503050406030204" pitchFamily="18" charset="0"/>
                      </a:rPr>
                      <m:t>=</m:t>
                    </m:r>
                    <m:f>
                      <m:fPr>
                        <m:ctrlPr>
                          <a:rPr lang="en-US" i="1">
                            <a:solidFill>
                              <a:schemeClr val="tx1">
                                <a:lumMod val="75000"/>
                                <a:lumOff val="25000"/>
                              </a:schemeClr>
                            </a:solidFill>
                            <a:latin typeface="Cambria Math" panose="02040503050406030204" pitchFamily="18" charset="0"/>
                          </a:rPr>
                        </m:ctrlPr>
                      </m:fPr>
                      <m:num>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i="1">
                                <a:solidFill>
                                  <a:schemeClr val="tx1">
                                    <a:lumMod val="75000"/>
                                    <a:lumOff val="25000"/>
                                  </a:schemeClr>
                                </a:solidFill>
                                <a:latin typeface="Cambria Math" panose="02040503050406030204" pitchFamily="18" charset="0"/>
                              </a:rPr>
                              <m:t>𝑖</m:t>
                            </m:r>
                          </m:sub>
                        </m:sSub>
                      </m:num>
                      <m:den>
                        <m:d>
                          <m:dPr>
                            <m:begChr m:val=""/>
                            <m:ctrlPr>
                              <a:rPr lang="en-US" i="1">
                                <a:solidFill>
                                  <a:schemeClr val="tx1">
                                    <a:lumMod val="75000"/>
                                    <a:lumOff val="25000"/>
                                  </a:schemeClr>
                                </a:solidFill>
                                <a:latin typeface="Cambria Math" panose="02040503050406030204" pitchFamily="18" charset="0"/>
                              </a:rPr>
                            </m:ctrlPr>
                          </m:dPr>
                          <m:e>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i="1">
                                    <a:solidFill>
                                      <a:schemeClr val="tx1">
                                        <a:lumMod val="75000"/>
                                        <a:lumOff val="25000"/>
                                      </a:schemeClr>
                                    </a:solidFill>
                                    <a:latin typeface="Cambria Math" panose="02040503050406030204" pitchFamily="18" charset="0"/>
                                  </a:rPr>
                                  <m:t>𝑖</m:t>
                                </m:r>
                              </m:sub>
                            </m:sSub>
                            <m:r>
                              <a:rPr lang="en-US">
                                <a:solidFill>
                                  <a:schemeClr val="tx1">
                                    <a:lumMod val="75000"/>
                                    <a:lumOff val="25000"/>
                                  </a:schemeClr>
                                </a:solidFill>
                                <a:latin typeface="Cambria Math" panose="02040503050406030204" pitchFamily="18" charset="0"/>
                              </a:rPr>
                              <m:t>(3</m:t>
                            </m:r>
                          </m:e>
                        </m:d>
                      </m:den>
                    </m:f>
                  </m:oMath>
                </a14:m>
                <a:r>
                  <a:rPr lang="en-US" dirty="0">
                    <a:solidFill>
                      <a:schemeClr val="tx1">
                        <a:lumMod val="75000"/>
                        <a:lumOff val="25000"/>
                      </a:schemeClr>
                    </a:solidFill>
                  </a:rPr>
                  <a:t> </a:t>
                </a:r>
              </a:p>
            </p:txBody>
          </p:sp>
        </mc:Choice>
        <mc:Fallback xmlns="">
          <p:sp>
            <p:nvSpPr>
              <p:cNvPr id="119" name="Rectangle 118"/>
              <p:cNvSpPr>
                <a:spLocks noRot="1" noChangeAspect="1" noMove="1" noResize="1" noEditPoints="1" noAdjustHandles="1" noChangeArrowheads="1" noChangeShapeType="1" noTextEdit="1"/>
              </p:cNvSpPr>
              <p:nvPr/>
            </p:nvSpPr>
            <p:spPr>
              <a:xfrm>
                <a:off x="9110574" y="5287570"/>
                <a:ext cx="2376869" cy="814134"/>
              </a:xfrm>
              <a:prstGeom prst="rect">
                <a:avLst/>
              </a:prstGeom>
              <a:blipFill>
                <a:blip r:embed="rId28"/>
                <a:stretch>
                  <a:fillRect l="-2314" t="-3731" r="-14910" b="-60448"/>
                </a:stretch>
              </a:blipFill>
            </p:spPr>
            <p:txBody>
              <a:bodyPr/>
              <a:lstStyle/>
              <a:p>
                <a:r>
                  <a:rPr lang="en-US">
                    <a:noFill/>
                  </a:rPr>
                  <a:t> </a:t>
                </a:r>
              </a:p>
            </p:txBody>
          </p:sp>
        </mc:Fallback>
      </mc:AlternateContent>
      <p:grpSp>
        <p:nvGrpSpPr>
          <p:cNvPr id="112" name="Group 111"/>
          <p:cNvGrpSpPr/>
          <p:nvPr/>
        </p:nvGrpSpPr>
        <p:grpSpPr>
          <a:xfrm>
            <a:off x="11689891" y="5585364"/>
            <a:ext cx="292559" cy="338554"/>
            <a:chOff x="1821495" y="4635241"/>
            <a:chExt cx="292559" cy="338554"/>
          </a:xfrm>
        </p:grpSpPr>
        <p:sp>
          <p:nvSpPr>
            <p:cNvPr id="113" name="Oval 112"/>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5</a:t>
              </a:r>
              <a:endParaRPr lang="en-US" sz="1600" dirty="0">
                <a:solidFill>
                  <a:srgbClr val="3A9AFF"/>
                </a:solidFill>
                <a:latin typeface="Euclid" panose="02020503060505020303" pitchFamily="18" charset="0"/>
              </a:endParaRPr>
            </a:p>
          </p:txBody>
        </p:sp>
      </p:grpSp>
      <p:sp>
        <p:nvSpPr>
          <p:cNvPr id="3" name="Slide Number Placeholder 2"/>
          <p:cNvSpPr>
            <a:spLocks noGrp="1"/>
          </p:cNvSpPr>
          <p:nvPr>
            <p:ph type="sldNum" sz="quarter" idx="12"/>
          </p:nvPr>
        </p:nvSpPr>
        <p:spPr/>
        <p:txBody>
          <a:bodyPr/>
          <a:lstStyle/>
          <a:p>
            <a:fld id="{8295466C-6D01-4B7B-82FE-0060F6C0E0EB}" type="slidenum">
              <a:rPr lang="en-US" smtClean="0"/>
              <a:t>35</a:t>
            </a:fld>
            <a:endParaRPr lang="en-US"/>
          </a:p>
        </p:txBody>
      </p:sp>
    </p:spTree>
    <p:extLst>
      <p:ext uri="{BB962C8B-B14F-4D97-AF65-F5344CB8AC3E}">
        <p14:creationId xmlns:p14="http://schemas.microsoft.com/office/powerpoint/2010/main" val="1385774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20274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Focusing relations for </a:t>
            </a:r>
            <a:r>
              <a:rPr lang="en-US" sz="2600" b="1">
                <a:solidFill>
                  <a:srgbClr val="FF3F7A"/>
                </a:solidFill>
                <a:latin typeface="Euclid" panose="02020503060505020303" pitchFamily="18" charset="0"/>
              </a:rPr>
              <a:t>specific configurations can be derived from the general equation: tilting a lens about its entrance pupil to focus on a tilted object plane </a:t>
            </a:r>
            <a:endParaRPr lang="en-US" sz="2600" b="1" dirty="0">
              <a:solidFill>
                <a:srgbClr val="FF3F7A"/>
              </a:solidFill>
              <a:latin typeface="Euclid" panose="02020503060505020303" pitchFamily="18" charset="0"/>
            </a:endParaRPr>
          </a:p>
        </p:txBody>
      </p:sp>
      <p:grpSp>
        <p:nvGrpSpPr>
          <p:cNvPr id="160" name="Group 159"/>
          <p:cNvGrpSpPr/>
          <p:nvPr/>
        </p:nvGrpSpPr>
        <p:grpSpPr>
          <a:xfrm>
            <a:off x="2454564" y="1282692"/>
            <a:ext cx="7257540" cy="2641623"/>
            <a:chOff x="2454564" y="1282692"/>
            <a:chExt cx="7257540" cy="2641623"/>
          </a:xfrm>
        </p:grpSpPr>
        <p:cxnSp>
          <p:nvCxnSpPr>
            <p:cNvPr id="14" name="Straight Connector 13"/>
            <p:cNvCxnSpPr/>
            <p:nvPr/>
          </p:nvCxnSpPr>
          <p:spPr>
            <a:xfrm>
              <a:off x="3543917" y="2321874"/>
              <a:ext cx="5852160"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4" name="Oval 153"/>
            <p:cNvSpPr/>
            <p:nvPr/>
          </p:nvSpPr>
          <p:spPr>
            <a:xfrm>
              <a:off x="4016515" y="1615638"/>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p:cNvSpPr/>
            <p:nvPr/>
          </p:nvSpPr>
          <p:spPr>
            <a:xfrm>
              <a:off x="8646879" y="3532272"/>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p:cNvSpPr/>
            <p:nvPr/>
          </p:nvSpPr>
          <p:spPr>
            <a:xfrm>
              <a:off x="7830681" y="1525681"/>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p:cNvSpPr txBox="1"/>
                <p:nvPr/>
              </p:nvSpPr>
              <p:spPr>
                <a:xfrm>
                  <a:off x="7776985" y="1450177"/>
                  <a:ext cx="3872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7776985" y="1450177"/>
                  <a:ext cx="387222" cy="369332"/>
                </a:xfrm>
                <a:prstGeom prst="rect">
                  <a:avLst/>
                </a:prstGeom>
                <a:blipFill>
                  <a:blip r:embed="rId3"/>
                  <a:stretch>
                    <a:fillRect/>
                  </a:stretch>
                </a:blipFill>
              </p:spPr>
              <p:txBody>
                <a:bodyPr/>
                <a:lstStyle/>
                <a:p>
                  <a:r>
                    <a:rPr lang="en-US">
                      <a:noFill/>
                    </a:rPr>
                    <a:t> </a:t>
                  </a:r>
                </a:p>
              </p:txBody>
            </p:sp>
          </mc:Fallback>
        </mc:AlternateContent>
        <p:sp>
          <p:nvSpPr>
            <p:cNvPr id="7" name="TextBox 6"/>
            <p:cNvSpPr txBox="1"/>
            <p:nvPr/>
          </p:nvSpPr>
          <p:spPr>
            <a:xfrm rot="3659977">
              <a:off x="7200496" y="1736077"/>
              <a:ext cx="1191352"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Lens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8" name="Straight Connector 7"/>
            <p:cNvCxnSpPr>
              <a:cxnSpLocks noChangeAspect="1"/>
            </p:cNvCxnSpPr>
            <p:nvPr/>
          </p:nvCxnSpPr>
          <p:spPr>
            <a:xfrm flipV="1">
              <a:off x="6385921" y="1703128"/>
              <a:ext cx="2856166" cy="1656499"/>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9396834" y="3362943"/>
              <a:ext cx="0" cy="54864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noChangeAspect="1"/>
            </p:cNvCxnSpPr>
            <p:nvPr/>
          </p:nvCxnSpPr>
          <p:spPr>
            <a:xfrm>
              <a:off x="2560042" y="1345563"/>
              <a:ext cx="3449475" cy="17532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9396812" y="1345169"/>
              <a:ext cx="0" cy="21205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4460648" y="1396165"/>
              <a:ext cx="0" cy="246888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9797080">
              <a:off x="6093862" y="2848811"/>
              <a:ext cx="1293944"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15"/>
                <p:cNvSpPr txBox="1"/>
                <p:nvPr/>
              </p:nvSpPr>
              <p:spPr>
                <a:xfrm>
                  <a:off x="6380000" y="3482664"/>
                  <a:ext cx="5128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𝑜</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380000" y="3482664"/>
                  <a:ext cx="5128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284644" y="3452120"/>
                  <a:ext cx="10401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𝑜</m:t>
                                </m:r>
                              </m:sub>
                            </m:sSub>
                          </m:e>
                        </m:acc>
                      </m:oMath>
                    </m:oMathPara>
                  </a14:m>
                  <a:endParaRPr lang="en-US"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284644" y="3452120"/>
                  <a:ext cx="1040189" cy="369332"/>
                </a:xfrm>
                <a:prstGeom prst="rect">
                  <a:avLst/>
                </a:prstGeom>
                <a:blipFill>
                  <a:blip r:embed="rId5"/>
                  <a:stretch>
                    <a:fillRect t="-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963698" y="1539447"/>
                  <a:ext cx="388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963698" y="1539447"/>
                  <a:ext cx="388824" cy="369332"/>
                </a:xfrm>
                <a:prstGeom prst="rect">
                  <a:avLst/>
                </a:prstGeom>
                <a:blipFill>
                  <a:blip r:embed="rId6"/>
                  <a:stretch>
                    <a:fillRect b="-15000"/>
                  </a:stretch>
                </a:blipFill>
              </p:spPr>
              <p:txBody>
                <a:bodyPr/>
                <a:lstStyle/>
                <a:p>
                  <a:r>
                    <a:rPr lang="en-US">
                      <a:noFill/>
                    </a:rPr>
                    <a:t> </a:t>
                  </a:r>
                </a:p>
              </p:txBody>
            </p:sp>
          </mc:Fallback>
        </mc:AlternateContent>
        <p:sp>
          <p:nvSpPr>
            <p:cNvPr id="21" name="TextBox 20"/>
            <p:cNvSpPr txBox="1"/>
            <p:nvPr/>
          </p:nvSpPr>
          <p:spPr>
            <a:xfrm rot="16200000">
              <a:off x="8861230" y="2543614"/>
              <a:ext cx="1332416"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Image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2" name="TextBox 21"/>
            <p:cNvSpPr txBox="1"/>
            <p:nvPr/>
          </p:nvSpPr>
          <p:spPr>
            <a:xfrm rot="1596922">
              <a:off x="2454564" y="1282692"/>
              <a:ext cx="1358064"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Object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p:cNvSpPr txBox="1"/>
                <p:nvPr/>
              </p:nvSpPr>
              <p:spPr>
                <a:xfrm>
                  <a:off x="4153860" y="2278205"/>
                  <a:ext cx="436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153860" y="2278205"/>
                  <a:ext cx="43611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6198878" y="3537961"/>
                  <a:ext cx="41549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m:t>
                        </m:r>
                      </m:oMath>
                    </m:oMathPara>
                  </a14:m>
                  <a:endParaRPr lang="en-US" sz="1000" dirty="0"/>
                </a:p>
              </p:txBody>
            </p:sp>
          </mc:Choice>
          <mc:Fallback xmlns="">
            <p:sp>
              <p:nvSpPr>
                <p:cNvPr id="28" name="Rectangle 27"/>
                <p:cNvSpPr>
                  <a:spLocks noRot="1" noChangeAspect="1" noMove="1" noResize="1" noEditPoints="1" noAdjustHandles="1" noChangeArrowheads="1" noChangeShapeType="1" noTextEdit="1"/>
                </p:cNvSpPr>
                <p:nvPr/>
              </p:nvSpPr>
              <p:spPr>
                <a:xfrm>
                  <a:off x="6198878" y="3537961"/>
                  <a:ext cx="415498" cy="246221"/>
                </a:xfrm>
                <a:prstGeom prst="rect">
                  <a:avLst/>
                </a:prstGeom>
                <a:blipFill>
                  <a:blip r:embed="rId8"/>
                  <a:stretch>
                    <a:fillRect b="-4878"/>
                  </a:stretch>
                </a:blipFill>
              </p:spPr>
              <p:txBody>
                <a:bodyPr/>
                <a:lstStyle/>
                <a:p>
                  <a:r>
                    <a:rPr lang="en-US">
                      <a:noFill/>
                    </a:rPr>
                    <a:t> </a:t>
                  </a:r>
                </a:p>
              </p:txBody>
            </p:sp>
          </mc:Fallback>
        </mc:AlternateContent>
        <p:sp>
          <p:nvSpPr>
            <p:cNvPr id="30" name="TextBox 29"/>
            <p:cNvSpPr txBox="1"/>
            <p:nvPr/>
          </p:nvSpPr>
          <p:spPr>
            <a:xfrm>
              <a:off x="6062781" y="2040820"/>
              <a:ext cx="851515"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z -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1" name="Straight Connector 30"/>
            <p:cNvCxnSpPr/>
            <p:nvPr/>
          </p:nvCxnSpPr>
          <p:spPr>
            <a:xfrm flipH="1" flipV="1">
              <a:off x="8162092" y="1396165"/>
              <a:ext cx="0" cy="246888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Arc 31"/>
            <p:cNvSpPr>
              <a:spLocks noChangeAspect="1"/>
            </p:cNvSpPr>
            <p:nvPr/>
          </p:nvSpPr>
          <p:spPr>
            <a:xfrm>
              <a:off x="7766759" y="1926107"/>
              <a:ext cx="799330" cy="799330"/>
            </a:xfrm>
            <a:prstGeom prst="arc">
              <a:avLst>
                <a:gd name="adj1" fmla="val 14436240"/>
                <a:gd name="adj2" fmla="val 16212763"/>
              </a:avLst>
            </a:prstGeom>
            <a:solidFill>
              <a:srgbClr val="FF0000">
                <a:alpha val="38000"/>
              </a:srgbClr>
            </a:solidFill>
            <a:ln w="12700">
              <a:solidFill>
                <a:schemeClr val="tx1">
                  <a:lumMod val="75000"/>
                  <a:lumOff val="25000"/>
                </a:schemeClr>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p:cNvCxnSpPr>
              <a:cxnSpLocks noChangeAspect="1"/>
            </p:cNvCxnSpPr>
            <p:nvPr/>
          </p:nvCxnSpPr>
          <p:spPr>
            <a:xfrm>
              <a:off x="7629307" y="1399348"/>
              <a:ext cx="1162361" cy="2032473"/>
            </a:xfrm>
            <a:prstGeom prst="line">
              <a:avLst/>
            </a:prstGeom>
            <a:ln w="19050">
              <a:solidFill>
                <a:srgbClr val="419EFF">
                  <a:alpha val="85000"/>
                </a:srgbClr>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115012" y="1591581"/>
              <a:ext cx="832790" cy="753822"/>
              <a:chOff x="3163659" y="2422347"/>
              <a:chExt cx="466838" cy="422570"/>
            </a:xfrm>
          </p:grpSpPr>
          <p:cxnSp>
            <p:nvCxnSpPr>
              <p:cNvPr id="55" name="Straight Arrow Connector 54"/>
              <p:cNvCxnSpPr/>
              <p:nvPr/>
            </p:nvCxnSpPr>
            <p:spPr>
              <a:xfrm flipV="1">
                <a:off x="319415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3408364" y="2663760"/>
                    <a:ext cx="222133" cy="1811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408364" y="2663760"/>
                    <a:ext cx="222133" cy="181157"/>
                  </a:xfrm>
                  <a:prstGeom prst="rect">
                    <a:avLst/>
                  </a:prstGeom>
                  <a:blipFill>
                    <a:blip r:embed="rId9"/>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3163659" y="2422347"/>
                    <a:ext cx="230400" cy="191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63659" y="2422347"/>
                    <a:ext cx="230400" cy="191329"/>
                  </a:xfrm>
                  <a:prstGeom prst="rect">
                    <a:avLst/>
                  </a:prstGeom>
                  <a:blipFill>
                    <a:blip r:embed="rId10"/>
                    <a:stretch>
                      <a:fillRect r="-20588"/>
                    </a:stretch>
                  </a:blipFill>
                </p:spPr>
                <p:txBody>
                  <a:bodyPr/>
                  <a:lstStyle/>
                  <a:p>
                    <a:r>
                      <a:rPr lang="en-US">
                        <a:noFill/>
                      </a:rPr>
                      <a:t> </a:t>
                    </a:r>
                  </a:p>
                </p:txBody>
              </p:sp>
            </mc:Fallback>
          </mc:AlternateContent>
        </p:grpSp>
        <p:cxnSp>
          <p:nvCxnSpPr>
            <p:cNvPr id="36" name="Straight Connector 35"/>
            <p:cNvCxnSpPr>
              <a:cxnSpLocks noChangeAspect="1"/>
            </p:cNvCxnSpPr>
            <p:nvPr/>
          </p:nvCxnSpPr>
          <p:spPr>
            <a:xfrm>
              <a:off x="8028912" y="2100859"/>
              <a:ext cx="268468" cy="469440"/>
            </a:xfrm>
            <a:prstGeom prst="line">
              <a:avLst/>
            </a:prstGeom>
            <a:ln w="1905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 Box 15"/>
                <p:cNvSpPr txBox="1"/>
                <p:nvPr/>
              </p:nvSpPr>
              <p:spPr>
                <a:xfrm rot="19750231" flipH="1">
                  <a:off x="8014895" y="2203682"/>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effectLst/>
                            <a:latin typeface="Cambria Math" panose="02040503050406030204" pitchFamily="18" charset="0"/>
                            <a:ea typeface="Calibri"/>
                            <a:cs typeface="Times New Roman"/>
                          </a:rPr>
                          <m:t>𝐸</m:t>
                        </m:r>
                      </m:oMath>
                    </m:oMathPara>
                  </a14:m>
                  <a:endParaRPr lang="en-US" dirty="0">
                    <a:effectLst/>
                    <a:ea typeface="Calibri"/>
                    <a:cs typeface="Times New Roman"/>
                  </a:endParaRPr>
                </a:p>
              </p:txBody>
            </p:sp>
          </mc:Choice>
          <mc:Fallback xmlns="">
            <p:sp>
              <p:nvSpPr>
                <p:cNvPr id="38" name="Text Box 15"/>
                <p:cNvSpPr txBox="1">
                  <a:spLocks noRot="1" noChangeAspect="1" noMove="1" noResize="1" noEditPoints="1" noAdjustHandles="1" noChangeArrowheads="1" noChangeShapeType="1" noTextEdit="1"/>
                </p:cNvSpPr>
                <p:nvPr/>
              </p:nvSpPr>
              <p:spPr>
                <a:xfrm rot="19750231" flipH="1">
                  <a:off x="8014895" y="2203682"/>
                  <a:ext cx="662712" cy="488599"/>
                </a:xfrm>
                <a:prstGeom prst="rect">
                  <a:avLst/>
                </a:prstGeom>
                <a:blipFill>
                  <a:blip r:embed="rId11"/>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 Box 15"/>
                <p:cNvSpPr txBox="1"/>
                <p:nvPr/>
              </p:nvSpPr>
              <p:spPr>
                <a:xfrm rot="19750231" flipH="1">
                  <a:off x="8774400" y="1746267"/>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b="0" i="1" smtClean="0">
                                <a:effectLst/>
                                <a:latin typeface="Cambria Math" panose="02040503050406030204" pitchFamily="18" charset="0"/>
                                <a:cs typeface="Times New Roman"/>
                              </a:rPr>
                            </m:ctrlPr>
                          </m:accPr>
                          <m:e>
                            <m:r>
                              <a:rPr lang="en-US" b="0" i="1" smtClean="0">
                                <a:effectLst/>
                                <a:latin typeface="Cambria Math" panose="02040503050406030204" pitchFamily="18" charset="0"/>
                                <a:cs typeface="Times New Roman"/>
                              </a:rPr>
                              <m:t>𝐸</m:t>
                            </m:r>
                          </m:e>
                        </m:acc>
                      </m:oMath>
                    </m:oMathPara>
                  </a14:m>
                  <a:endParaRPr lang="en-US" dirty="0">
                    <a:effectLst/>
                    <a:ea typeface="Calibri"/>
                    <a:cs typeface="Times New Roman"/>
                  </a:endParaRPr>
                </a:p>
              </p:txBody>
            </p:sp>
          </mc:Choice>
          <mc:Fallback xmlns="">
            <p:sp>
              <p:nvSpPr>
                <p:cNvPr id="39" name="Text Box 15"/>
                <p:cNvSpPr txBox="1">
                  <a:spLocks noRot="1" noChangeAspect="1" noMove="1" noResize="1" noEditPoints="1" noAdjustHandles="1" noChangeArrowheads="1" noChangeShapeType="1" noTextEdit="1"/>
                </p:cNvSpPr>
                <p:nvPr/>
              </p:nvSpPr>
              <p:spPr>
                <a:xfrm rot="19750231" flipH="1">
                  <a:off x="8774400" y="1746267"/>
                  <a:ext cx="662712" cy="488599"/>
                </a:xfrm>
                <a:prstGeom prst="rect">
                  <a:avLst/>
                </a:prstGeom>
                <a:blipFill>
                  <a:blip r:embed="rId12"/>
                  <a:stretch>
                    <a:fillRect/>
                  </a:stretch>
                </a:blipFill>
                <a:ln w="6350">
                  <a:noFill/>
                </a:ln>
                <a:effectLst/>
              </p:spPr>
              <p:txBody>
                <a:bodyPr/>
                <a:lstStyle/>
                <a:p>
                  <a:r>
                    <a:rPr lang="en-US">
                      <a:noFill/>
                    </a:rPr>
                    <a:t> </a:t>
                  </a:r>
                </a:p>
              </p:txBody>
            </p:sp>
          </mc:Fallback>
        </mc:AlternateContent>
        <p:cxnSp>
          <p:nvCxnSpPr>
            <p:cNvPr id="40" name="Straight Connector 39"/>
            <p:cNvCxnSpPr>
              <a:cxnSpLocks noChangeAspect="1"/>
            </p:cNvCxnSpPr>
            <p:nvPr/>
          </p:nvCxnSpPr>
          <p:spPr>
            <a:xfrm>
              <a:off x="8816192" y="1650579"/>
              <a:ext cx="268468" cy="469440"/>
            </a:xfrm>
            <a:prstGeom prst="line">
              <a:avLst/>
            </a:prstGeom>
            <a:ln w="1905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 Box 15"/>
                <p:cNvSpPr txBox="1"/>
                <p:nvPr/>
              </p:nvSpPr>
              <p:spPr>
                <a:xfrm rot="19750231" flipH="1">
                  <a:off x="8653396" y="2472385"/>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b="0" i="1" dirty="0" smtClean="0">
                            <a:effectLst/>
                            <a:latin typeface="Cambria Math" panose="02040503050406030204" pitchFamily="18" charset="0"/>
                            <a:ea typeface="Calibri"/>
                            <a:cs typeface="Times New Roman"/>
                          </a:rPr>
                          <m:t>𝑑</m:t>
                        </m:r>
                      </m:oMath>
                    </m:oMathPara>
                  </a14:m>
                  <a:endParaRPr lang="en-US" dirty="0">
                    <a:effectLst/>
                    <a:ea typeface="Calibri"/>
                    <a:cs typeface="Times New Roman"/>
                  </a:endParaRPr>
                </a:p>
              </p:txBody>
            </p:sp>
          </mc:Choice>
          <mc:Fallback xmlns="">
            <p:sp>
              <p:nvSpPr>
                <p:cNvPr id="44" name="Text Box 15"/>
                <p:cNvSpPr txBox="1">
                  <a:spLocks noRot="1" noChangeAspect="1" noMove="1" noResize="1" noEditPoints="1" noAdjustHandles="1" noChangeArrowheads="1" noChangeShapeType="1" noTextEdit="1"/>
                </p:cNvSpPr>
                <p:nvPr/>
              </p:nvSpPr>
              <p:spPr>
                <a:xfrm rot="19750231" flipH="1">
                  <a:off x="8653396" y="2472385"/>
                  <a:ext cx="662712" cy="488599"/>
                </a:xfrm>
                <a:prstGeom prst="rect">
                  <a:avLst/>
                </a:prstGeom>
                <a:blipFill>
                  <a:blip r:embed="rId13"/>
                  <a:stretch>
                    <a:fillRect/>
                  </a:stretch>
                </a:blipFill>
                <a:ln w="6350">
                  <a:noFill/>
                </a:ln>
                <a:effectLst/>
              </p:spPr>
              <p:txBody>
                <a:bodyPr/>
                <a:lstStyle/>
                <a:p>
                  <a:r>
                    <a:rPr lang="en-US">
                      <a:noFill/>
                    </a:rPr>
                    <a:t> </a:t>
                  </a:r>
                </a:p>
              </p:txBody>
            </p:sp>
          </mc:Fallback>
        </mc:AlternateContent>
        <p:cxnSp>
          <p:nvCxnSpPr>
            <p:cNvPr id="47" name="Straight Connector 46"/>
            <p:cNvCxnSpPr>
              <a:cxnSpLocks noChangeAspect="1"/>
            </p:cNvCxnSpPr>
            <p:nvPr/>
          </p:nvCxnSpPr>
          <p:spPr>
            <a:xfrm>
              <a:off x="9081675" y="2122068"/>
              <a:ext cx="163120" cy="28522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noChangeAspect="1"/>
            </p:cNvCxnSpPr>
            <p:nvPr/>
          </p:nvCxnSpPr>
          <p:spPr>
            <a:xfrm flipV="1">
              <a:off x="8442307" y="2354405"/>
              <a:ext cx="776667" cy="450448"/>
            </a:xfrm>
            <a:prstGeom prst="line">
              <a:avLst/>
            </a:prstGeom>
            <a:ln w="5715">
              <a:solidFill>
                <a:schemeClr val="tx1">
                  <a:lumMod val="75000"/>
                  <a:lumOff val="2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0" name="Arc 9"/>
            <p:cNvSpPr>
              <a:spLocks noChangeAspect="1"/>
            </p:cNvSpPr>
            <p:nvPr/>
          </p:nvSpPr>
          <p:spPr>
            <a:xfrm>
              <a:off x="4059653" y="1908932"/>
              <a:ext cx="799330" cy="799330"/>
            </a:xfrm>
            <a:prstGeom prst="arc">
              <a:avLst>
                <a:gd name="adj1" fmla="val 12389123"/>
                <a:gd name="adj2" fmla="val 16183802"/>
              </a:avLst>
            </a:prstGeom>
            <a:solidFill>
              <a:srgbClr val="FF0000">
                <a:alpha val="38000"/>
              </a:srgbClr>
            </a:solidFill>
            <a:ln w="12700">
              <a:solidFill>
                <a:schemeClr val="tx1">
                  <a:lumMod val="75000"/>
                  <a:lumOff val="25000"/>
                </a:schemeClr>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Object plane pivot"/>
            <p:cNvGrpSpPr/>
            <p:nvPr/>
          </p:nvGrpSpPr>
          <p:grpSpPr>
            <a:xfrm>
              <a:off x="4416459" y="2271356"/>
              <a:ext cx="99917" cy="99916"/>
              <a:chOff x="3011758" y="4033638"/>
              <a:chExt cx="56010" cy="56010"/>
            </a:xfrm>
          </p:grpSpPr>
          <p:sp>
            <p:nvSpPr>
              <p:cNvPr id="61" name="Oval 60"/>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025811" y="4047708"/>
                <a:ext cx="30755" cy="307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Object plane pivot"/>
            <p:cNvGrpSpPr/>
            <p:nvPr/>
          </p:nvGrpSpPr>
          <p:grpSpPr>
            <a:xfrm>
              <a:off x="8114739" y="2270682"/>
              <a:ext cx="99917" cy="99916"/>
              <a:chOff x="3011758" y="4033638"/>
              <a:chExt cx="56010" cy="56010"/>
            </a:xfrm>
          </p:grpSpPr>
          <p:sp>
            <p:nvSpPr>
              <p:cNvPr id="146" name="Oval 145"/>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3025811" y="4047708"/>
                <a:ext cx="30755" cy="307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4453757" y="3718212"/>
              <a:ext cx="4949108" cy="206103"/>
              <a:chOff x="4730238" y="3718212"/>
              <a:chExt cx="4949108" cy="206103"/>
            </a:xfrm>
          </p:grpSpPr>
          <p:grpSp>
            <p:nvGrpSpPr>
              <p:cNvPr id="37" name="Group 36"/>
              <p:cNvGrpSpPr/>
              <p:nvPr/>
            </p:nvGrpSpPr>
            <p:grpSpPr>
              <a:xfrm>
                <a:off x="8439635" y="3718212"/>
                <a:ext cx="1239711" cy="206103"/>
                <a:chOff x="2607011" y="1651989"/>
                <a:chExt cx="694944" cy="115535"/>
              </a:xfrm>
            </p:grpSpPr>
            <p:cxnSp>
              <p:nvCxnSpPr>
                <p:cNvPr id="51" name="Straight Connector 50"/>
                <p:cNvCxnSpPr>
                  <a:cxnSpLocks/>
                </p:cNvCxnSpPr>
                <p:nvPr/>
              </p:nvCxnSpPr>
              <p:spPr>
                <a:xfrm flipH="1">
                  <a:off x="2608473"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2607011" y="1709756"/>
                  <a:ext cx="694944"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grpSp>
            <p:nvGrpSpPr>
              <p:cNvPr id="42" name="Group 41"/>
              <p:cNvGrpSpPr/>
              <p:nvPr/>
            </p:nvGrpSpPr>
            <p:grpSpPr>
              <a:xfrm>
                <a:off x="4730238" y="3718212"/>
                <a:ext cx="3709929" cy="206103"/>
                <a:chOff x="867399" y="1262591"/>
                <a:chExt cx="2084325" cy="115535"/>
              </a:xfrm>
            </p:grpSpPr>
            <p:cxnSp>
              <p:nvCxnSpPr>
                <p:cNvPr id="49" name="Straight Connector 48"/>
                <p:cNvCxnSpPr>
                  <a:cxnSpLocks/>
                </p:cNvCxnSpPr>
                <p:nvPr/>
              </p:nvCxnSpPr>
              <p:spPr>
                <a:xfrm>
                  <a:off x="2951724" y="1262591"/>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867399" y="1320358"/>
                  <a:ext cx="208033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cxnSp>
            <p:nvCxnSpPr>
              <p:cNvPr id="148" name="Straight Connector 147"/>
              <p:cNvCxnSpPr>
                <a:cxnSpLocks/>
              </p:cNvCxnSpPr>
              <p:nvPr/>
            </p:nvCxnSpPr>
            <p:spPr>
              <a:xfrm>
                <a:off x="4735916" y="3718212"/>
                <a:ext cx="0" cy="206103"/>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p:cNvCxnSpPr>
              <p:nvPr/>
            </p:nvCxnSpPr>
            <p:spPr>
              <a:xfrm>
                <a:off x="9672996" y="3718212"/>
                <a:ext cx="0" cy="206103"/>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a:off x="6891037" y="3082356"/>
              <a:ext cx="172992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56" name="Arc 155"/>
            <p:cNvSpPr/>
            <p:nvPr/>
          </p:nvSpPr>
          <p:spPr>
            <a:xfrm rot="19900800" flipV="1">
              <a:off x="7477741" y="2339465"/>
              <a:ext cx="912683" cy="1014129"/>
            </a:xfrm>
            <a:prstGeom prst="arc">
              <a:avLst>
                <a:gd name="adj1" fmla="val 17834929"/>
                <a:gd name="adj2" fmla="val 312592"/>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 name="Group 2"/>
          <p:cNvGrpSpPr/>
          <p:nvPr/>
        </p:nvGrpSpPr>
        <p:grpSpPr>
          <a:xfrm>
            <a:off x="3816749" y="4393896"/>
            <a:ext cx="4558503" cy="2093993"/>
            <a:chOff x="4016515" y="4470096"/>
            <a:chExt cx="4558503" cy="2093993"/>
          </a:xfrm>
        </p:grpSpPr>
        <p:sp>
          <p:nvSpPr>
            <p:cNvPr id="163" name="Rectangle 162"/>
            <p:cNvSpPr/>
            <p:nvPr/>
          </p:nvSpPr>
          <p:spPr>
            <a:xfrm>
              <a:off x="4016515" y="4470096"/>
              <a:ext cx="4558503" cy="2093993"/>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1" name="Rectangle 160"/>
                <p:cNvSpPr/>
                <p:nvPr/>
              </p:nvSpPr>
              <p:spPr>
                <a:xfrm>
                  <a:off x="4061744" y="4617754"/>
                  <a:ext cx="4468980"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smtClean="0">
                            <a:solidFill>
                              <a:srgbClr val="FF0000"/>
                            </a:solidFill>
                            <a:latin typeface="Cambria Math" panose="02040503050406030204" pitchFamily="18" charset="0"/>
                          </a:rPr>
                          <m:t>𝑑</m:t>
                        </m:r>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cos</m:t>
                                        </m:r>
                                      </m:e>
                                      <m:sup>
                                        <m:r>
                                          <a:rPr lang="en-US" i="0">
                                            <a:latin typeface="Cambria Math" panose="02040503050406030204" pitchFamily="18" charset="0"/>
                                          </a:rPr>
                                          <m:t>2</m:t>
                                        </m:r>
                                      </m:sup>
                                    </m:sSup>
                                  </m:fName>
                                  <m:e>
                                    <m:r>
                                      <a:rPr lang="en-US" i="1">
                                        <a:latin typeface="Cambria Math" panose="02040503050406030204" pitchFamily="18" charset="0"/>
                                      </a:rPr>
                                      <m:t>𝛼</m:t>
                                    </m:r>
                                  </m:e>
                                </m:func>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sin</m:t>
                                        </m:r>
                                      </m:e>
                                      <m:sup>
                                        <m:r>
                                          <a:rPr lang="en-US" i="0">
                                            <a:latin typeface="Cambria Math" panose="02040503050406030204" pitchFamily="18" charset="0"/>
                                          </a:rPr>
                                          <m:t>2</m:t>
                                        </m:r>
                                      </m:sup>
                                    </m:sSup>
                                  </m:fName>
                                  <m:e>
                                    <m:r>
                                      <a:rPr lang="en-US" i="1">
                                        <a:latin typeface="Cambria Math" panose="02040503050406030204" pitchFamily="18" charset="0"/>
                                      </a:rPr>
                                      <m:t>𝛼</m:t>
                                    </m:r>
                                  </m:e>
                                </m:func>
                              </m:e>
                            </m:d>
                            <m:r>
                              <a:rPr lang="en-US" i="0">
                                <a:latin typeface="Cambria Math" panose="02040503050406030204" pitchFamily="18" charset="0"/>
                              </a:rPr>
                              <m:t> </m:t>
                            </m:r>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r>
                              <a:rPr lang="en-US" i="0">
                                <a:latin typeface="Cambria Math" panose="02040503050406030204" pitchFamily="18" charset="0"/>
                              </a:rPr>
                              <m:t>+</m:t>
                            </m:r>
                            <m:r>
                              <a:rPr lang="en-US" i="1">
                                <a:latin typeface="Cambria Math" panose="02040503050406030204" pitchFamily="18" charset="0"/>
                              </a:rPr>
                              <m:t>𝑓</m:t>
                            </m:r>
                          </m:den>
                        </m:f>
                      </m:oMath>
                    </m:oMathPara>
                  </a14:m>
                  <a:endParaRPr lang="en-US"/>
                </a:p>
              </p:txBody>
            </p:sp>
          </mc:Choice>
          <mc:Fallback xmlns="">
            <p:sp>
              <p:nvSpPr>
                <p:cNvPr id="161" name="Rectangle 160"/>
                <p:cNvSpPr>
                  <a:spLocks noRot="1" noChangeAspect="1" noMove="1" noResize="1" noEditPoints="1" noAdjustHandles="1" noChangeArrowheads="1" noChangeShapeType="1" noTextEdit="1"/>
                </p:cNvSpPr>
                <p:nvPr/>
              </p:nvSpPr>
              <p:spPr>
                <a:xfrm>
                  <a:off x="4061744" y="4617754"/>
                  <a:ext cx="4468980" cy="74667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4089508" y="5732902"/>
                  <a:ext cx="4441216" cy="768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r>
                              <a:rPr lang="en-US" i="1">
                                <a:latin typeface="Cambria Math" panose="02040503050406030204" pitchFamily="18" charset="0"/>
                              </a:rPr>
                              <m:t>𝛽</m:t>
                            </m:r>
                          </m:e>
                        </m:func>
                        <m:r>
                          <a:rPr lang="en-US" i="0">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r>
                                  <a:rPr lang="en-US" i="1">
                                    <a:latin typeface="Cambria Math" panose="02040503050406030204" pitchFamily="18" charset="0"/>
                                  </a:rPr>
                                  <m:t>𝛼</m:t>
                                </m:r>
                              </m:e>
                            </m:func>
                            <m:d>
                              <m:dPr>
                                <m:begChr m:val="["/>
                                <m:endChr m:val="]"/>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r>
                                  <a:rPr lang="en-US" i="0">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0">
                                        <a:latin typeface="Cambria Math" panose="02040503050406030204" pitchFamily="18" charset="0"/>
                                      </a:rPr>
                                      <m:t>1−</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e>
                                </m:d>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e>
                            </m:d>
                            <m:r>
                              <a:rPr lang="en-US" i="0">
                                <a:latin typeface="Cambria Math" panose="02040503050406030204" pitchFamily="18" charset="0"/>
                              </a:rPr>
                              <m:t> </m:t>
                            </m:r>
                          </m:num>
                          <m:den>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cos</m:t>
                                        </m:r>
                                      </m:e>
                                      <m:sup>
                                        <m:r>
                                          <a:rPr lang="en-US" i="0">
                                            <a:latin typeface="Cambria Math" panose="02040503050406030204" pitchFamily="18" charset="0"/>
                                          </a:rPr>
                                          <m:t>2</m:t>
                                        </m:r>
                                      </m:sup>
                                    </m:sSup>
                                  </m:fName>
                                  <m:e>
                                    <m:r>
                                      <a:rPr lang="en-US" i="1">
                                        <a:latin typeface="Cambria Math" panose="02040503050406030204" pitchFamily="18" charset="0"/>
                                      </a:rPr>
                                      <m:t>𝛼</m:t>
                                    </m:r>
                                  </m:e>
                                </m:func>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sin</m:t>
                                        </m:r>
                                      </m:e>
                                      <m:sup>
                                        <m:r>
                                          <a:rPr lang="en-US" i="0">
                                            <a:latin typeface="Cambria Math" panose="02040503050406030204" pitchFamily="18" charset="0"/>
                                          </a:rPr>
                                          <m:t>2</m:t>
                                        </m:r>
                                      </m:sup>
                                    </m:sSup>
                                  </m:fName>
                                  <m:e>
                                    <m:r>
                                      <a:rPr lang="en-US" i="1">
                                        <a:latin typeface="Cambria Math" panose="02040503050406030204" pitchFamily="18" charset="0"/>
                                      </a:rPr>
                                      <m:t>𝛼</m:t>
                                    </m:r>
                                  </m:e>
                                </m:func>
                              </m:e>
                            </m:d>
                            <m:r>
                              <a:rPr lang="en-US" i="0">
                                <a:latin typeface="Cambria Math" panose="02040503050406030204" pitchFamily="18" charset="0"/>
                              </a:rPr>
                              <m:t> </m:t>
                            </m:r>
                          </m:den>
                        </m:f>
                      </m:oMath>
                    </m:oMathPara>
                  </a14:m>
                  <a:endParaRPr lang="en-US"/>
                </a:p>
              </p:txBody>
            </p:sp>
          </mc:Choice>
          <mc:Fallback xmlns="">
            <p:sp>
              <p:nvSpPr>
                <p:cNvPr id="162" name="Rectangle 161"/>
                <p:cNvSpPr>
                  <a:spLocks noRot="1" noChangeAspect="1" noMove="1" noResize="1" noEditPoints="1" noAdjustHandles="1" noChangeArrowheads="1" noChangeShapeType="1" noTextEdit="1"/>
                </p:cNvSpPr>
                <p:nvPr/>
              </p:nvSpPr>
              <p:spPr>
                <a:xfrm>
                  <a:off x="4089508" y="5732902"/>
                  <a:ext cx="4441216" cy="768480"/>
                </a:xfrm>
                <a:prstGeom prst="rect">
                  <a:avLst/>
                </a:prstGeom>
                <a:blipFill>
                  <a:blip r:embed="rId15"/>
                  <a:stretch>
                    <a:fillRect/>
                  </a:stretch>
                </a:blipFill>
              </p:spPr>
              <p:txBody>
                <a:bodyPr/>
                <a:lstStyle/>
                <a:p>
                  <a:r>
                    <a:rPr lang="en-US">
                      <a:noFill/>
                    </a:rPr>
                    <a:t> </a:t>
                  </a:r>
                </a:p>
              </p:txBody>
            </p:sp>
          </mc:Fallback>
        </mc:AlternateContent>
      </p:grpSp>
      <p:grpSp>
        <p:nvGrpSpPr>
          <p:cNvPr id="66" name="Group 65"/>
          <p:cNvGrpSpPr/>
          <p:nvPr/>
        </p:nvGrpSpPr>
        <p:grpSpPr>
          <a:xfrm>
            <a:off x="9080041" y="4745616"/>
            <a:ext cx="292559" cy="338554"/>
            <a:chOff x="1821495" y="4635241"/>
            <a:chExt cx="292559" cy="338554"/>
          </a:xfrm>
        </p:grpSpPr>
        <p:sp>
          <p:nvSpPr>
            <p:cNvPr id="67" name="Oval 66"/>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6</a:t>
              </a:r>
              <a:endParaRPr lang="en-US" sz="1600" dirty="0">
                <a:solidFill>
                  <a:srgbClr val="3A9AFF"/>
                </a:solidFill>
                <a:latin typeface="Euclid" panose="02020503060505020303" pitchFamily="18" charset="0"/>
              </a:endParaRPr>
            </a:p>
          </p:txBody>
        </p:sp>
      </p:grpSp>
      <p:grpSp>
        <p:nvGrpSpPr>
          <p:cNvPr id="69" name="Group 68"/>
          <p:cNvGrpSpPr/>
          <p:nvPr/>
        </p:nvGrpSpPr>
        <p:grpSpPr>
          <a:xfrm>
            <a:off x="9074740" y="5871665"/>
            <a:ext cx="292559" cy="338554"/>
            <a:chOff x="1821495" y="4635241"/>
            <a:chExt cx="292559" cy="338554"/>
          </a:xfrm>
        </p:grpSpPr>
        <p:sp>
          <p:nvSpPr>
            <p:cNvPr id="70" name="Oval 69"/>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7</a:t>
              </a:r>
              <a:endParaRPr lang="en-US" sz="1600" dirty="0">
                <a:solidFill>
                  <a:srgbClr val="3A9AFF"/>
                </a:solidFill>
                <a:latin typeface="Euclid" panose="02020503060505020303" pitchFamily="18" charset="0"/>
              </a:endParaRPr>
            </a:p>
          </p:txBody>
        </p:sp>
      </p:grpSp>
      <p:sp>
        <p:nvSpPr>
          <p:cNvPr id="4" name="Slide Number Placeholder 3"/>
          <p:cNvSpPr>
            <a:spLocks noGrp="1"/>
          </p:cNvSpPr>
          <p:nvPr>
            <p:ph type="sldNum" sz="quarter" idx="12"/>
          </p:nvPr>
        </p:nvSpPr>
        <p:spPr/>
        <p:txBody>
          <a:bodyPr/>
          <a:lstStyle/>
          <a:p>
            <a:fld id="{8295466C-6D01-4B7B-82FE-0060F6C0E0EB}" type="slidenum">
              <a:rPr lang="en-US" smtClean="0"/>
              <a:t>36</a:t>
            </a:fld>
            <a:endParaRPr lang="en-US"/>
          </a:p>
        </p:txBody>
      </p:sp>
    </p:spTree>
    <p:extLst>
      <p:ext uri="{BB962C8B-B14F-4D97-AF65-F5344CB8AC3E}">
        <p14:creationId xmlns:p14="http://schemas.microsoft.com/office/powerpoint/2010/main" val="2496428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64592" y="167635"/>
                <a:ext cx="117988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table demonstrates that the values of object plane tilt angle </a:t>
                </a:r>
                <a14:m>
                  <m:oMath xmlns:m="http://schemas.openxmlformats.org/officeDocument/2006/math">
                    <m:r>
                      <a:rPr lang="en-US" sz="2600" b="1" i="1" smtClean="0">
                        <a:solidFill>
                          <a:srgbClr val="FF3F7A"/>
                        </a:solidFill>
                        <a:latin typeface="Cambria Math" panose="02040503050406030204" pitchFamily="18" charset="0"/>
                      </a:rPr>
                      <m:t>𝜷</m:t>
                    </m:r>
                  </m:oMath>
                </a14:m>
                <a:r>
                  <a:rPr lang="en-US" sz="2600" b="1" dirty="0">
                    <a:solidFill>
                      <a:srgbClr val="FF3F7A"/>
                    </a:solidFill>
                    <a:latin typeface="Euclid" panose="02020503060505020303" pitchFamily="18" charset="0"/>
                  </a:rPr>
                  <a:t> </a:t>
                </a:r>
                <a:r>
                  <a:rPr lang="en-US" sz="2600" b="1">
                    <a:solidFill>
                      <a:srgbClr val="FF3F7A"/>
                    </a:solidFill>
                    <a:latin typeface="Euclid" panose="02020503060505020303" pitchFamily="18" charset="0"/>
                  </a:rPr>
                  <a:t>and image plane distance </a:t>
                </a:r>
                <a14:m>
                  <m:oMath xmlns:m="http://schemas.openxmlformats.org/officeDocument/2006/math">
                    <m:sSub>
                      <m:sSubPr>
                        <m:ctrlPr>
                          <a:rPr lang="en-US" sz="2600" b="1" i="1" smtClean="0">
                            <a:solidFill>
                              <a:srgbClr val="FF3F7A"/>
                            </a:solidFill>
                            <a:latin typeface="Cambria Math" panose="02040503050406030204" pitchFamily="18" charset="0"/>
                          </a:rPr>
                        </m:ctrlPr>
                      </m:sSubPr>
                      <m:e>
                        <m:acc>
                          <m:accPr>
                            <m:chr m:val="́"/>
                            <m:ctrlPr>
                              <a:rPr lang="en-US" sz="2600" b="1" i="1" smtClean="0">
                                <a:solidFill>
                                  <a:srgbClr val="FF3F7A"/>
                                </a:solidFill>
                                <a:latin typeface="Cambria Math" panose="02040503050406030204" pitchFamily="18" charset="0"/>
                              </a:rPr>
                            </m:ctrlPr>
                          </m:accPr>
                          <m:e>
                            <m:r>
                              <a:rPr lang="en-US" sz="2600" b="1" i="1" smtClean="0">
                                <a:solidFill>
                                  <a:srgbClr val="FF3F7A"/>
                                </a:solidFill>
                                <a:latin typeface="Cambria Math" panose="02040503050406030204" pitchFamily="18" charset="0"/>
                              </a:rPr>
                              <m:t>𝒛</m:t>
                            </m:r>
                          </m:e>
                        </m:acc>
                      </m:e>
                      <m:sub>
                        <m:r>
                          <a:rPr lang="en-US" sz="2600" b="1" i="1" smtClean="0">
                            <a:solidFill>
                              <a:srgbClr val="FF3F7A"/>
                            </a:solidFill>
                            <a:latin typeface="Cambria Math" panose="02040503050406030204" pitchFamily="18" charset="0"/>
                          </a:rPr>
                          <m:t>𝒐</m:t>
                        </m:r>
                      </m:sub>
                    </m:sSub>
                  </m:oMath>
                </a14:m>
                <a:r>
                  <a:rPr lang="en-US" sz="2600" b="1" dirty="0">
                    <a:solidFill>
                      <a:srgbClr val="FF3F7A"/>
                    </a:solidFill>
                    <a:latin typeface="Euclid" panose="02020503060505020303" pitchFamily="18" charset="0"/>
                  </a:rPr>
                  <a:t> </a:t>
                </a:r>
                <a:r>
                  <a:rPr lang="en-US" sz="2600" b="1">
                    <a:solidFill>
                      <a:srgbClr val="FF3F7A"/>
                    </a:solidFill>
                    <a:latin typeface="Euclid" panose="02020503060505020303" pitchFamily="18" charset="0"/>
                  </a:rPr>
                  <a:t>in Zemax match the numerically computed values</a:t>
                </a:r>
                <a:endParaRPr lang="en-US" sz="2600" b="1" dirty="0">
                  <a:solidFill>
                    <a:srgbClr val="FF3F7A"/>
                  </a:solidFill>
                  <a:latin typeface="Euclid" panose="02020503060505020303"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4592" y="167635"/>
                <a:ext cx="11798808" cy="892552"/>
              </a:xfrm>
              <a:prstGeom prst="rect">
                <a:avLst/>
              </a:prstGeom>
              <a:blipFill>
                <a:blip r:embed="rId3"/>
                <a:stretch>
                  <a:fillRect l="-930" t="-4762" b="-176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905383" y="1943099"/>
              <a:ext cx="10317225" cy="4121491"/>
            </p:xfrm>
            <a:graphic>
              <a:graphicData uri="http://schemas.openxmlformats.org/drawingml/2006/table">
                <a:tbl>
                  <a:tblPr firstRow="1" firstCol="1" bandRow="1">
                    <a:tableStyleId>{5C22544A-7EE6-4342-B048-85BDC9FD1C3A}</a:tableStyleId>
                  </a:tblPr>
                  <a:tblGrid>
                    <a:gridCol w="2063445">
                      <a:extLst>
                        <a:ext uri="{9D8B030D-6E8A-4147-A177-3AD203B41FA5}">
                          <a16:colId xmlns:a16="http://schemas.microsoft.com/office/drawing/2014/main" val="2586091096"/>
                        </a:ext>
                      </a:extLst>
                    </a:gridCol>
                    <a:gridCol w="2063445">
                      <a:extLst>
                        <a:ext uri="{9D8B030D-6E8A-4147-A177-3AD203B41FA5}">
                          <a16:colId xmlns:a16="http://schemas.microsoft.com/office/drawing/2014/main" val="2207833875"/>
                        </a:ext>
                      </a:extLst>
                    </a:gridCol>
                    <a:gridCol w="2063445">
                      <a:extLst>
                        <a:ext uri="{9D8B030D-6E8A-4147-A177-3AD203B41FA5}">
                          <a16:colId xmlns:a16="http://schemas.microsoft.com/office/drawing/2014/main" val="4103424998"/>
                        </a:ext>
                      </a:extLst>
                    </a:gridCol>
                    <a:gridCol w="2063445">
                      <a:extLst>
                        <a:ext uri="{9D8B030D-6E8A-4147-A177-3AD203B41FA5}">
                          <a16:colId xmlns:a16="http://schemas.microsoft.com/office/drawing/2014/main" val="2747805627"/>
                        </a:ext>
                      </a:extLst>
                    </a:gridCol>
                    <a:gridCol w="2063445">
                      <a:extLst>
                        <a:ext uri="{9D8B030D-6E8A-4147-A177-3AD203B41FA5}">
                          <a16:colId xmlns:a16="http://schemas.microsoft.com/office/drawing/2014/main" val="2087456582"/>
                        </a:ext>
                      </a:extLst>
                    </a:gridCol>
                  </a:tblGrid>
                  <a:tr h="635001">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𝛽</m:t>
                              </m:r>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𝛼</m:t>
                              </m:r>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acc>
                                <m:accPr>
                                  <m:chr m:val="́"/>
                                  <m:ctrlPr>
                                    <a:rPr lang="en-US" sz="1800" i="1">
                                      <a:effectLst/>
                                      <a:latin typeface="Cambria Math" panose="02040503050406030204" pitchFamily="18" charset="0"/>
                                    </a:rPr>
                                  </m:ctrlPr>
                                </m:accPr>
                                <m:e>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𝑧</m:t>
                                      </m:r>
                                    </m:e>
                                    <m:sub>
                                      <m:r>
                                        <a:rPr lang="en-US" sz="1800">
                                          <a:effectLst/>
                                          <a:latin typeface="Cambria Math" panose="02040503050406030204" pitchFamily="18" charset="0"/>
                                        </a:rPr>
                                        <m:t>𝑜</m:t>
                                      </m:r>
                                    </m:sub>
                                  </m:sSub>
                                </m:e>
                              </m:acc>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𝛽</m:t>
                              </m:r>
                            </m:oMath>
                          </a14:m>
                          <a:r>
                            <a:rPr lang="en-US" sz="1800">
                              <a:effectLst/>
                              <a:latin typeface="Times New Roman" panose="02020603050405020304" pitchFamily="18" charset="0"/>
                              <a:cs typeface="Times New Roman" panose="02020603050405020304" pitchFamily="18" charset="0"/>
                            </a:rPr>
                            <a:t> (numerical)</a:t>
                          </a:r>
                          <a:r>
                            <a:rPr lang="en-US" sz="1800" baseline="300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chemeClr val="tx1">
                            <a:lumMod val="75000"/>
                            <a:lumOff val="25000"/>
                          </a:schemeClr>
                        </a:solidFill>
                      </a:tcPr>
                    </a:tc>
                    <a:tc>
                      <a:txBody>
                        <a:bodyPr/>
                        <a:lstStyle/>
                        <a:p>
                          <a:pPr marL="0" marR="0" algn="ctr">
                            <a:lnSpc>
                              <a:spcPct val="150000"/>
                            </a:lnSpc>
                            <a:spcBef>
                              <a:spcPts val="600"/>
                            </a:spcBef>
                            <a:spcAft>
                              <a:spcPts val="600"/>
                            </a:spcAft>
                          </a:pPr>
                          <a14:m>
                            <m:oMath xmlns:m="http://schemas.openxmlformats.org/officeDocument/2006/math">
                              <m:acc>
                                <m:accPr>
                                  <m:chr m:val="́"/>
                                  <m:ctrlPr>
                                    <a:rPr lang="en-US" sz="1800" i="1">
                                      <a:effectLst/>
                                      <a:latin typeface="Cambria Math" panose="02040503050406030204" pitchFamily="18" charset="0"/>
                                    </a:rPr>
                                  </m:ctrlPr>
                                </m:accPr>
                                <m:e>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𝑧</m:t>
                                      </m:r>
                                    </m:e>
                                    <m:sub>
                                      <m:r>
                                        <a:rPr lang="en-US" sz="1800">
                                          <a:effectLst/>
                                          <a:latin typeface="Cambria Math" panose="02040503050406030204" pitchFamily="18" charset="0"/>
                                        </a:rPr>
                                        <m:t>𝑜</m:t>
                                      </m:r>
                                    </m:sub>
                                  </m:sSub>
                                </m:e>
                              </m:acc>
                            </m:oMath>
                          </a14:m>
                          <a:r>
                            <a:rPr lang="en-US" sz="1800">
                              <a:effectLst/>
                              <a:latin typeface="Times New Roman" panose="02020603050405020304" pitchFamily="18" charset="0"/>
                              <a:cs typeface="Times New Roman" panose="02020603050405020304" pitchFamily="18" charset="0"/>
                            </a:rPr>
                            <a:t> (numerical)</a:t>
                          </a:r>
                          <a:r>
                            <a:rPr lang="en-US" sz="1800" baseline="300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extLst>
                      <a:ext uri="{0D108BD9-81ED-4DB2-BD59-A6C34878D82A}">
                        <a16:rowId xmlns:a16="http://schemas.microsoft.com/office/drawing/2014/main" val="2126202065"/>
                      </a:ext>
                    </a:extLst>
                  </a:tr>
                  <a:tr h="315468">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-2.2e-15°</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743472123"/>
                      </a:ext>
                    </a:extLst>
                  </a:tr>
                  <a:tr h="315468">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-0.46989°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008221756"/>
                      </a:ext>
                    </a:extLst>
                  </a:tr>
                  <a:tr h="315468">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1.24249°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425700720"/>
                      </a:ext>
                    </a:extLst>
                  </a:tr>
                  <a:tr h="315468">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-2.23504°</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434314314"/>
                      </a:ext>
                    </a:extLst>
                  </a:tr>
                  <a:tr h="315468">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5.69682°</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828981783"/>
                      </a:ext>
                    </a:extLst>
                  </a:tr>
                  <a:tr h="315468">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-14.79587°</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2813056395"/>
                      </a:ext>
                    </a:extLst>
                  </a:tr>
                  <a:tr h="1593682">
                    <a:tc gridSpan="5">
                      <a:txBody>
                        <a:bodyPr/>
                        <a:lstStyle/>
                        <a:p>
                          <a:pPr marL="342900" marR="0" lvl="0" indent="-342900" algn="l">
                            <a:lnSpc>
                              <a:spcPct val="115000"/>
                            </a:lnSpc>
                            <a:spcBef>
                              <a:spcPts val="600"/>
                            </a:spcBef>
                            <a:spcAft>
                              <a:spcPts val="0"/>
                            </a:spcAft>
                            <a:buClr>
                              <a:srgbClr val="404040"/>
                            </a:buClr>
                            <a:buFont typeface="+mj-lt"/>
                            <a:buAutoNum type="arabicPeriod"/>
                          </a:pPr>
                          <a:endParaRPr lang="en-US" sz="500" b="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520700" marR="0" lvl="0" indent="-342900" algn="l">
                            <a:lnSpc>
                              <a:spcPct val="115000"/>
                            </a:lnSpc>
                            <a:spcBef>
                              <a:spcPts val="60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Object plane (</a:t>
                          </a:r>
                          <a14:m>
                            <m:oMath xmlns:m="http://schemas.openxmlformats.org/officeDocument/2006/math">
                              <m:sSub>
                                <m:sSubPr>
                                  <m:ctrlP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ctrlPr>
                                </m:sSubPr>
                                <m:e>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𝑧</m:t>
                                  </m:r>
                                </m:e>
                                <m:sub>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𝑜</m:t>
                                  </m:r>
                                </m:sub>
                              </m:sSub>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=−504.0</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1600" b="0" i="1">
                              <a:solidFill>
                                <a:schemeClr val="tx1">
                                  <a:lumMod val="75000"/>
                                  <a:lumOff val="25000"/>
                                </a:schemeClr>
                              </a:solidFill>
                              <a:effectLst/>
                              <a:latin typeface="Times New Roman" panose="02020603050405020304" pitchFamily="18" charset="0"/>
                              <a:cs typeface="Times New Roman" panose="02020603050405020304" pitchFamily="18" charset="0"/>
                            </a:rPr>
                            <a:t>mm</a:t>
                          </a: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β</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set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Lens plane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obtained using optimization using ray-tracing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Image plane distance </a:t>
                          </a:r>
                          <a14:m>
                            <m:oMath xmlns:m="http://schemas.openxmlformats.org/officeDocument/2006/math">
                              <m:sSub>
                                <m:sSubPr>
                                  <m:ctrlPr>
                                    <a:rPr lang="en-US" sz="1600" b="0" i="1">
                                      <a:solidFill>
                                        <a:schemeClr val="tx1">
                                          <a:lumMod val="75000"/>
                                          <a:lumOff val="25000"/>
                                        </a:schemeClr>
                                      </a:solidFill>
                                      <a:effectLst/>
                                      <a:latin typeface="Cambria Math" panose="02040503050406030204" pitchFamily="18" charset="0"/>
                                    </a:rPr>
                                  </m:ctrlPr>
                                </m:sSubPr>
                                <m:e>
                                  <m:acc>
                                    <m:accPr>
                                      <m:chr m:val="́"/>
                                      <m:ctrlPr>
                                        <a:rPr lang="en-US" sz="1600" b="0" i="1">
                                          <a:solidFill>
                                            <a:schemeClr val="tx1">
                                              <a:lumMod val="75000"/>
                                              <a:lumOff val="25000"/>
                                            </a:schemeClr>
                                          </a:solidFill>
                                          <a:effectLst/>
                                          <a:latin typeface="Cambria Math" panose="02040503050406030204" pitchFamily="18" charset="0"/>
                                        </a:rPr>
                                      </m:ctrlPr>
                                    </m:accPr>
                                    <m:e>
                                      <m:r>
                                        <a:rPr lang="en-US" sz="1600" b="0" i="1">
                                          <a:solidFill>
                                            <a:schemeClr val="tx1">
                                              <a:lumMod val="75000"/>
                                              <a:lumOff val="25000"/>
                                            </a:schemeClr>
                                          </a:solidFill>
                                          <a:effectLst/>
                                          <a:latin typeface="Cambria Math" panose="02040503050406030204" pitchFamily="18" charset="0"/>
                                        </a:rPr>
                                        <m:t>𝑧</m:t>
                                      </m:r>
                                    </m:e>
                                  </m:acc>
                                </m:e>
                                <m:sub>
                                  <m:r>
                                    <a:rPr lang="en-US" sz="1600" b="0" i="1">
                                      <a:solidFill>
                                        <a:schemeClr val="tx1">
                                          <a:lumMod val="75000"/>
                                          <a:lumOff val="25000"/>
                                        </a:schemeClr>
                                      </a:solidFill>
                                      <a:effectLst/>
                                      <a:latin typeface="Cambria Math" panose="02040503050406030204" pitchFamily="18" charset="0"/>
                                    </a:rPr>
                                    <m:t>𝑜</m:t>
                                  </m:r>
                                </m:sub>
                              </m:sSub>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obtained using optimization using ray-tracing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Object plane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β</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computed numerically using the value of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in column 2.</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Image plane distance </a:t>
                          </a:r>
                          <a14:m>
                            <m:oMath xmlns:m="http://schemas.openxmlformats.org/officeDocument/2006/math">
                              <m:sSub>
                                <m:sSubPr>
                                  <m:ctrlPr>
                                    <a:rPr lang="en-US" sz="1600" b="0" i="1">
                                      <a:solidFill>
                                        <a:schemeClr val="tx1">
                                          <a:lumMod val="75000"/>
                                          <a:lumOff val="25000"/>
                                        </a:schemeClr>
                                      </a:solidFill>
                                      <a:effectLst/>
                                      <a:latin typeface="Cambria Math" panose="02040503050406030204" pitchFamily="18" charset="0"/>
                                    </a:rPr>
                                  </m:ctrlPr>
                                </m:sSubPr>
                                <m:e>
                                  <m:acc>
                                    <m:accPr>
                                      <m:chr m:val="́"/>
                                      <m:ctrlPr>
                                        <a:rPr lang="en-US" sz="1600" b="0" i="1">
                                          <a:solidFill>
                                            <a:schemeClr val="tx1">
                                              <a:lumMod val="75000"/>
                                              <a:lumOff val="25000"/>
                                            </a:schemeClr>
                                          </a:solidFill>
                                          <a:effectLst/>
                                          <a:latin typeface="Cambria Math" panose="02040503050406030204" pitchFamily="18" charset="0"/>
                                        </a:rPr>
                                      </m:ctrlPr>
                                    </m:accPr>
                                    <m:e>
                                      <m:r>
                                        <a:rPr lang="en-US" sz="1600" b="0" i="1">
                                          <a:solidFill>
                                            <a:schemeClr val="tx1">
                                              <a:lumMod val="75000"/>
                                              <a:lumOff val="25000"/>
                                            </a:schemeClr>
                                          </a:solidFill>
                                          <a:effectLst/>
                                          <a:latin typeface="Cambria Math" panose="02040503050406030204" pitchFamily="18" charset="0"/>
                                        </a:rPr>
                                        <m:t>𝑧</m:t>
                                      </m:r>
                                    </m:e>
                                  </m:acc>
                                </m:e>
                                <m:sub>
                                  <m:r>
                                    <a:rPr lang="en-US" sz="1600" b="0" i="1">
                                      <a:solidFill>
                                        <a:schemeClr val="tx1">
                                          <a:lumMod val="75000"/>
                                          <a:lumOff val="25000"/>
                                        </a:schemeClr>
                                      </a:solidFill>
                                      <a:effectLst/>
                                      <a:latin typeface="Cambria Math" panose="02040503050406030204" pitchFamily="18" charset="0"/>
                                    </a:rPr>
                                    <m:t>𝑜</m:t>
                                  </m:r>
                                </m:sub>
                              </m:sSub>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computed numerically using the value of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in column 2.  </a:t>
                          </a:r>
                          <a:endParaRPr lang="en-US" sz="1600" b="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8232369"/>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694875306"/>
                  </p:ext>
                </p:extLst>
              </p:nvPr>
            </p:nvGraphicFramePr>
            <p:xfrm>
              <a:off x="905383" y="1943099"/>
              <a:ext cx="10317225" cy="4098721"/>
            </p:xfrm>
            <a:graphic>
              <a:graphicData uri="http://schemas.openxmlformats.org/drawingml/2006/table">
                <a:tbl>
                  <a:tblPr firstRow="1" firstCol="1" bandRow="1">
                    <a:tableStyleId>{5C22544A-7EE6-4342-B048-85BDC9FD1C3A}</a:tableStyleId>
                  </a:tblPr>
                  <a:tblGrid>
                    <a:gridCol w="2063445">
                      <a:extLst>
                        <a:ext uri="{9D8B030D-6E8A-4147-A177-3AD203B41FA5}">
                          <a16:colId xmlns:a16="http://schemas.microsoft.com/office/drawing/2014/main" val="2586091096"/>
                        </a:ext>
                      </a:extLst>
                    </a:gridCol>
                    <a:gridCol w="2063445">
                      <a:extLst>
                        <a:ext uri="{9D8B030D-6E8A-4147-A177-3AD203B41FA5}">
                          <a16:colId xmlns:a16="http://schemas.microsoft.com/office/drawing/2014/main" val="2207833875"/>
                        </a:ext>
                      </a:extLst>
                    </a:gridCol>
                    <a:gridCol w="2063445">
                      <a:extLst>
                        <a:ext uri="{9D8B030D-6E8A-4147-A177-3AD203B41FA5}">
                          <a16:colId xmlns:a16="http://schemas.microsoft.com/office/drawing/2014/main" val="4103424998"/>
                        </a:ext>
                      </a:extLst>
                    </a:gridCol>
                    <a:gridCol w="2063445">
                      <a:extLst>
                        <a:ext uri="{9D8B030D-6E8A-4147-A177-3AD203B41FA5}">
                          <a16:colId xmlns:a16="http://schemas.microsoft.com/office/drawing/2014/main" val="2747805627"/>
                        </a:ext>
                      </a:extLst>
                    </a:gridCol>
                    <a:gridCol w="2063445">
                      <a:extLst>
                        <a:ext uri="{9D8B030D-6E8A-4147-A177-3AD203B41FA5}">
                          <a16:colId xmlns:a16="http://schemas.microsoft.com/office/drawing/2014/main" val="2087456582"/>
                        </a:ext>
                      </a:extLst>
                    </a:gridCol>
                  </a:tblGrid>
                  <a:tr h="635001">
                    <a:tc>
                      <a:txBody>
                        <a:bodyPr/>
                        <a:lstStyle/>
                        <a:p>
                          <a:endParaRPr lang="en-US"/>
                        </a:p>
                      </a:txBody>
                      <a:tcPr marL="73025" marR="73025" marT="0" marB="0" anchor="ctr">
                        <a:blipFill>
                          <a:blip r:embed="rId4"/>
                          <a:stretch>
                            <a:fillRect l="-295" t="-962" r="-400885" b="-562500"/>
                          </a:stretch>
                        </a:blipFill>
                      </a:tcPr>
                    </a:tc>
                    <a:tc>
                      <a:txBody>
                        <a:bodyPr/>
                        <a:lstStyle/>
                        <a:p>
                          <a:endParaRPr lang="en-US"/>
                        </a:p>
                      </a:txBody>
                      <a:tcPr marL="73025" marR="73025" marT="0" marB="0" anchor="ctr">
                        <a:blipFill>
                          <a:blip r:embed="rId4"/>
                          <a:stretch>
                            <a:fillRect l="-100592" t="-962" r="-302071" b="-562500"/>
                          </a:stretch>
                        </a:blipFill>
                      </a:tcPr>
                    </a:tc>
                    <a:tc>
                      <a:txBody>
                        <a:bodyPr/>
                        <a:lstStyle/>
                        <a:p>
                          <a:endParaRPr lang="en-US"/>
                        </a:p>
                      </a:txBody>
                      <a:tcPr marL="73025" marR="73025" marT="0" marB="0" anchor="ctr">
                        <a:lnR w="19050" cap="flat" cmpd="sng" algn="ctr">
                          <a:solidFill>
                            <a:srgbClr val="FF0000"/>
                          </a:solidFill>
                          <a:prstDash val="solid"/>
                          <a:round/>
                          <a:headEnd type="none" w="med" len="med"/>
                          <a:tailEnd type="none" w="med" len="med"/>
                        </a:lnR>
                        <a:blipFill>
                          <a:blip r:embed="rId4"/>
                          <a:stretch>
                            <a:fillRect l="-200000" t="-962" r="-201180" b="-562500"/>
                          </a:stretch>
                        </a:blipFill>
                      </a:tcPr>
                    </a:tc>
                    <a:tc>
                      <a:txBody>
                        <a:bodyPr/>
                        <a:lstStyle/>
                        <a:p>
                          <a:endParaRPr lang="en-US"/>
                        </a:p>
                      </a:txBody>
                      <a:tcPr marL="73025" marR="73025" marT="0" marB="0" anchor="ctr">
                        <a:lnL w="19050" cap="flat" cmpd="sng" algn="ctr">
                          <a:solidFill>
                            <a:srgbClr val="FF0000"/>
                          </a:solidFill>
                          <a:prstDash val="solid"/>
                          <a:round/>
                          <a:headEnd type="none" w="med" len="med"/>
                          <a:tailEnd type="none" w="med" len="med"/>
                        </a:lnL>
                        <a:blipFill>
                          <a:blip r:embed="rId4"/>
                          <a:stretch>
                            <a:fillRect l="-300888" t="-962" r="-101775" b="-562500"/>
                          </a:stretch>
                        </a:blipFill>
                      </a:tcPr>
                    </a:tc>
                    <a:tc>
                      <a:txBody>
                        <a:bodyPr/>
                        <a:lstStyle/>
                        <a:p>
                          <a:endParaRPr lang="en-US"/>
                        </a:p>
                      </a:txBody>
                      <a:tcPr marL="73025" marR="73025" marT="0" marB="0" anchor="ctr">
                        <a:blipFill>
                          <a:blip r:embed="rId4"/>
                          <a:stretch>
                            <a:fillRect l="-399705" t="-962" r="-1475" b="-562500"/>
                          </a:stretch>
                        </a:blipFill>
                      </a:tcPr>
                    </a:tc>
                    <a:extLst>
                      <a:ext uri="{0D108BD9-81ED-4DB2-BD59-A6C34878D82A}">
                        <a16:rowId xmlns:a16="http://schemas.microsoft.com/office/drawing/2014/main" val="2126202065"/>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-2.2e-15°</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74347212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-0.46989°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008221756"/>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1.24249°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425700720"/>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-2.23504°</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434314314"/>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5.69682°</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82898178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-14.79587°</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2813056395"/>
                      </a:ext>
                    </a:extLst>
                  </a:tr>
                  <a:tr h="1593682">
                    <a:tc gridSpan="5">
                      <a:txBody>
                        <a:bodyPr/>
                        <a:lstStyle/>
                        <a:p>
                          <a:endParaRPr lang="en-US"/>
                        </a:p>
                      </a:txBody>
                      <a:tcPr marL="73025" marR="73025" marT="0" marB="0" anchor="ctr">
                        <a:blipFill>
                          <a:blip r:embed="rId4"/>
                          <a:stretch>
                            <a:fillRect l="-59" t="-157634" r="-295" b="-5725"/>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8232369"/>
                      </a:ext>
                    </a:extLst>
                  </a:tr>
                </a:tbl>
              </a:graphicData>
            </a:graphic>
          </p:graphicFrame>
        </mc:Fallback>
      </mc:AlternateContent>
      <p:grpSp>
        <p:nvGrpSpPr>
          <p:cNvPr id="14" name="Group 13"/>
          <p:cNvGrpSpPr/>
          <p:nvPr/>
        </p:nvGrpSpPr>
        <p:grpSpPr>
          <a:xfrm>
            <a:off x="911733" y="1873250"/>
            <a:ext cx="10298019" cy="64008"/>
            <a:chOff x="911733" y="1873250"/>
            <a:chExt cx="10298019" cy="64008"/>
          </a:xfrm>
        </p:grpSpPr>
        <p:sp>
          <p:nvSpPr>
            <p:cNvPr id="5" name="Rectangle 4"/>
            <p:cNvSpPr/>
            <p:nvPr/>
          </p:nvSpPr>
          <p:spPr>
            <a:xfrm>
              <a:off x="911733" y="1873250"/>
              <a:ext cx="2048256" cy="64008"/>
            </a:xfrm>
            <a:prstGeom prst="rect">
              <a:avLst/>
            </a:prstGeom>
            <a:solidFill>
              <a:srgbClr val="4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7100385" y="1873250"/>
              <a:ext cx="2048256" cy="64008"/>
            </a:xfrm>
            <a:prstGeom prst="rect">
              <a:avLst/>
            </a:prstGeom>
            <a:solidFill>
              <a:srgbClr val="4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9161496" y="1873250"/>
              <a:ext cx="2048256" cy="64008"/>
            </a:xfrm>
            <a:prstGeom prst="rect">
              <a:avLst/>
            </a:prstGeom>
            <a:solidFill>
              <a:srgbClr val="00D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037840" y="1873250"/>
              <a:ext cx="2048256" cy="64008"/>
            </a:xfrm>
            <a:prstGeom prst="rect">
              <a:avLst/>
            </a:prstGeom>
            <a:solidFill>
              <a:srgbClr val="00D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p:cNvGrpSpPr/>
          <p:nvPr/>
        </p:nvGrpSpPr>
        <p:grpSpPr>
          <a:xfrm>
            <a:off x="2330820" y="1314187"/>
            <a:ext cx="8176205" cy="423041"/>
            <a:chOff x="2330820" y="1314187"/>
            <a:chExt cx="8176205" cy="423041"/>
          </a:xfrm>
        </p:grpSpPr>
        <p:sp>
          <p:nvSpPr>
            <p:cNvPr id="7" name="TextBox 6"/>
            <p:cNvSpPr txBox="1"/>
            <p:nvPr/>
          </p:nvSpPr>
          <p:spPr>
            <a:xfrm>
              <a:off x="2330820" y="1314187"/>
              <a:ext cx="2958374" cy="400110"/>
            </a:xfrm>
            <a:prstGeom prst="rect">
              <a:avLst/>
            </a:prstGeom>
            <a:noFill/>
          </p:spPr>
          <p:txBody>
            <a:bodyPr wrap="none" rtlCol="0">
              <a:spAutoFit/>
            </a:bodyPr>
            <a:lstStyle/>
            <a:p>
              <a:r>
                <a:rPr lang="en-US" sz="2000" b="1">
                  <a:solidFill>
                    <a:schemeClr val="tx1">
                      <a:lumMod val="65000"/>
                      <a:lumOff val="35000"/>
                    </a:schemeClr>
                  </a:solidFill>
                </a:rPr>
                <a:t>Ray traced values (Zemax)</a:t>
              </a:r>
            </a:p>
          </p:txBody>
        </p:sp>
        <p:sp>
          <p:nvSpPr>
            <p:cNvPr id="8" name="TextBox 7"/>
            <p:cNvSpPr txBox="1"/>
            <p:nvPr/>
          </p:nvSpPr>
          <p:spPr>
            <a:xfrm>
              <a:off x="7906120" y="1314187"/>
              <a:ext cx="2600905" cy="400110"/>
            </a:xfrm>
            <a:prstGeom prst="rect">
              <a:avLst/>
            </a:prstGeom>
            <a:noFill/>
          </p:spPr>
          <p:txBody>
            <a:bodyPr wrap="none" rtlCol="0">
              <a:spAutoFit/>
            </a:bodyPr>
            <a:lstStyle>
              <a:defPPr>
                <a:defRPr lang="en-US"/>
              </a:defPPr>
              <a:lvl1pPr>
                <a:defRPr sz="2000" b="1">
                  <a:solidFill>
                    <a:schemeClr val="tx1">
                      <a:lumMod val="65000"/>
                      <a:lumOff val="35000"/>
                    </a:schemeClr>
                  </a:solidFill>
                </a:defRPr>
              </a:lvl1pPr>
            </a:lstStyle>
            <a:p>
              <a:r>
                <a:rPr lang="en-US"/>
                <a:t>Numerically computed</a:t>
              </a:r>
            </a:p>
          </p:txBody>
        </p:sp>
        <p:cxnSp>
          <p:nvCxnSpPr>
            <p:cNvPr id="13" name="Straight Connector 12"/>
            <p:cNvCxnSpPr/>
            <p:nvPr/>
          </p:nvCxnSpPr>
          <p:spPr>
            <a:xfrm>
              <a:off x="7092765" y="1371468"/>
              <a:ext cx="0" cy="36576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8295466C-6D01-4B7B-82FE-0060F6C0E0EB}" type="slidenum">
              <a:rPr lang="en-US" smtClean="0"/>
              <a:t>37</a:t>
            </a:fld>
            <a:endParaRPr lang="en-US"/>
          </a:p>
        </p:txBody>
      </p:sp>
    </p:spTree>
    <p:extLst>
      <p:ext uri="{BB962C8B-B14F-4D97-AF65-F5344CB8AC3E}">
        <p14:creationId xmlns:p14="http://schemas.microsoft.com/office/powerpoint/2010/main" val="834364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6" name="Straight Connector 35"/>
          <p:cNvCxnSpPr/>
          <p:nvPr/>
        </p:nvCxnSpPr>
        <p:spPr>
          <a:xfrm>
            <a:off x="1671723" y="3110569"/>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76341" y="4053933"/>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8" name="Group 37" hidden="1"/>
          <p:cNvGrpSpPr/>
          <p:nvPr/>
        </p:nvGrpSpPr>
        <p:grpSpPr>
          <a:xfrm>
            <a:off x="1713349" y="2579990"/>
            <a:ext cx="2399958" cy="2143757"/>
            <a:chOff x="1493618" y="4842570"/>
            <a:chExt cx="1454257" cy="1299012"/>
          </a:xfrm>
          <a:effectLst>
            <a:outerShdw blurRad="50800" dist="38100" dir="2700000" algn="tl" rotWithShape="0">
              <a:prstClr val="black">
                <a:alpha val="40000"/>
              </a:prstClr>
            </a:outerShdw>
          </a:effectLst>
        </p:grpSpPr>
        <p:pic>
          <p:nvPicPr>
            <p:cNvPr id="67" name="Picture 6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68" name="Picture 6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69" name="Picture 6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13763" y="4842570"/>
              <a:ext cx="434112" cy="1299012"/>
            </a:xfrm>
            <a:prstGeom prst="rect">
              <a:avLst/>
            </a:prstGeom>
          </p:spPr>
        </p:pic>
      </p:grpSp>
      <p:grpSp>
        <p:nvGrpSpPr>
          <p:cNvPr id="76" name="Group 75"/>
          <p:cNvGrpSpPr/>
          <p:nvPr/>
        </p:nvGrpSpPr>
        <p:grpSpPr>
          <a:xfrm>
            <a:off x="1645801" y="2588598"/>
            <a:ext cx="2409486" cy="2143757"/>
            <a:chOff x="1453214" y="4842570"/>
            <a:chExt cx="1460030" cy="1299012"/>
          </a:xfrm>
          <a:effectLst>
            <a:outerShdw blurRad="50800" dist="38100" dir="2700000" algn="tl" rotWithShape="0">
              <a:prstClr val="black">
                <a:alpha val="40000"/>
              </a:prstClr>
            </a:outerShdw>
          </a:effectLst>
        </p:grpSpPr>
        <p:pic>
          <p:nvPicPr>
            <p:cNvPr id="77" name="Picture 7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78" name="Picture 7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79" name="Picture 7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53" name="TextBox 52"/>
          <p:cNvSpPr txBox="1"/>
          <p:nvPr/>
        </p:nvSpPr>
        <p:spPr>
          <a:xfrm rot="20716270">
            <a:off x="7619306" y="3204426"/>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5" name="TextBox 54"/>
          <p:cNvSpPr txBox="1"/>
          <p:nvPr/>
        </p:nvSpPr>
        <p:spPr>
          <a:xfrm>
            <a:off x="4054845" y="2152803"/>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7" name="TextBox 56"/>
          <p:cNvSpPr txBox="1"/>
          <p:nvPr/>
        </p:nvSpPr>
        <p:spPr>
          <a:xfrm>
            <a:off x="9141891" y="2200403"/>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1" name="Straight Connector 40" hidden="1"/>
          <p:cNvCxnSpPr/>
          <p:nvPr/>
        </p:nvCxnSpPr>
        <p:spPr>
          <a:xfrm rot="360000">
            <a:off x="9179226" y="1988952"/>
            <a:ext cx="1297769" cy="3614637"/>
          </a:xfrm>
          <a:prstGeom prst="line">
            <a:avLst/>
          </a:prstGeom>
          <a:ln>
            <a:solidFill>
              <a:srgbClr val="00FF99">
                <a:alpha val="7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360000">
            <a:off x="9519368" y="1968593"/>
            <a:ext cx="1296669" cy="3537477"/>
          </a:xfrm>
          <a:prstGeom prst="line">
            <a:avLst/>
          </a:prstGeom>
          <a:ln>
            <a:solidFill>
              <a:srgbClr val="00FF99">
                <a:alpha val="73000"/>
              </a:srgbClr>
            </a:solidFill>
            <a:prstDash val="dash"/>
          </a:ln>
        </p:spPr>
        <p:style>
          <a:lnRef idx="1">
            <a:schemeClr val="accent1"/>
          </a:lnRef>
          <a:fillRef idx="0">
            <a:schemeClr val="accent1"/>
          </a:fillRef>
          <a:effectRef idx="0">
            <a:schemeClr val="accent1"/>
          </a:effectRef>
          <a:fontRef idx="minor">
            <a:schemeClr val="tx1"/>
          </a:fontRef>
        </p:style>
      </p:cxnSp>
      <p:pic>
        <p:nvPicPr>
          <p:cNvPr id="47"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760000">
            <a:off x="9283719" y="2847457"/>
            <a:ext cx="862487" cy="623485"/>
          </a:xfrm>
          <a:prstGeom prst="rect">
            <a:avLst/>
          </a:prstGeom>
          <a:effectLst>
            <a:outerShdw blurRad="50800" dist="38100" dir="5400000" algn="ctr" rotWithShape="0">
              <a:srgbClr val="000000">
                <a:alpha val="95000"/>
              </a:srgbClr>
            </a:outerShdw>
          </a:effectLst>
        </p:spPr>
      </p:pic>
      <p:cxnSp>
        <p:nvCxnSpPr>
          <p:cNvPr id="48" name="Straight Connector 47"/>
          <p:cNvCxnSpPr>
            <a:cxnSpLocks noChangeAspect="1"/>
          </p:cNvCxnSpPr>
          <p:nvPr/>
        </p:nvCxnSpPr>
        <p:spPr>
          <a:xfrm rot="20940000" flipV="1">
            <a:off x="7676930" y="3268278"/>
            <a:ext cx="2617170" cy="137160"/>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rot="21360000">
            <a:off x="9884363" y="3082673"/>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mc:AlternateContent xmlns:mc="http://schemas.openxmlformats.org/markup-compatibility/2006" xmlns:a14="http://schemas.microsoft.com/office/drawing/2010/main">
        <mc:Choice Requires="a14">
          <p:sp>
            <p:nvSpPr>
              <p:cNvPr id="64" name="TextBox 63" hidden="1"/>
              <p:cNvSpPr txBox="1"/>
              <p:nvPr/>
            </p:nvSpPr>
            <p:spPr>
              <a:xfrm rot="20460000">
                <a:off x="9491293" y="2060488"/>
                <a:ext cx="528598" cy="406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lumMod val="50000"/>
                              <a:lumOff val="50000"/>
                            </a:schemeClr>
                          </a:solidFill>
                          <a:latin typeface="Cambria Math" panose="02040503050406030204" pitchFamily="18" charset="0"/>
                          <a:cs typeface="Times New Roman" panose="02020603050405020304" pitchFamily="18" charset="0"/>
                        </a:rPr>
                        <m:t>𝐻</m:t>
                      </m:r>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4" name="TextBox 63" hidden="1"/>
              <p:cNvSpPr txBox="1">
                <a:spLocks noRot="1" noChangeAspect="1" noMove="1" noResize="1" noEditPoints="1" noAdjustHandles="1" noChangeArrowheads="1" noChangeShapeType="1" noTextEdit="1"/>
              </p:cNvSpPr>
              <p:nvPr/>
            </p:nvSpPr>
            <p:spPr>
              <a:xfrm rot="20460000">
                <a:off x="9491293" y="2060488"/>
                <a:ext cx="528598" cy="4063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hidden="1"/>
              <p:cNvSpPr txBox="1"/>
              <p:nvPr/>
            </p:nvSpPr>
            <p:spPr>
              <a:xfrm rot="20460000">
                <a:off x="9179758" y="2172299"/>
                <a:ext cx="528598" cy="4136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000" b="0" i="1" smtClean="0">
                              <a:solidFill>
                                <a:schemeClr val="tx1">
                                  <a:lumMod val="50000"/>
                                  <a:lumOff val="50000"/>
                                </a:schemeClr>
                              </a:solidFill>
                              <a:latin typeface="Cambria Math" panose="02040503050406030204" pitchFamily="18" charset="0"/>
                              <a:cs typeface="Times New Roman" panose="02020603050405020304" pitchFamily="18" charset="0"/>
                            </a:rPr>
                          </m:ctrlPr>
                        </m:accPr>
                        <m:e>
                          <m:r>
                            <a:rPr lang="en-US" sz="1000" i="1" smtClean="0">
                              <a:solidFill>
                                <a:schemeClr val="tx1">
                                  <a:lumMod val="50000"/>
                                  <a:lumOff val="50000"/>
                                </a:schemeClr>
                              </a:solidFill>
                              <a:latin typeface="Cambria Math" panose="02040503050406030204" pitchFamily="18" charset="0"/>
                              <a:cs typeface="Times New Roman" panose="02020603050405020304" pitchFamily="18" charset="0"/>
                            </a:rPr>
                            <m:t>𝐻</m:t>
                          </m:r>
                        </m:e>
                      </m:acc>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5" name="TextBox 64" hidden="1"/>
              <p:cNvSpPr txBox="1">
                <a:spLocks noRot="1" noChangeAspect="1" noMove="1" noResize="1" noEditPoints="1" noAdjustHandles="1" noChangeArrowheads="1" noChangeShapeType="1" noTextEdit="1"/>
              </p:cNvSpPr>
              <p:nvPr/>
            </p:nvSpPr>
            <p:spPr>
              <a:xfrm rot="20460000">
                <a:off x="9179758" y="2172299"/>
                <a:ext cx="528598" cy="41364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hidden="1"/>
              <p:cNvSpPr txBox="1"/>
              <p:nvPr/>
            </p:nvSpPr>
            <p:spPr>
              <a:xfrm rot="20460000">
                <a:off x="8764550" y="2157291"/>
                <a:ext cx="528598" cy="406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lumMod val="50000"/>
                              <a:lumOff val="50000"/>
                            </a:schemeClr>
                          </a:solidFill>
                          <a:latin typeface="Cambria Math" panose="02040503050406030204" pitchFamily="18" charset="0"/>
                          <a:cs typeface="Times New Roman" panose="02020603050405020304" pitchFamily="18" charset="0"/>
                        </a:rPr>
                        <m:t>𝐹</m:t>
                      </m:r>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6" name="TextBox 65" hidden="1"/>
              <p:cNvSpPr txBox="1">
                <a:spLocks noRot="1" noChangeAspect="1" noMove="1" noResize="1" noEditPoints="1" noAdjustHandles="1" noChangeArrowheads="1" noChangeShapeType="1" noTextEdit="1"/>
              </p:cNvSpPr>
              <p:nvPr/>
            </p:nvSpPr>
            <p:spPr>
              <a:xfrm rot="20460000">
                <a:off x="8764550" y="2157291"/>
                <a:ext cx="528598" cy="406338"/>
              </a:xfrm>
              <a:prstGeom prst="rect">
                <a:avLst/>
              </a:prstGeom>
              <a:blipFill>
                <a:blip r:embed="rId8"/>
                <a:stretch>
                  <a:fillRect/>
                </a:stretch>
              </a:blipFill>
            </p:spPr>
            <p:txBody>
              <a:bodyPr/>
              <a:lstStyle/>
              <a:p>
                <a:r>
                  <a:rPr lang="en-US">
                    <a:noFill/>
                  </a:rPr>
                  <a:t> </a:t>
                </a:r>
              </a:p>
            </p:txBody>
          </p:sp>
        </mc:Fallback>
      </mc:AlternateContent>
      <p:sp>
        <p:nvSpPr>
          <p:cNvPr id="33" name="TextBox 32"/>
          <p:cNvSpPr txBox="1"/>
          <p:nvPr/>
        </p:nvSpPr>
        <p:spPr>
          <a:xfrm>
            <a:off x="164592" y="167635"/>
            <a:ext cx="120274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We can orient the plane of sharp focus &amp; the DOF in Scheimpflug camera expedient to iris imaging</a:t>
            </a:r>
          </a:p>
        </p:txBody>
      </p:sp>
      <p:cxnSp>
        <p:nvCxnSpPr>
          <p:cNvPr id="6" name="Straight Connector 5"/>
          <p:cNvCxnSpPr/>
          <p:nvPr/>
        </p:nvCxnSpPr>
        <p:spPr>
          <a:xfrm>
            <a:off x="10228191" y="2068670"/>
            <a:ext cx="0" cy="3401568"/>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227437" y="2596571"/>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274864" y="2068670"/>
            <a:ext cx="0" cy="3401568"/>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177272" y="2068670"/>
            <a:ext cx="0" cy="3401568"/>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rot="21600000">
            <a:off x="10199569" y="3085235"/>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2" name="Isosceles Triangle 71" hidden="1"/>
          <p:cNvSpPr/>
          <p:nvPr/>
        </p:nvSpPr>
        <p:spPr>
          <a:xfrm rot="5400000">
            <a:off x="4623857" y="-996832"/>
            <a:ext cx="2257464" cy="8163665"/>
          </a:xfrm>
          <a:prstGeom prst="triangle">
            <a:avLst>
              <a:gd name="adj" fmla="val 50770"/>
            </a:avLst>
          </a:prstGeom>
          <a:solidFill>
            <a:srgbClr val="00B0F0">
              <a:alpha val="20000"/>
            </a:srgbClr>
          </a:solidFill>
          <a:ln w="0">
            <a:solidFill>
              <a:schemeClr val="accent1">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p:cNvSpPr/>
          <p:nvPr/>
        </p:nvSpPr>
        <p:spPr>
          <a:xfrm>
            <a:off x="1670050" y="2228850"/>
            <a:ext cx="7842250" cy="2012950"/>
          </a:xfrm>
          <a:custGeom>
            <a:avLst/>
            <a:gdLst>
              <a:gd name="connsiteX0" fmla="*/ 7842250 w 7842250"/>
              <a:gd name="connsiteY0" fmla="*/ 2012950 h 2012950"/>
              <a:gd name="connsiteX1" fmla="*/ 6350 w 7842250"/>
              <a:gd name="connsiteY1" fmla="*/ 520700 h 2012950"/>
              <a:gd name="connsiteX2" fmla="*/ 0 w 7842250"/>
              <a:gd name="connsiteY2" fmla="*/ 0 h 2012950"/>
              <a:gd name="connsiteX3" fmla="*/ 7842250 w 7842250"/>
              <a:gd name="connsiteY3" fmla="*/ 2012950 h 2012950"/>
            </a:gdLst>
            <a:ahLst/>
            <a:cxnLst>
              <a:cxn ang="0">
                <a:pos x="connsiteX0" y="connsiteY0"/>
              </a:cxn>
              <a:cxn ang="0">
                <a:pos x="connsiteX1" y="connsiteY1"/>
              </a:cxn>
              <a:cxn ang="0">
                <a:pos x="connsiteX2" y="connsiteY2"/>
              </a:cxn>
              <a:cxn ang="0">
                <a:pos x="connsiteX3" y="connsiteY3"/>
              </a:cxn>
            </a:cxnLst>
            <a:rect l="l" t="t" r="r" b="b"/>
            <a:pathLst>
              <a:path w="7842250" h="2012950">
                <a:moveTo>
                  <a:pt x="7842250" y="2012950"/>
                </a:moveTo>
                <a:lnTo>
                  <a:pt x="6350" y="520700"/>
                </a:lnTo>
                <a:cubicBezTo>
                  <a:pt x="4233" y="347133"/>
                  <a:pt x="2117" y="173567"/>
                  <a:pt x="0" y="0"/>
                </a:cubicBezTo>
                <a:lnTo>
                  <a:pt x="7842250" y="2012950"/>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62" name="dof_ext2"/>
          <p:cNvCxnSpPr/>
          <p:nvPr/>
        </p:nvCxnSpPr>
        <p:spPr>
          <a:xfrm>
            <a:off x="1680525" y="2752389"/>
            <a:ext cx="8472419" cy="1619586"/>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dof_ext1"/>
          <p:cNvCxnSpPr/>
          <p:nvPr/>
        </p:nvCxnSpPr>
        <p:spPr>
          <a:xfrm>
            <a:off x="1680525" y="2236122"/>
            <a:ext cx="8594339" cy="2187143"/>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Posf"/>
          <p:cNvCxnSpPr/>
          <p:nvPr/>
        </p:nvCxnSpPr>
        <p:spPr>
          <a:xfrm>
            <a:off x="1681841" y="2498031"/>
            <a:ext cx="8582560" cy="191302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56" name="Arc 55"/>
          <p:cNvSpPr/>
          <p:nvPr/>
        </p:nvSpPr>
        <p:spPr>
          <a:xfrm>
            <a:off x="4146102" y="2036330"/>
            <a:ext cx="1138953" cy="1138952"/>
          </a:xfrm>
          <a:prstGeom prst="arc">
            <a:avLst>
              <a:gd name="adj1" fmla="val 8162486"/>
              <a:gd name="adj2" fmla="val 11693245"/>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flipH="1">
            <a:off x="4676747" y="2367796"/>
            <a:ext cx="1791797" cy="2256539"/>
          </a:xfrm>
          <a:prstGeom prst="arc">
            <a:avLst>
              <a:gd name="adj1" fmla="val 20437038"/>
              <a:gd name="adj2" fmla="val 2790707"/>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Dof arc"/>
          <p:cNvGrpSpPr/>
          <p:nvPr/>
        </p:nvGrpSpPr>
        <p:grpSpPr>
          <a:xfrm>
            <a:off x="4212816" y="2370658"/>
            <a:ext cx="2093551" cy="2263517"/>
            <a:chOff x="4212816" y="2370658"/>
            <a:chExt cx="2093551" cy="2263517"/>
          </a:xfrm>
        </p:grpSpPr>
        <p:sp>
          <p:nvSpPr>
            <p:cNvPr id="54" name="Arc 53 _ dof"/>
            <p:cNvSpPr/>
            <p:nvPr/>
          </p:nvSpPr>
          <p:spPr>
            <a:xfrm rot="1012374">
              <a:off x="4267609" y="2370658"/>
              <a:ext cx="2038758" cy="2263517"/>
            </a:xfrm>
            <a:prstGeom prst="arc">
              <a:avLst>
                <a:gd name="adj1" fmla="val 10645685"/>
                <a:gd name="adj2" fmla="val 11800624"/>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3" name="Straight Connector 72"/>
            <p:cNvCxnSpPr>
              <a:cxnSpLocks/>
            </p:cNvCxnSpPr>
            <p:nvPr/>
          </p:nvCxnSpPr>
          <p:spPr>
            <a:xfrm rot="6360000">
              <a:off x="4434606" y="2851608"/>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rot="6060000">
              <a:off x="4300335" y="3167633"/>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Arc 57"/>
          <p:cNvSpPr/>
          <p:nvPr/>
        </p:nvSpPr>
        <p:spPr>
          <a:xfrm>
            <a:off x="9256716" y="2407656"/>
            <a:ext cx="1138953" cy="1138952"/>
          </a:xfrm>
          <a:prstGeom prst="arc">
            <a:avLst>
              <a:gd name="adj1" fmla="val 16459473"/>
              <a:gd name="adj2" fmla="val 18802953"/>
            </a:avLst>
          </a:prstGeom>
          <a:ln w="9525">
            <a:solidFill>
              <a:schemeClr val="tx1">
                <a:lumMod val="85000"/>
                <a:lumOff val="1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295466C-6D01-4B7B-82FE-0060F6C0E0EB}" type="slidenum">
              <a:rPr lang="en-US" smtClean="0"/>
              <a:t>38</a:t>
            </a:fld>
            <a:endParaRPr lang="en-US"/>
          </a:p>
        </p:txBody>
      </p:sp>
    </p:spTree>
    <p:extLst>
      <p:ext uri="{BB962C8B-B14F-4D97-AF65-F5344CB8AC3E}">
        <p14:creationId xmlns:p14="http://schemas.microsoft.com/office/powerpoint/2010/main" val="2864083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923050" y="3432123"/>
            <a:ext cx="10241280" cy="0"/>
          </a:xfrm>
          <a:prstGeom prst="line">
            <a:avLst/>
          </a:prstGeom>
          <a:ln w="22225">
            <a:solidFill>
              <a:srgbClr val="F5504E"/>
            </a:solidFill>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20782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857" y="2813762"/>
            <a:ext cx="1728399" cy="1249199"/>
          </a:xfrm>
          <a:prstGeom prst="rect">
            <a:avLst/>
          </a:prstGeom>
          <a:effectLst>
            <a:outerShdw blurRad="50800" dist="38100" dir="5400000" algn="ctr" rotWithShape="0">
              <a:srgbClr val="000000">
                <a:alpha val="95000"/>
              </a:srgbClr>
            </a:outerShdw>
          </a:effectLst>
        </p:spPr>
      </p:pic>
      <p:sp>
        <p:nvSpPr>
          <p:cNvPr id="5" name="Rectangle 4"/>
          <p:cNvSpPr/>
          <p:nvPr/>
        </p:nvSpPr>
        <p:spPr>
          <a:xfrm>
            <a:off x="923007" y="1925053"/>
            <a:ext cx="10653286" cy="304158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p:cNvSpPr/>
          <p:nvPr/>
        </p:nvSpPr>
        <p:spPr>
          <a:xfrm>
            <a:off x="12549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256939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38838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65126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78462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04900" y="1971675"/>
            <a:ext cx="2136354" cy="338554"/>
          </a:xfrm>
          <a:prstGeom prst="rect">
            <a:avLst/>
          </a:prstGeom>
          <a:noFill/>
        </p:spPr>
        <p:txBody>
          <a:bodyPr wrap="none" rtlCol="0">
            <a:spAutoFit/>
          </a:bodyPr>
          <a:lstStyle/>
          <a:p>
            <a:r>
              <a:rPr lang="en-US" sz="1600" b="1" dirty="0">
                <a:solidFill>
                  <a:schemeClr val="bg1">
                    <a:lumMod val="50000"/>
                  </a:schemeClr>
                </a:solidFill>
                <a:latin typeface="Segoe WP" panose="020B0502040204020203" pitchFamily="34" charset="0"/>
                <a:cs typeface="Segoe WP" panose="020B0502040204020203" pitchFamily="34" charset="0"/>
              </a:rPr>
              <a:t>DEEP OBJECT SPACE</a:t>
            </a:r>
            <a:endParaRPr lang="en-US" sz="1200" b="1" dirty="0">
              <a:solidFill>
                <a:schemeClr val="bg1">
                  <a:lumMod val="50000"/>
                </a:schemeClr>
              </a:solidFill>
              <a:latin typeface="Segoe WP" panose="020B0502040204020203" pitchFamily="34" charset="0"/>
              <a:cs typeface="Segoe WP" panose="020B0502040204020203" pitchFamily="34" charset="0"/>
            </a:endParaRPr>
          </a:p>
        </p:txBody>
      </p:sp>
      <p:grpSp>
        <p:nvGrpSpPr>
          <p:cNvPr id="12" name="Group 11"/>
          <p:cNvGrpSpPr/>
          <p:nvPr/>
        </p:nvGrpSpPr>
        <p:grpSpPr>
          <a:xfrm>
            <a:off x="8841425" y="3386187"/>
            <a:ext cx="44768" cy="72822"/>
            <a:chOff x="8768259" y="3378704"/>
            <a:chExt cx="69421" cy="112925"/>
          </a:xfrm>
        </p:grpSpPr>
        <p:cxnSp>
          <p:nvCxnSpPr>
            <p:cNvPr id="13" name="Straight Connector 12"/>
            <p:cNvCxnSpPr/>
            <p:nvPr/>
          </p:nvCxnSpPr>
          <p:spPr>
            <a:xfrm rot="1980000">
              <a:off x="8807947" y="3378704"/>
              <a:ext cx="0" cy="104351"/>
            </a:xfrm>
            <a:prstGeom prst="line">
              <a:avLst/>
            </a:prstGeom>
            <a:ln w="41275" cap="sq">
              <a:solidFill>
                <a:schemeClr val="bg1"/>
              </a:solidFill>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rot="1980000">
              <a:off x="8768259" y="3382673"/>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8837680" y="3387278"/>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grpSp>
      <p:grpSp>
        <p:nvGrpSpPr>
          <p:cNvPr id="16" name="FPFS_0"/>
          <p:cNvGrpSpPr/>
          <p:nvPr/>
        </p:nvGrpSpPr>
        <p:grpSpPr>
          <a:xfrm>
            <a:off x="7108642" y="1385767"/>
            <a:ext cx="4467651" cy="4441390"/>
            <a:chOff x="7108642" y="1385767"/>
            <a:chExt cx="4467651" cy="4441390"/>
          </a:xfrm>
        </p:grpSpPr>
        <p:cxnSp>
          <p:nvCxnSpPr>
            <p:cNvPr id="17" name="Straight Connector 16"/>
            <p:cNvCxnSpPr/>
            <p:nvPr/>
          </p:nvCxnSpPr>
          <p:spPr>
            <a:xfrm>
              <a:off x="11164347"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8066380" y="1937068"/>
              <a:ext cx="135466" cy="3034146"/>
              <a:chOff x="8500535" y="1937068"/>
              <a:chExt cx="135466" cy="3034146"/>
            </a:xfrm>
          </p:grpSpPr>
          <p:sp>
            <p:nvSpPr>
              <p:cNvPr id="27" name="Rectangle 26"/>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0763250" y="4143375"/>
              <a:ext cx="813043" cy="759857"/>
              <a:chOff x="10753725" y="4143375"/>
              <a:chExt cx="813043" cy="759857"/>
            </a:xfrm>
          </p:grpSpPr>
          <p:sp>
            <p:nvSpPr>
              <p:cNvPr id="25" name="TextBox 24"/>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26" name="Straight Arrow Connector 2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108642" y="5029200"/>
              <a:ext cx="2063385" cy="797957"/>
              <a:chOff x="7108642" y="5029200"/>
              <a:chExt cx="2063385" cy="797957"/>
            </a:xfrm>
          </p:grpSpPr>
          <p:sp>
            <p:nvSpPr>
              <p:cNvPr id="23" name="TextBox 22"/>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24" name="Straight Arrow Connector 23"/>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Left Brace 20"/>
            <p:cNvSpPr/>
            <p:nvPr/>
          </p:nvSpPr>
          <p:spPr>
            <a:xfrm rot="5400000">
              <a:off x="8087915" y="1777604"/>
              <a:ext cx="88108" cy="133351"/>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7366000"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grpSp>
        <p:nvGrpSpPr>
          <p:cNvPr id="29" name="FPFS_1"/>
          <p:cNvGrpSpPr/>
          <p:nvPr/>
        </p:nvGrpSpPr>
        <p:grpSpPr>
          <a:xfrm>
            <a:off x="6921074" y="1385767"/>
            <a:ext cx="4631773" cy="4441390"/>
            <a:chOff x="6921074" y="1385767"/>
            <a:chExt cx="4631773" cy="4441390"/>
          </a:xfrm>
        </p:grpSpPr>
        <p:cxnSp>
          <p:nvCxnSpPr>
            <p:cNvPr id="30" name="Straight Connector 29"/>
            <p:cNvCxnSpPr/>
            <p:nvPr/>
          </p:nvCxnSpPr>
          <p:spPr>
            <a:xfrm>
              <a:off x="11134530"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7846245" y="1937068"/>
              <a:ext cx="208844" cy="3034146"/>
              <a:chOff x="8280400" y="1937068"/>
              <a:chExt cx="208844" cy="3034146"/>
            </a:xfrm>
          </p:grpSpPr>
          <p:sp>
            <p:nvSpPr>
              <p:cNvPr id="41" name="Rectangle 40"/>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2" name="Right Arrow 1"/>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33" name="Left Brace 32"/>
            <p:cNvSpPr/>
            <p:nvPr/>
          </p:nvSpPr>
          <p:spPr>
            <a:xfrm rot="5400000">
              <a:off x="7903988" y="1743695"/>
              <a:ext cx="88108" cy="201168"/>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7178432"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35" name="Group 34"/>
            <p:cNvGrpSpPr/>
            <p:nvPr/>
          </p:nvGrpSpPr>
          <p:grpSpPr>
            <a:xfrm>
              <a:off x="10739804" y="4143375"/>
              <a:ext cx="813043" cy="759857"/>
              <a:chOff x="10753725" y="4143375"/>
              <a:chExt cx="813043" cy="759857"/>
            </a:xfrm>
          </p:grpSpPr>
          <p:sp>
            <p:nvSpPr>
              <p:cNvPr id="39" name="TextBox 38"/>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40" name="Straight Arrow Connector 39"/>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6921074" y="5029200"/>
              <a:ext cx="2063385" cy="797957"/>
              <a:chOff x="7108642" y="5029200"/>
              <a:chExt cx="2063385" cy="797957"/>
            </a:xfrm>
          </p:grpSpPr>
          <p:sp>
            <p:nvSpPr>
              <p:cNvPr id="37" name="TextBox 36"/>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38" name="Straight Arrow Connector 37"/>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FPFS_2"/>
          <p:cNvGrpSpPr/>
          <p:nvPr/>
        </p:nvGrpSpPr>
        <p:grpSpPr>
          <a:xfrm>
            <a:off x="6639722" y="1385767"/>
            <a:ext cx="4889679" cy="4441390"/>
            <a:chOff x="6639722" y="1385767"/>
            <a:chExt cx="4889679" cy="4441390"/>
          </a:xfrm>
        </p:grpSpPr>
        <p:grpSp>
          <p:nvGrpSpPr>
            <p:cNvPr id="44" name="Group 43"/>
            <p:cNvGrpSpPr/>
            <p:nvPr/>
          </p:nvGrpSpPr>
          <p:grpSpPr>
            <a:xfrm>
              <a:off x="7468067" y="1937068"/>
              <a:ext cx="327378" cy="3034146"/>
              <a:chOff x="7902222" y="1937068"/>
              <a:chExt cx="327378" cy="3034146"/>
            </a:xfrm>
          </p:grpSpPr>
          <p:sp>
            <p:nvSpPr>
              <p:cNvPr id="55" name="Rectangle 54"/>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45" name="Straight Connector 44"/>
            <p:cNvCxnSpPr/>
            <p:nvPr/>
          </p:nvCxnSpPr>
          <p:spPr>
            <a:xfrm>
              <a:off x="1111465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47" name="Left Brace 46"/>
            <p:cNvSpPr/>
            <p:nvPr/>
          </p:nvSpPr>
          <p:spPr>
            <a:xfrm rot="5400000">
              <a:off x="7586393" y="1688831"/>
              <a:ext cx="88108" cy="310896"/>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6854584"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49" name="Group 48"/>
            <p:cNvGrpSpPr/>
            <p:nvPr/>
          </p:nvGrpSpPr>
          <p:grpSpPr>
            <a:xfrm>
              <a:off x="10716358" y="4143375"/>
              <a:ext cx="813043" cy="759857"/>
              <a:chOff x="10753725" y="4143375"/>
              <a:chExt cx="813043" cy="759857"/>
            </a:xfrm>
          </p:grpSpPr>
          <p:sp>
            <p:nvSpPr>
              <p:cNvPr id="53" name="TextBox 52"/>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54" name="Straight Arrow Connector 53"/>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6639722" y="5029200"/>
              <a:ext cx="2063385" cy="797957"/>
              <a:chOff x="7108642" y="5029200"/>
              <a:chExt cx="2063385" cy="797957"/>
            </a:xfrm>
          </p:grpSpPr>
          <p:sp>
            <p:nvSpPr>
              <p:cNvPr id="51" name="TextBox 50"/>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52" name="Straight Arrow Connector 51"/>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7" name="FPFS_3"/>
          <p:cNvGrpSpPr/>
          <p:nvPr/>
        </p:nvGrpSpPr>
        <p:grpSpPr>
          <a:xfrm>
            <a:off x="6018403" y="1385767"/>
            <a:ext cx="5487552" cy="4441390"/>
            <a:chOff x="6018403" y="1385767"/>
            <a:chExt cx="5487552" cy="4441390"/>
          </a:xfrm>
        </p:grpSpPr>
        <p:grpSp>
          <p:nvGrpSpPr>
            <p:cNvPr id="58" name="Group 57"/>
            <p:cNvGrpSpPr/>
            <p:nvPr/>
          </p:nvGrpSpPr>
          <p:grpSpPr>
            <a:xfrm>
              <a:off x="6555341" y="1937068"/>
              <a:ext cx="765971" cy="3034146"/>
              <a:chOff x="6989496" y="1937068"/>
              <a:chExt cx="765971" cy="3034146"/>
            </a:xfrm>
          </p:grpSpPr>
          <p:sp>
            <p:nvSpPr>
              <p:cNvPr id="69" name="Rectangle 68"/>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p:nvPr/>
          </p:nvCxnSpPr>
          <p:spPr>
            <a:xfrm>
              <a:off x="1109477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61" name="Left Brace 60"/>
            <p:cNvSpPr/>
            <p:nvPr/>
          </p:nvSpPr>
          <p:spPr>
            <a:xfrm rot="5400000">
              <a:off x="6893862" y="1469375"/>
              <a:ext cx="88108" cy="749808"/>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p:cNvSpPr txBox="1"/>
            <p:nvPr/>
          </p:nvSpPr>
          <p:spPr>
            <a:xfrm>
              <a:off x="6172452"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63" name="Group 62"/>
            <p:cNvGrpSpPr/>
            <p:nvPr/>
          </p:nvGrpSpPr>
          <p:grpSpPr>
            <a:xfrm>
              <a:off x="10692912" y="4143375"/>
              <a:ext cx="813043" cy="759857"/>
              <a:chOff x="10753725" y="4143375"/>
              <a:chExt cx="813043" cy="759857"/>
            </a:xfrm>
          </p:grpSpPr>
          <p:sp>
            <p:nvSpPr>
              <p:cNvPr id="67" name="TextBox 66"/>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68" name="Straight Arrow Connector 6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18403" y="5029200"/>
              <a:ext cx="2063385" cy="797957"/>
              <a:chOff x="7108642" y="5029200"/>
              <a:chExt cx="2063385" cy="797957"/>
            </a:xfrm>
          </p:grpSpPr>
          <p:sp>
            <p:nvSpPr>
              <p:cNvPr id="65" name="TextBox 64"/>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66" name="Straight Arrow Connector 65"/>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1" name="FPFS_4"/>
          <p:cNvGrpSpPr/>
          <p:nvPr/>
        </p:nvGrpSpPr>
        <p:grpSpPr>
          <a:xfrm>
            <a:off x="2485689" y="1385767"/>
            <a:ext cx="9001216" cy="4441390"/>
            <a:chOff x="2485689" y="1385767"/>
            <a:chExt cx="9001216" cy="4441390"/>
          </a:xfrm>
        </p:grpSpPr>
        <p:grpSp>
          <p:nvGrpSpPr>
            <p:cNvPr id="72" name="Group 71"/>
            <p:cNvGrpSpPr/>
            <p:nvPr/>
          </p:nvGrpSpPr>
          <p:grpSpPr>
            <a:xfrm>
              <a:off x="2485689" y="1937068"/>
              <a:ext cx="3709555" cy="3034146"/>
              <a:chOff x="2919844" y="1937068"/>
              <a:chExt cx="3709555" cy="3034146"/>
            </a:xfrm>
          </p:grpSpPr>
          <p:sp>
            <p:nvSpPr>
              <p:cNvPr id="83" name="Rectangle 82"/>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3" name="Straight Connector 72"/>
            <p:cNvCxnSpPr/>
            <p:nvPr/>
          </p:nvCxnSpPr>
          <p:spPr>
            <a:xfrm>
              <a:off x="11074896"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4"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5" name="Left Brace 74"/>
            <p:cNvSpPr/>
            <p:nvPr/>
          </p:nvSpPr>
          <p:spPr>
            <a:xfrm rot="5400000">
              <a:off x="4300732" y="1763"/>
              <a:ext cx="88108" cy="3685032"/>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p:cNvSpPr txBox="1"/>
            <p:nvPr/>
          </p:nvSpPr>
          <p:spPr>
            <a:xfrm>
              <a:off x="3578477"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77" name="Group 76"/>
            <p:cNvGrpSpPr/>
            <p:nvPr/>
          </p:nvGrpSpPr>
          <p:grpSpPr>
            <a:xfrm>
              <a:off x="10673862" y="4143375"/>
              <a:ext cx="813043" cy="759857"/>
              <a:chOff x="10753725" y="4143375"/>
              <a:chExt cx="813043" cy="759857"/>
            </a:xfrm>
          </p:grpSpPr>
          <p:sp>
            <p:nvSpPr>
              <p:cNvPr id="81" name="TextBox 80"/>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82" name="Straight Arrow Connector 81"/>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4164203" y="5029200"/>
              <a:ext cx="2063385" cy="797957"/>
              <a:chOff x="7108642" y="5029200"/>
              <a:chExt cx="2063385" cy="797957"/>
            </a:xfrm>
          </p:grpSpPr>
          <p:sp>
            <p:nvSpPr>
              <p:cNvPr id="79" name="TextBox 78"/>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80" name="Straight Arrow Connector 79"/>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5" name="TextBox 84"/>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sp>
        <p:nvSpPr>
          <p:cNvPr id="86" name="Slide Number Placeholder 85"/>
          <p:cNvSpPr>
            <a:spLocks noGrp="1"/>
          </p:cNvSpPr>
          <p:nvPr>
            <p:ph type="sldNum" sz="quarter" idx="12"/>
          </p:nvPr>
        </p:nvSpPr>
        <p:spPr/>
        <p:txBody>
          <a:bodyPr/>
          <a:lstStyle/>
          <a:p>
            <a:fld id="{8295466C-6D01-4B7B-82FE-0060F6C0E0EB}" type="slidenum">
              <a:rPr lang="en-US" smtClean="0"/>
              <a:t>39</a:t>
            </a:fld>
            <a:endParaRPr lang="en-US"/>
          </a:p>
        </p:txBody>
      </p:sp>
    </p:spTree>
    <p:extLst>
      <p:ext uri="{BB962C8B-B14F-4D97-AF65-F5344CB8AC3E}">
        <p14:creationId xmlns:p14="http://schemas.microsoft.com/office/powerpoint/2010/main" val="30516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le:Newcastle Central Metro station - geograph.org.uk - 17112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708" y="1059421"/>
            <a:ext cx="6772585" cy="50794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0548" y="6551547"/>
            <a:ext cx="8061630"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[Roger Cornfoot [CC BY-SA 2.0 (http://creativecommons.org/licenses/by-sa/2.0)], via Wikimedia Commons]</a:t>
            </a:r>
            <a:endParaRPr 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64592" y="167635"/>
            <a:ext cx="11891941"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Iris recognition technology has great potential for providing robust surveillance</a:t>
            </a:r>
            <a:endParaRPr lang="en-US" sz="2600" b="1" dirty="0">
              <a:solidFill>
                <a:srgbClr val="FF3F7A"/>
              </a:solidFill>
              <a:latin typeface="Euclid" panose="02020503060505020303" pitchFamily="18" charset="0"/>
            </a:endParaRPr>
          </a:p>
        </p:txBody>
      </p:sp>
      <p:sp>
        <p:nvSpPr>
          <p:cNvPr id="2" name="Slide Number Placeholder 1"/>
          <p:cNvSpPr>
            <a:spLocks noGrp="1"/>
          </p:cNvSpPr>
          <p:nvPr>
            <p:ph type="sldNum" sz="quarter" idx="12"/>
          </p:nvPr>
        </p:nvSpPr>
        <p:spPr/>
        <p:txBody>
          <a:bodyPr/>
          <a:lstStyle/>
          <a:p>
            <a:fld id="{8295466C-6D01-4B7B-82FE-0060F6C0E0EB}" type="slidenum">
              <a:rPr lang="en-US" smtClean="0"/>
              <a:t>4</a:t>
            </a:fld>
            <a:endParaRPr lang="en-US"/>
          </a:p>
        </p:txBody>
      </p:sp>
    </p:spTree>
    <p:extLst>
      <p:ext uri="{BB962C8B-B14F-4D97-AF65-F5344CB8AC3E}">
        <p14:creationId xmlns:p14="http://schemas.microsoft.com/office/powerpoint/2010/main" val="4072502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grpSp>
        <p:nvGrpSpPr>
          <p:cNvPr id="3" name="Group 2"/>
          <p:cNvGrpSpPr/>
          <p:nvPr/>
        </p:nvGrpSpPr>
        <p:grpSpPr>
          <a:xfrm>
            <a:off x="3173496" y="1973195"/>
            <a:ext cx="1446950" cy="2616206"/>
            <a:chOff x="3502493" y="391984"/>
            <a:chExt cx="1775105" cy="3209544"/>
          </a:xfrm>
        </p:grpSpPr>
        <p:sp>
          <p:nvSpPr>
            <p:cNvPr id="4" name="Cube 3"/>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7" name="Cube 6"/>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9" name="Group 8"/>
          <p:cNvGrpSpPr/>
          <p:nvPr/>
        </p:nvGrpSpPr>
        <p:grpSpPr>
          <a:xfrm>
            <a:off x="522356" y="3068589"/>
            <a:ext cx="1457177" cy="2616206"/>
            <a:chOff x="250100" y="1992184"/>
            <a:chExt cx="1787652" cy="3209544"/>
          </a:xfrm>
        </p:grpSpPr>
        <p:sp>
          <p:nvSpPr>
            <p:cNvPr id="10" name="Cube 9"/>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2" name="Straight Connector 11"/>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7" name="Group 16"/>
          <p:cNvGrpSpPr/>
          <p:nvPr/>
        </p:nvGrpSpPr>
        <p:grpSpPr>
          <a:xfrm>
            <a:off x="2572782" y="4872768"/>
            <a:ext cx="1326738" cy="146070"/>
            <a:chOff x="991312" y="1947799"/>
            <a:chExt cx="664434" cy="73152"/>
          </a:xfrm>
        </p:grpSpPr>
        <p:cxnSp>
          <p:nvCxnSpPr>
            <p:cNvPr id="18" name="Straight Connector 17"/>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5">
              <p14:nvContentPartPr>
                <p14:cNvPr id="22" name="Ink 21"/>
                <p14:cNvContentPartPr/>
                <p14:nvPr/>
              </p14:nvContentPartPr>
              <p14:xfrm>
                <a:off x="6933031" y="2226273"/>
                <a:ext cx="1090800" cy="289440"/>
              </p14:xfrm>
            </p:contentPart>
          </mc:Choice>
          <mc:Fallback xmlns="">
            <p:pic>
              <p:nvPicPr>
                <p:cNvPr id="22" name="Ink 21"/>
                <p:cNvPicPr/>
                <p:nvPr/>
              </p:nvPicPr>
              <p:blipFill>
                <a:blip r:embed="rId17"/>
                <a:stretch>
                  <a:fillRect/>
                </a:stretch>
              </p:blipFill>
              <p:spPr>
                <a:xfrm>
                  <a:off x="6927004" y="2216474"/>
                  <a:ext cx="1104360" cy="30828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p14:cNvContentPartPr/>
                <p14:nvPr/>
              </p14:nvContentPartPr>
              <p14:xfrm>
                <a:off x="6954470" y="3242550"/>
                <a:ext cx="1102680" cy="239040"/>
              </p14:xfrm>
            </p:contentPart>
          </mc:Choice>
          <mc:Fallback xmlns="">
            <p:pic>
              <p:nvPicPr>
                <p:cNvPr id="23" name="Ink 22"/>
                <p:cNvPicPr/>
                <p:nvPr/>
              </p:nvPicPr>
              <p:blipFill>
                <a:blip r:embed="rId19"/>
                <a:stretch>
                  <a:fillRect/>
                </a:stretch>
              </p:blipFill>
              <p:spPr>
                <a:xfrm>
                  <a:off x="6950326" y="3235398"/>
                  <a:ext cx="1113228" cy="254098"/>
                </a:xfrm>
                <a:prstGeom prst="rect">
                  <a:avLst/>
                </a:prstGeom>
              </p:spPr>
            </p:pic>
          </mc:Fallback>
        </mc:AlternateContent>
      </p:grpSp>
      <p:grpSp>
        <p:nvGrpSpPr>
          <p:cNvPr id="24" name="Group 23"/>
          <p:cNvGrpSpPr/>
          <p:nvPr/>
        </p:nvGrpSpPr>
        <p:grpSpPr>
          <a:xfrm>
            <a:off x="6759218" y="3108308"/>
            <a:ext cx="140946" cy="1398214"/>
            <a:chOff x="1740319" y="4576647"/>
            <a:chExt cx="147481" cy="1463040"/>
          </a:xfrm>
        </p:grpSpPr>
        <p:sp>
          <p:nvSpPr>
            <p:cNvPr id="25" name="Oval 2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6" name="Straight Connector 25"/>
            <p:cNvCxnSpPr/>
            <p:nvPr/>
          </p:nvCxnSpPr>
          <p:spPr>
            <a:xfrm rot="5400000">
              <a:off x="1069251" y="5308167"/>
              <a:ext cx="1463040" cy="0"/>
            </a:xfrm>
            <a:prstGeom prst="line">
              <a:avLst/>
            </a:prstGeom>
            <a:ln w="9525">
              <a:solidFill>
                <a:srgbClr val="777777">
                  <a:alpha val="86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43190" y="5216824"/>
            <a:ext cx="5600952" cy="371802"/>
            <a:chOff x="1243190" y="5216824"/>
            <a:chExt cx="5600952" cy="371802"/>
          </a:xfrm>
        </p:grpSpPr>
        <p:sp>
          <p:nvSpPr>
            <p:cNvPr id="28" name="TextBox 27"/>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TextBox 28"/>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0" name="Straight Connector 29"/>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730090" y="3745593"/>
            <a:ext cx="74708" cy="1937932"/>
            <a:chOff x="2139145" y="2015931"/>
            <a:chExt cx="91652" cy="2377440"/>
          </a:xfrm>
        </p:grpSpPr>
        <p:cxnSp>
          <p:nvCxnSpPr>
            <p:cNvPr id="36" name="Straight Connector 35"/>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664667" y="2980081"/>
            <a:ext cx="946607" cy="737915"/>
            <a:chOff x="2075978" y="1059714"/>
            <a:chExt cx="1161288" cy="905269"/>
          </a:xfrm>
        </p:grpSpPr>
        <p:cxnSp>
          <p:nvCxnSpPr>
            <p:cNvPr id="40" name="Straight Connector 39"/>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4" name="TextBox 43"/>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Rectangle 44"/>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9"/>
                <a:stretch>
                  <a:fillRect t="-8197" r="-6504" b="-24590"/>
                </a:stretch>
              </a:blipFill>
            </p:spPr>
            <p:txBody>
              <a:bodyPr/>
              <a:lstStyle/>
              <a:p>
                <a:r>
                  <a:rPr lang="en-US">
                    <a:noFill/>
                  </a:rPr>
                  <a:t> </a:t>
                </a:r>
              </a:p>
            </p:txBody>
          </p:sp>
        </mc:Fallback>
      </mc:AlternateContent>
      <p:cxnSp>
        <p:nvCxnSpPr>
          <p:cNvPr id="47" name="Straight Connector 4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rot="16200000">
            <a:off x="7208415" y="3643735"/>
            <a:ext cx="1854017" cy="369332"/>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Sensor plane</a:t>
            </a:r>
          </a:p>
        </p:txBody>
      </p:sp>
      <p:sp>
        <p:nvSpPr>
          <p:cNvPr id="49" name="TextBox 48"/>
          <p:cNvSpPr txBox="1"/>
          <p:nvPr/>
        </p:nvSpPr>
        <p:spPr>
          <a:xfrm>
            <a:off x="5189670" y="2691864"/>
            <a:ext cx="3284029" cy="369332"/>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a:t>
            </a:r>
          </a:p>
        </p:txBody>
      </p:sp>
      <p:grpSp>
        <p:nvGrpSpPr>
          <p:cNvPr id="50" name="FP_FS_0"/>
          <p:cNvGrpSpPr/>
          <p:nvPr/>
        </p:nvGrpSpPr>
        <p:grpSpPr>
          <a:xfrm>
            <a:off x="3720335" y="1398049"/>
            <a:ext cx="8064376" cy="3490282"/>
            <a:chOff x="3720335" y="1398049"/>
            <a:chExt cx="8064376" cy="3490282"/>
          </a:xfrm>
        </p:grpSpPr>
        <p:cxnSp>
          <p:nvCxnSpPr>
            <p:cNvPr id="51" name="Straight Connector 50"/>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1/3</a:t>
              </a:r>
            </a:p>
          </p:txBody>
        </p:sp>
        <p:sp>
          <p:nvSpPr>
            <p:cNvPr id="53" name="Rectangle 52"/>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sp>
          <p:nvSpPr>
            <p:cNvPr id="54" name="Isosceles Triangle 53"/>
            <p:cNvSpPr/>
            <p:nvPr/>
          </p:nvSpPr>
          <p:spPr>
            <a:xfrm flipV="1">
              <a:off x="3720335"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20"/>
            <a:stretch>
              <a:fillRect/>
            </a:stretch>
          </p:blipFill>
          <p:spPr>
            <a:xfrm>
              <a:off x="9058275" y="3238716"/>
              <a:ext cx="2580843" cy="1286866"/>
            </a:xfrm>
            <a:prstGeom prst="rect">
              <a:avLst/>
            </a:prstGeom>
            <a:effectLst>
              <a:outerShdw blurRad="50800" dist="38100" dir="2700000" algn="tl" rotWithShape="0">
                <a:prstClr val="black">
                  <a:alpha val="40000"/>
                </a:prstClr>
              </a:outerShdw>
            </a:effectLst>
          </p:spPr>
        </p:pic>
        <p:pic>
          <p:nvPicPr>
            <p:cNvPr id="56" name="Picture 5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58275" y="1781810"/>
              <a:ext cx="2587232" cy="1289304"/>
            </a:xfrm>
            <a:prstGeom prst="rect">
              <a:avLst/>
            </a:prstGeom>
            <a:effectLst>
              <a:outerShdw blurRad="50800" dist="38100" dir="2700000" algn="tl" rotWithShape="0">
                <a:prstClr val="black">
                  <a:alpha val="40000"/>
                </a:prstClr>
              </a:outerShdw>
            </a:effectLst>
          </p:spPr>
        </p:pic>
      </p:grpSp>
      <p:grpSp>
        <p:nvGrpSpPr>
          <p:cNvPr id="57" name="FP_PS_1"/>
          <p:cNvGrpSpPr/>
          <p:nvPr/>
        </p:nvGrpSpPr>
        <p:grpSpPr>
          <a:xfrm>
            <a:off x="2332973" y="1398049"/>
            <a:ext cx="9451738" cy="3490282"/>
            <a:chOff x="2332973" y="1398049"/>
            <a:chExt cx="9451738" cy="3490282"/>
          </a:xfrm>
        </p:grpSpPr>
        <p:cxnSp>
          <p:nvCxnSpPr>
            <p:cNvPr id="58" name="Straight Connector 57"/>
            <p:cNvCxnSpPr/>
            <p:nvPr/>
          </p:nvCxnSpPr>
          <p:spPr>
            <a:xfrm>
              <a:off x="7872747"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Isosceles Triangle 58"/>
            <p:cNvSpPr/>
            <p:nvPr/>
          </p:nvSpPr>
          <p:spPr>
            <a:xfrm flipV="1">
              <a:off x="233297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pic>
          <p:nvPicPr>
            <p:cNvPr id="61" name="Picture 60"/>
            <p:cNvPicPr>
              <a:picLocks noChangeAspect="1"/>
            </p:cNvPicPr>
            <p:nvPr/>
          </p:nvPicPr>
          <p:blipFill>
            <a:blip r:embed="rId23"/>
            <a:stretch>
              <a:fillRect/>
            </a:stretch>
          </p:blipFill>
          <p:spPr>
            <a:xfrm>
              <a:off x="9061704" y="3236976"/>
              <a:ext cx="2585731" cy="1289304"/>
            </a:xfrm>
            <a:prstGeom prst="rect">
              <a:avLst/>
            </a:prstGeom>
            <a:effectLst>
              <a:outerShdw blurRad="50800" dist="38100" dir="2700000" algn="tl" rotWithShape="0">
                <a:prstClr val="black">
                  <a:alpha val="40000"/>
                </a:prstClr>
              </a:outerShdw>
            </a:effectLst>
          </p:spPr>
        </p:pic>
        <p:sp>
          <p:nvSpPr>
            <p:cNvPr id="62" name="Right Arrow 55"/>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63" name="Rectangle 62"/>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2/3</a:t>
              </a:r>
              <a:endParaRPr lang="en-US" dirty="0">
                <a:solidFill>
                  <a:srgbClr val="009999"/>
                </a:solidFill>
                <a:latin typeface="Times New Roman" panose="02020603050405020304" pitchFamily="18" charset="0"/>
                <a:cs typeface="Times New Roman" panose="02020603050405020304" pitchFamily="18" charset="0"/>
              </a:endParaRPr>
            </a:p>
          </p:txBody>
        </p:sp>
        <p:sp>
          <p:nvSpPr>
            <p:cNvPr id="64" name="Rectangle 63"/>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grpSp>
        <p:nvGrpSpPr>
          <p:cNvPr id="65" name="FP_PS_2"/>
          <p:cNvGrpSpPr/>
          <p:nvPr/>
        </p:nvGrpSpPr>
        <p:grpSpPr>
          <a:xfrm>
            <a:off x="914083" y="1398049"/>
            <a:ext cx="10870628" cy="3490282"/>
            <a:chOff x="914083" y="1398049"/>
            <a:chExt cx="10870628" cy="3490282"/>
          </a:xfrm>
        </p:grpSpPr>
        <p:pic>
          <p:nvPicPr>
            <p:cNvPr id="66" name="Picture 65"/>
            <p:cNvPicPr>
              <a:picLocks noChangeAspect="1"/>
            </p:cNvPicPr>
            <p:nvPr/>
          </p:nvPicPr>
          <p:blipFill>
            <a:blip r:embed="rId24"/>
            <a:stretch>
              <a:fillRect/>
            </a:stretch>
          </p:blipFill>
          <p:spPr>
            <a:xfrm>
              <a:off x="9061704" y="3239701"/>
              <a:ext cx="2585731" cy="1289304"/>
            </a:xfrm>
            <a:prstGeom prst="rect">
              <a:avLst/>
            </a:prstGeom>
            <a:effectLst>
              <a:outerShdw blurRad="50800" dist="38100" dir="2700000" algn="tl" rotWithShape="0">
                <a:prstClr val="black">
                  <a:alpha val="40000"/>
                </a:prstClr>
              </a:outerShdw>
            </a:effectLst>
          </p:spPr>
        </p:pic>
        <p:cxnSp>
          <p:nvCxnSpPr>
            <p:cNvPr id="67" name="Straight Connector 66"/>
            <p:cNvCxnSpPr/>
            <p:nvPr/>
          </p:nvCxnSpPr>
          <p:spPr>
            <a:xfrm>
              <a:off x="784417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Isosceles Triangle 67"/>
            <p:cNvSpPr/>
            <p:nvPr/>
          </p:nvSpPr>
          <p:spPr>
            <a:xfrm flipV="1">
              <a:off x="91408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sp>
          <p:nvSpPr>
            <p:cNvPr id="70" name="Right Arrow 54"/>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1" name="Rectangle 70"/>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3/3</a:t>
              </a:r>
              <a:endParaRPr lang="en-US" dirty="0">
                <a:solidFill>
                  <a:srgbClr val="009999"/>
                </a:solidFill>
                <a:latin typeface="Times New Roman" panose="02020603050405020304" pitchFamily="18" charset="0"/>
                <a:cs typeface="Times New Roman" panose="02020603050405020304" pitchFamily="18" charset="0"/>
              </a:endParaRPr>
            </a:p>
          </p:txBody>
        </p:sp>
        <p:sp>
          <p:nvSpPr>
            <p:cNvPr id="72" name="Rectangle 71"/>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sp>
        <p:nvSpPr>
          <p:cNvPr id="73" name="Slide Number Placeholder 72"/>
          <p:cNvSpPr>
            <a:spLocks noGrp="1"/>
          </p:cNvSpPr>
          <p:nvPr>
            <p:ph type="sldNum" sz="quarter" idx="12"/>
          </p:nvPr>
        </p:nvSpPr>
        <p:spPr/>
        <p:txBody>
          <a:bodyPr/>
          <a:lstStyle/>
          <a:p>
            <a:fld id="{8295466C-6D01-4B7B-82FE-0060F6C0E0EB}" type="slidenum">
              <a:rPr lang="en-US" smtClean="0"/>
              <a:t>40</a:t>
            </a:fld>
            <a:endParaRPr lang="en-US"/>
          </a:p>
        </p:txBody>
      </p:sp>
    </p:spTree>
    <p:extLst>
      <p:ext uri="{BB962C8B-B14F-4D97-AF65-F5344CB8AC3E}">
        <p14:creationId xmlns:p14="http://schemas.microsoft.com/office/powerpoint/2010/main" val="211730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grpSp>
        <p:nvGrpSpPr>
          <p:cNvPr id="26" name="Group 25"/>
          <p:cNvGrpSpPr/>
          <p:nvPr/>
        </p:nvGrpSpPr>
        <p:grpSpPr>
          <a:xfrm>
            <a:off x="6600997" y="1081182"/>
            <a:ext cx="4767417" cy="4990758"/>
            <a:chOff x="6600997" y="1081182"/>
            <a:chExt cx="4767417" cy="4990758"/>
          </a:xfrm>
        </p:grpSpPr>
        <p:grpSp>
          <p:nvGrpSpPr>
            <p:cNvPr id="13" name="Group 12"/>
            <p:cNvGrpSpPr/>
            <p:nvPr/>
          </p:nvGrpSpPr>
          <p:grpSpPr>
            <a:xfrm>
              <a:off x="6600997" y="1674223"/>
              <a:ext cx="1427200" cy="4376867"/>
              <a:chOff x="6062472" y="1746504"/>
              <a:chExt cx="1601150" cy="4910328"/>
            </a:xfrm>
          </p:grpSpPr>
          <p:sp>
            <p:nvSpPr>
              <p:cNvPr id="14" name="Right Brace 13"/>
              <p:cNvSpPr/>
              <p:nvPr/>
            </p:nvSpPr>
            <p:spPr>
              <a:xfrm>
                <a:off x="6062472" y="1746504"/>
                <a:ext cx="512064" cy="4910328"/>
              </a:xfrm>
              <a:prstGeom prst="rightBrace">
                <a:avLst>
                  <a:gd name="adj1" fmla="val 86904"/>
                  <a:gd name="adj2" fmla="val 50000"/>
                </a:avLst>
              </a:prstGeom>
              <a:ln w="57150" cap="flat">
                <a:solidFill>
                  <a:schemeClr val="tx1">
                    <a:lumMod val="50000"/>
                    <a:lumOff val="50000"/>
                  </a:schemeClr>
                </a:solidFill>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15" name="Straight Arrow Connector 14"/>
              <p:cNvCxnSpPr/>
              <p:nvPr/>
            </p:nvCxnSpPr>
            <p:spPr>
              <a:xfrm flipV="1">
                <a:off x="6932102" y="4200144"/>
                <a:ext cx="73152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8029530" y="1658755"/>
              <a:ext cx="3338884" cy="1977271"/>
              <a:chOff x="8236617" y="1729151"/>
              <a:chExt cx="3745834" cy="2218264"/>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4851" y="2124711"/>
                <a:ext cx="3657600" cy="1822704"/>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18" name="Rectangle 17"/>
              <p:cNvSpPr/>
              <p:nvPr/>
            </p:nvSpPr>
            <p:spPr>
              <a:xfrm>
                <a:off x="8236617" y="1729151"/>
                <a:ext cx="2565405" cy="414347"/>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Composite image</a:t>
                </a:r>
              </a:p>
            </p:txBody>
          </p:sp>
        </p:grpSp>
        <p:grpSp>
          <p:nvGrpSpPr>
            <p:cNvPr id="19" name="Group 18"/>
            <p:cNvGrpSpPr/>
            <p:nvPr/>
          </p:nvGrpSpPr>
          <p:grpSpPr>
            <a:xfrm>
              <a:off x="8029530" y="4086820"/>
              <a:ext cx="3322583" cy="1985120"/>
              <a:chOff x="8236617" y="4453153"/>
              <a:chExt cx="3727546" cy="2227070"/>
            </a:xfrm>
          </p:grpSpPr>
          <p:pic>
            <p:nvPicPr>
              <p:cNvPr id="20" name="Picture 19"/>
              <p:cNvPicPr>
                <a:picLocks noChangeAspect="1"/>
              </p:cNvPicPr>
              <p:nvPr/>
            </p:nvPicPr>
            <p:blipFill>
              <a:blip r:embed="rId3"/>
              <a:stretch>
                <a:fillRect/>
              </a:stretch>
            </p:blipFill>
            <p:spPr>
              <a:xfrm>
                <a:off x="8324851" y="4453153"/>
                <a:ext cx="3639312" cy="1819656"/>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1" name="Rectangle 20"/>
              <p:cNvSpPr/>
              <p:nvPr/>
            </p:nvSpPr>
            <p:spPr>
              <a:xfrm>
                <a:off x="8236617" y="6265876"/>
                <a:ext cx="2986987" cy="414347"/>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sp>
          <p:nvSpPr>
            <p:cNvPr id="22" name="Rectangle 21"/>
            <p:cNvSpPr/>
            <p:nvPr/>
          </p:nvSpPr>
          <p:spPr>
            <a:xfrm>
              <a:off x="7239059" y="1081182"/>
              <a:ext cx="1738238"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grpSp>
      <p:grpSp>
        <p:nvGrpSpPr>
          <p:cNvPr id="27" name="Group 26"/>
          <p:cNvGrpSpPr/>
          <p:nvPr/>
        </p:nvGrpSpPr>
        <p:grpSpPr>
          <a:xfrm>
            <a:off x="823587" y="1083262"/>
            <a:ext cx="5685253" cy="4913038"/>
            <a:chOff x="823587" y="1083262"/>
            <a:chExt cx="5685253" cy="4913038"/>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2686" y="1714184"/>
              <a:ext cx="2306154" cy="1149233"/>
            </a:xfrm>
            <a:prstGeom prst="rect">
              <a:avLst/>
            </a:prstGeom>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2686" y="3284870"/>
              <a:ext cx="2306153" cy="1149233"/>
            </a:xfrm>
            <a:prstGeom prst="rect">
              <a:avLst/>
            </a:prstGeom>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2686" y="4847067"/>
              <a:ext cx="2306153" cy="1149233"/>
            </a:xfrm>
            <a:prstGeom prst="rect">
              <a:avLst/>
            </a:prstGeom>
            <a:effec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587" y="4847067"/>
              <a:ext cx="2306153" cy="1149233"/>
            </a:xfrm>
            <a:prstGeom prst="rect">
              <a:avLst/>
            </a:prstGeom>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587" y="3284870"/>
              <a:ext cx="2306153" cy="1149233"/>
            </a:xfrm>
            <a:prstGeom prst="rect">
              <a:avLst/>
            </a:prstGeom>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587" y="1714184"/>
              <a:ext cx="2306154" cy="1149233"/>
            </a:xfrm>
            <a:prstGeom prst="rect">
              <a:avLst/>
            </a:prstGeom>
            <a:effectLst/>
          </p:spPr>
        </p:pic>
        <p:sp>
          <p:nvSpPr>
            <p:cNvPr id="9" name="Rectangle 8"/>
            <p:cNvSpPr/>
            <p:nvPr/>
          </p:nvSpPr>
          <p:spPr>
            <a:xfrm>
              <a:off x="975311" y="1083262"/>
              <a:ext cx="2323949"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cxnSp>
          <p:nvCxnSpPr>
            <p:cNvPr id="10" name="Straight Arrow Connector 9"/>
            <p:cNvCxnSpPr/>
            <p:nvPr/>
          </p:nvCxnSpPr>
          <p:spPr>
            <a:xfrm flipV="1">
              <a:off x="3264010" y="2288800"/>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36841" y="3859487"/>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277594" y="5421683"/>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3190315" y="3429775"/>
                  <a:ext cx="932297" cy="333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09999"/>
                                </a:solidFill>
                                <a:latin typeface="Cambria Math" panose="02040503050406030204" pitchFamily="18" charset="0"/>
                              </a:rPr>
                            </m:ctrlPr>
                          </m:sSubSupPr>
                          <m:e>
                            <m:r>
                              <a:rPr lang="en-US" b="0" i="1" smtClean="0">
                                <a:solidFill>
                                  <a:srgbClr val="009999"/>
                                </a:solidFill>
                                <a:latin typeface="Cambria Math" panose="02040503050406030204" pitchFamily="18" charset="0"/>
                              </a:rPr>
                              <m:t>𝐻</m:t>
                            </m:r>
                          </m:e>
                          <m:sub>
                            <m:r>
                              <a:rPr lang="en-US" b="0" i="1" smtClean="0">
                                <a:solidFill>
                                  <a:srgbClr val="009999"/>
                                </a:solidFill>
                                <a:latin typeface="Cambria Math" panose="02040503050406030204" pitchFamily="18" charset="0"/>
                              </a:rPr>
                              <m:t>3×3</m:t>
                            </m:r>
                          </m:sub>
                          <m:sup>
                            <m:r>
                              <a:rPr lang="en-US" b="0" i="1" smtClean="0">
                                <a:solidFill>
                                  <a:srgbClr val="009999"/>
                                </a:solidFill>
                                <a:latin typeface="Cambria Math" panose="02040503050406030204" pitchFamily="18" charset="0"/>
                              </a:rPr>
                              <m:t>−1</m:t>
                            </m:r>
                          </m:sup>
                        </m:sSubSup>
                        <m:r>
                          <a:rPr lang="en-US" b="0" i="1" smtClean="0">
                            <a:solidFill>
                              <a:srgbClr val="009999"/>
                            </a:solidFill>
                            <a:latin typeface="Cambria Math" panose="02040503050406030204" pitchFamily="18" charset="0"/>
                          </a:rPr>
                          <m:t>(</m:t>
                        </m:r>
                        <m:r>
                          <a:rPr lang="en-US" b="0" i="1" smtClean="0">
                            <a:solidFill>
                              <a:srgbClr val="009999"/>
                            </a:solidFill>
                            <a:latin typeface="Cambria Math" panose="02040503050406030204" pitchFamily="18" charset="0"/>
                          </a:rPr>
                          <m:t>𝑝</m:t>
                        </m:r>
                        <m:r>
                          <a:rPr lang="en-US" b="0" i="1" smtClean="0">
                            <a:solidFill>
                              <a:srgbClr val="009999"/>
                            </a:solidFill>
                            <a:latin typeface="Cambria Math" panose="02040503050406030204" pitchFamily="18" charset="0"/>
                          </a:rPr>
                          <m:t>)</m:t>
                        </m:r>
                      </m:oMath>
                    </m:oMathPara>
                  </a14:m>
                  <a:endParaRPr lang="en-US" dirty="0">
                    <a:solidFill>
                      <a:srgbClr val="009999"/>
                    </a:solidFill>
                    <a:latin typeface="Times New Roman" panose="02020603050405020304" pitchFamily="18" charset="0"/>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190315" y="3429775"/>
                  <a:ext cx="932297" cy="333266"/>
                </a:xfrm>
                <a:prstGeom prst="rect">
                  <a:avLst/>
                </a:prstGeom>
                <a:blipFill>
                  <a:blip r:embed="rId9"/>
                  <a:stretch>
                    <a:fillRect r="-7190"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90315" y="5012988"/>
                  <a:ext cx="928010" cy="333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09999"/>
                                </a:solidFill>
                                <a:latin typeface="Cambria Math" panose="02040503050406030204" pitchFamily="18" charset="0"/>
                              </a:rPr>
                            </m:ctrlPr>
                          </m:sSubSupPr>
                          <m:e>
                            <m:r>
                              <a:rPr lang="en-US" b="0" i="1" smtClean="0">
                                <a:solidFill>
                                  <a:srgbClr val="009999"/>
                                </a:solidFill>
                                <a:latin typeface="Cambria Math" panose="02040503050406030204" pitchFamily="18" charset="0"/>
                              </a:rPr>
                              <m:t>𝐻</m:t>
                            </m:r>
                          </m:e>
                          <m:sub>
                            <m:r>
                              <a:rPr lang="en-US" b="0" i="1" smtClean="0">
                                <a:solidFill>
                                  <a:srgbClr val="009999"/>
                                </a:solidFill>
                                <a:latin typeface="Cambria Math" panose="02040503050406030204" pitchFamily="18" charset="0"/>
                              </a:rPr>
                              <m:t>3×3</m:t>
                            </m:r>
                          </m:sub>
                          <m:sup>
                            <m:r>
                              <a:rPr lang="en-US" b="0" i="1" smtClean="0">
                                <a:solidFill>
                                  <a:srgbClr val="009999"/>
                                </a:solidFill>
                                <a:latin typeface="Cambria Math" panose="02040503050406030204" pitchFamily="18" charset="0"/>
                              </a:rPr>
                              <m:t>−1</m:t>
                            </m:r>
                          </m:sup>
                        </m:sSubSup>
                        <m:r>
                          <a:rPr lang="en-US" b="0" i="1" smtClean="0">
                            <a:solidFill>
                              <a:srgbClr val="009999"/>
                            </a:solidFill>
                            <a:latin typeface="Cambria Math" panose="02040503050406030204" pitchFamily="18" charset="0"/>
                          </a:rPr>
                          <m:t>(</m:t>
                        </m:r>
                        <m:r>
                          <a:rPr lang="en-US" b="0" i="1" smtClean="0">
                            <a:solidFill>
                              <a:srgbClr val="009999"/>
                            </a:solidFill>
                            <a:latin typeface="Cambria Math" panose="02040503050406030204" pitchFamily="18" charset="0"/>
                          </a:rPr>
                          <m:t>𝑝</m:t>
                        </m:r>
                        <m:r>
                          <a:rPr lang="en-US" b="0" i="1" smtClean="0">
                            <a:solidFill>
                              <a:srgbClr val="009999"/>
                            </a:solidFill>
                            <a:latin typeface="Cambria Math" panose="02040503050406030204" pitchFamily="18" charset="0"/>
                          </a:rPr>
                          <m:t>)</m:t>
                        </m:r>
                      </m:oMath>
                    </m:oMathPara>
                  </a14:m>
                  <a:endParaRPr lang="en-US" dirty="0">
                    <a:solidFill>
                      <a:srgbClr val="009999"/>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90315" y="5012988"/>
                  <a:ext cx="928010" cy="333266"/>
                </a:xfrm>
                <a:prstGeom prst="rect">
                  <a:avLst/>
                </a:prstGeom>
                <a:blipFill>
                  <a:blip r:embed="rId10"/>
                  <a:stretch>
                    <a:fillRect r="-7190" b="-27273"/>
                  </a:stretch>
                </a:blipFill>
              </p:spPr>
              <p:txBody>
                <a:bodyPr/>
                <a:lstStyle/>
                <a:p>
                  <a:r>
                    <a:rPr lang="en-US">
                      <a:noFill/>
                    </a:rPr>
                    <a:t> </a:t>
                  </a:r>
                </a:p>
              </p:txBody>
            </p:sp>
          </mc:Fallback>
        </mc:AlternateContent>
      </p:grpSp>
      <p:sp>
        <p:nvSpPr>
          <p:cNvPr id="25" name="Slide Number Placeholder 24"/>
          <p:cNvSpPr>
            <a:spLocks noGrp="1"/>
          </p:cNvSpPr>
          <p:nvPr>
            <p:ph type="sldNum" sz="quarter" idx="12"/>
          </p:nvPr>
        </p:nvSpPr>
        <p:spPr/>
        <p:txBody>
          <a:bodyPr/>
          <a:lstStyle/>
          <a:p>
            <a:fld id="{8295466C-6D01-4B7B-82FE-0060F6C0E0EB}" type="slidenum">
              <a:rPr lang="en-US" smtClean="0"/>
              <a:t>41</a:t>
            </a:fld>
            <a:endParaRPr lang="en-US"/>
          </a:p>
        </p:txBody>
      </p:sp>
    </p:spTree>
    <p:extLst>
      <p:ext uri="{BB962C8B-B14F-4D97-AF65-F5344CB8AC3E}">
        <p14:creationId xmlns:p14="http://schemas.microsoft.com/office/powerpoint/2010/main" val="324450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3348994" cy="492443"/>
          </a:xfrm>
          <a:prstGeom prst="rect">
            <a:avLst/>
          </a:prstGeom>
          <a:noFill/>
        </p:spPr>
        <p:txBody>
          <a:bodyPr wrap="none" rtlCol="0">
            <a:spAutoFit/>
          </a:bodyPr>
          <a:lstStyle/>
          <a:p>
            <a:r>
              <a:rPr lang="en-US" sz="2600" b="1">
                <a:solidFill>
                  <a:srgbClr val="FF3F7A"/>
                </a:solidFill>
                <a:latin typeface="Euclid" panose="02020503060505020303" pitchFamily="18" charset="0"/>
              </a:rPr>
              <a:t>So here is the idea …</a:t>
            </a:r>
            <a:endParaRPr lang="en-US" sz="2600" b="1" dirty="0">
              <a:solidFill>
                <a:srgbClr val="FF3F7A"/>
              </a:solidFill>
              <a:latin typeface="Euclid" panose="02020503060505020303" pitchFamily="18" charset="0"/>
            </a:endParaRPr>
          </a:p>
        </p:txBody>
      </p:sp>
      <p:cxnSp>
        <p:nvCxnSpPr>
          <p:cNvPr id="4" name="Straight Connector 3"/>
          <p:cNvCxnSpPr/>
          <p:nvPr/>
        </p:nvCxnSpPr>
        <p:spPr>
          <a:xfrm>
            <a:off x="923050" y="3432123"/>
            <a:ext cx="10241280" cy="0"/>
          </a:xfrm>
          <a:prstGeom prst="line">
            <a:avLst/>
          </a:prstGeom>
          <a:ln w="22225">
            <a:solidFill>
              <a:srgbClr val="F5504E"/>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15009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841425" y="3386187"/>
            <a:ext cx="44768" cy="72822"/>
            <a:chOff x="8768259" y="3378704"/>
            <a:chExt cx="69421" cy="112925"/>
          </a:xfrm>
        </p:grpSpPr>
        <p:cxnSp>
          <p:nvCxnSpPr>
            <p:cNvPr id="7" name="Straight Connector 6"/>
            <p:cNvCxnSpPr/>
            <p:nvPr/>
          </p:nvCxnSpPr>
          <p:spPr>
            <a:xfrm rot="1980000">
              <a:off x="8807947" y="3378704"/>
              <a:ext cx="0" cy="104351"/>
            </a:xfrm>
            <a:prstGeom prst="line">
              <a:avLst/>
            </a:prstGeom>
            <a:ln w="41275" cap="sq">
              <a:solidFill>
                <a:schemeClr val="bg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rot="1980000">
              <a:off x="8768259" y="3382673"/>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rot="1980000">
              <a:off x="8837680" y="3387278"/>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grpSp>
      <p:sp>
        <p:nvSpPr>
          <p:cNvPr id="10" name="Rectangle 9"/>
          <p:cNvSpPr/>
          <p:nvPr/>
        </p:nvSpPr>
        <p:spPr>
          <a:xfrm>
            <a:off x="928630" y="1925053"/>
            <a:ext cx="1057487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8991515" y="2808133"/>
            <a:ext cx="1728399" cy="1249199"/>
            <a:chOff x="8991515" y="2808133"/>
            <a:chExt cx="1728399" cy="1249199"/>
          </a:xfrm>
        </p:grpSpPr>
        <p:pic>
          <p:nvPicPr>
            <p:cNvPr id="12"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1515" y="2808133"/>
              <a:ext cx="1728399" cy="1249199"/>
            </a:xfrm>
            <a:prstGeom prst="rect">
              <a:avLst/>
            </a:prstGeom>
            <a:effectLst>
              <a:outerShdw blurRad="50800" dist="38100" dir="5400000" algn="ctr" rotWithShape="0">
                <a:srgbClr val="000000">
                  <a:alpha val="95000"/>
                </a:srgbClr>
              </a:outerShdw>
            </a:effectLst>
          </p:spPr>
        </p:pic>
        <p:sp>
          <p:nvSpPr>
            <p:cNvPr id="13" name="Oval 12"/>
            <p:cNvSpPr/>
            <p:nvPr/>
          </p:nvSpPr>
          <p:spPr>
            <a:xfrm rot="600000">
              <a:off x="10211258" y="341192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147971" y="2967056"/>
            <a:ext cx="6491646" cy="1883366"/>
            <a:chOff x="1147971" y="2967056"/>
            <a:chExt cx="6491646" cy="1883366"/>
          </a:xfrm>
        </p:grpSpPr>
        <p:pic>
          <p:nvPicPr>
            <p:cNvPr id="15" name="Picture 14"/>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147971" y="3018930"/>
              <a:ext cx="607427" cy="1817627"/>
            </a:xfrm>
            <a:prstGeom prst="rect">
              <a:avLst/>
            </a:prstGeom>
          </p:spPr>
        </p:pic>
        <p:pic>
          <p:nvPicPr>
            <p:cNvPr id="16" name="Picture 15"/>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29398" y="3031781"/>
              <a:ext cx="575688" cy="1722653"/>
            </a:xfrm>
            <a:prstGeom prst="rect">
              <a:avLst/>
            </a:prstGeom>
          </p:spPr>
        </p:pic>
        <p:pic>
          <p:nvPicPr>
            <p:cNvPr id="17" name="Picture 1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752514" y="3015928"/>
              <a:ext cx="607427" cy="1817627"/>
            </a:xfrm>
            <a:prstGeom prst="rect">
              <a:avLst/>
            </a:prstGeom>
          </p:spPr>
        </p:pic>
        <p:pic>
          <p:nvPicPr>
            <p:cNvPr id="18" name="Picture 1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3617521" y="3149600"/>
              <a:ext cx="558095" cy="1670008"/>
            </a:xfrm>
            <a:prstGeom prst="rect">
              <a:avLst/>
            </a:prstGeom>
          </p:spPr>
        </p:pic>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4452534" y="3014057"/>
              <a:ext cx="607427" cy="1817627"/>
            </a:xfrm>
            <a:prstGeom prst="rect">
              <a:avLst/>
            </a:prstGeom>
          </p:spPr>
        </p:pic>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5277020" y="2967056"/>
              <a:ext cx="607427" cy="1817627"/>
            </a:xfrm>
            <a:prstGeom prst="rect">
              <a:avLst/>
            </a:prstGeom>
          </p:spPr>
        </p:pic>
        <p:pic>
          <p:nvPicPr>
            <p:cNvPr id="21" name="Picture 20"/>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6126910" y="3004512"/>
              <a:ext cx="592637" cy="1773370"/>
            </a:xfrm>
            <a:prstGeom prst="rect">
              <a:avLst/>
            </a:prstGeom>
          </p:spPr>
        </p:pic>
        <p:pic>
          <p:nvPicPr>
            <p:cNvPr id="22" name="Picture 21"/>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7045365" y="3072219"/>
              <a:ext cx="594252" cy="1778203"/>
            </a:xfrm>
            <a:prstGeom prst="rect">
              <a:avLst/>
            </a:prstGeom>
          </p:spPr>
        </p:pic>
      </p:grpSp>
      <p:sp>
        <p:nvSpPr>
          <p:cNvPr id="23" name="TextBox 22"/>
          <p:cNvSpPr txBox="1"/>
          <p:nvPr/>
        </p:nvSpPr>
        <p:spPr>
          <a:xfrm>
            <a:off x="1104900" y="1971675"/>
            <a:ext cx="2381293" cy="369332"/>
          </a:xfrm>
          <a:prstGeom prst="rect">
            <a:avLst/>
          </a:prstGeom>
          <a:noFill/>
        </p:spPr>
        <p:txBody>
          <a:bodyPr wrap="none" rtlCol="0">
            <a:spAutoFit/>
          </a:bodyPr>
          <a:lstStyle/>
          <a:p>
            <a:r>
              <a:rPr lang="en-US" b="1" dirty="0">
                <a:solidFill>
                  <a:schemeClr val="bg1">
                    <a:lumMod val="50000"/>
                  </a:schemeClr>
                </a:solidFill>
                <a:latin typeface="Segoe WP" panose="020B0502040204020203" pitchFamily="34" charset="0"/>
                <a:cs typeface="Segoe WP" panose="020B0502040204020203" pitchFamily="34" charset="0"/>
              </a:rPr>
              <a:t>DEEP OBJECT SPACE</a:t>
            </a:r>
            <a:endParaRPr lang="en-US" sz="1400" b="1" dirty="0">
              <a:solidFill>
                <a:schemeClr val="bg1">
                  <a:lumMod val="50000"/>
                </a:schemeClr>
              </a:solidFill>
              <a:latin typeface="Segoe WP" panose="020B0502040204020203" pitchFamily="34" charset="0"/>
              <a:cs typeface="Segoe WP" panose="020B0502040204020203" pitchFamily="34" charset="0"/>
            </a:endParaRPr>
          </a:p>
        </p:txBody>
      </p:sp>
      <p:grpSp>
        <p:nvGrpSpPr>
          <p:cNvPr id="24" name="Group 23"/>
          <p:cNvGrpSpPr/>
          <p:nvPr/>
        </p:nvGrpSpPr>
        <p:grpSpPr>
          <a:xfrm>
            <a:off x="10829925" y="4143375"/>
            <a:ext cx="673582" cy="698302"/>
            <a:chOff x="10820400" y="4143375"/>
            <a:chExt cx="673582" cy="698302"/>
          </a:xfrm>
        </p:grpSpPr>
        <p:sp>
          <p:nvSpPr>
            <p:cNvPr id="25" name="TextBox 24"/>
            <p:cNvSpPr txBox="1"/>
            <p:nvPr/>
          </p:nvSpPr>
          <p:spPr>
            <a:xfrm>
              <a:off x="10820400" y="4533900"/>
              <a:ext cx="673582"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26" name="Straight Arrow Connector 2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AFS_1"/>
          <p:cNvGrpSpPr/>
          <p:nvPr/>
        </p:nvGrpSpPr>
        <p:grpSpPr>
          <a:xfrm>
            <a:off x="933450" y="1301841"/>
            <a:ext cx="10210589" cy="2773422"/>
            <a:chOff x="933450" y="1301841"/>
            <a:chExt cx="10210589" cy="2773422"/>
          </a:xfrm>
        </p:grpSpPr>
        <p:grpSp>
          <p:nvGrpSpPr>
            <p:cNvPr id="28" name="Group 27"/>
            <p:cNvGrpSpPr>
              <a:grpSpLocks noChangeAspect="1"/>
            </p:cNvGrpSpPr>
            <p:nvPr/>
          </p:nvGrpSpPr>
          <p:grpSpPr>
            <a:xfrm rot="21420000">
              <a:off x="8641455" y="2826064"/>
              <a:ext cx="2502584" cy="1249199"/>
              <a:chOff x="9069517" y="2865283"/>
              <a:chExt cx="2502584" cy="1249199"/>
            </a:xfrm>
          </p:grpSpPr>
          <p:pic>
            <p:nvPicPr>
              <p:cNvPr id="35"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36" name="Straight Connector 35"/>
              <p:cNvCxnSpPr>
                <a:cxnSpLocks noChangeAspect="1"/>
              </p:cNvCxnSpPr>
              <p:nvPr/>
            </p:nvCxnSpPr>
            <p:spPr>
              <a:xfrm rot="180000" flipV="1">
                <a:off x="9069517" y="3423747"/>
                <a:ext cx="2502584" cy="131155"/>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Freeform 33"/>
            <p:cNvSpPr/>
            <p:nvPr/>
          </p:nvSpPr>
          <p:spPr>
            <a:xfrm>
              <a:off x="933450" y="1919288"/>
              <a:ext cx="7915275" cy="1747837"/>
            </a:xfrm>
            <a:custGeom>
              <a:avLst/>
              <a:gdLst>
                <a:gd name="connsiteX0" fmla="*/ 3205163 w 7915275"/>
                <a:gd name="connsiteY0" fmla="*/ 0 h 1747837"/>
                <a:gd name="connsiteX1" fmla="*/ 7910513 w 7915275"/>
                <a:gd name="connsiteY1" fmla="*/ 1695450 h 1747837"/>
                <a:gd name="connsiteX2" fmla="*/ 7915275 w 7915275"/>
                <a:gd name="connsiteY2" fmla="*/ 1747837 h 1747837"/>
                <a:gd name="connsiteX3" fmla="*/ 0 w 7915275"/>
                <a:gd name="connsiteY3" fmla="*/ 100012 h 1747837"/>
                <a:gd name="connsiteX4" fmla="*/ 0 w 7915275"/>
                <a:gd name="connsiteY4" fmla="*/ 4762 h 1747837"/>
                <a:gd name="connsiteX5" fmla="*/ 3205163 w 7915275"/>
                <a:gd name="connsiteY5" fmla="*/ 0 h 174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5275" h="1747837">
                  <a:moveTo>
                    <a:pt x="3205163" y="0"/>
                  </a:moveTo>
                  <a:lnTo>
                    <a:pt x="7910513" y="1695450"/>
                  </a:lnTo>
                  <a:lnTo>
                    <a:pt x="7915275" y="1747837"/>
                  </a:lnTo>
                  <a:lnTo>
                    <a:pt x="0" y="100012"/>
                  </a:lnTo>
                  <a:lnTo>
                    <a:pt x="0" y="4762"/>
                  </a:lnTo>
                  <a:lnTo>
                    <a:pt x="320516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939800" y="2012950"/>
              <a:ext cx="7908925" cy="16478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40200" y="1924050"/>
              <a:ext cx="4705350" cy="16954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noChangeAspect="1"/>
            </p:cNvCxnSpPr>
            <p:nvPr/>
          </p:nvCxnSpPr>
          <p:spPr>
            <a:xfrm>
              <a:off x="2943791" y="1928813"/>
              <a:ext cx="5901759" cy="1709737"/>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952750" y="1714500"/>
              <a:ext cx="0" cy="182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25618" y="1301841"/>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grpSp>
      <p:grpSp>
        <p:nvGrpSpPr>
          <p:cNvPr id="38" name="AFS_2"/>
          <p:cNvGrpSpPr/>
          <p:nvPr/>
        </p:nvGrpSpPr>
        <p:grpSpPr>
          <a:xfrm>
            <a:off x="728802" y="1485903"/>
            <a:ext cx="10406121" cy="2601592"/>
            <a:chOff x="728802" y="1485903"/>
            <a:chExt cx="10406121" cy="2601592"/>
          </a:xfrm>
        </p:grpSpPr>
        <p:grpSp>
          <p:nvGrpSpPr>
            <p:cNvPr id="39" name="Group 38"/>
            <p:cNvGrpSpPr>
              <a:grpSpLocks noChangeAspect="1"/>
            </p:cNvGrpSpPr>
            <p:nvPr/>
          </p:nvGrpSpPr>
          <p:grpSpPr>
            <a:xfrm rot="21300000">
              <a:off x="8645341" y="2838296"/>
              <a:ext cx="2489582" cy="1249199"/>
              <a:chOff x="9072556" y="2865283"/>
              <a:chExt cx="2489582" cy="1249199"/>
            </a:xfrm>
          </p:grpSpPr>
          <p:pic>
            <p:nvPicPr>
              <p:cNvPr id="46"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47" name="Straight Connector 46"/>
              <p:cNvCxnSpPr>
                <a:cxnSpLocks noChangeAspect="1"/>
              </p:cNvCxnSpPr>
              <p:nvPr/>
            </p:nvCxnSpPr>
            <p:spPr>
              <a:xfrm rot="300000" flipV="1">
                <a:off x="9072556" y="3380420"/>
                <a:ext cx="2489582" cy="217810"/>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Freeform 33"/>
            <p:cNvSpPr/>
            <p:nvPr/>
          </p:nvSpPr>
          <p:spPr>
            <a:xfrm>
              <a:off x="933450" y="1919288"/>
              <a:ext cx="7920038" cy="1752600"/>
            </a:xfrm>
            <a:custGeom>
              <a:avLst/>
              <a:gdLst>
                <a:gd name="connsiteX0" fmla="*/ 747713 w 7920038"/>
                <a:gd name="connsiteY0" fmla="*/ 0 h 1752600"/>
                <a:gd name="connsiteX1" fmla="*/ 7910513 w 7920038"/>
                <a:gd name="connsiteY1" fmla="*/ 1700212 h 1752600"/>
                <a:gd name="connsiteX2" fmla="*/ 7920038 w 7920038"/>
                <a:gd name="connsiteY2" fmla="*/ 1752600 h 1752600"/>
                <a:gd name="connsiteX3" fmla="*/ 0 w 7920038"/>
                <a:gd name="connsiteY3" fmla="*/ 509587 h 1752600"/>
                <a:gd name="connsiteX4" fmla="*/ 0 w 7920038"/>
                <a:gd name="connsiteY4" fmla="*/ 4762 h 1752600"/>
                <a:gd name="connsiteX5" fmla="*/ 747713 w 7920038"/>
                <a:gd name="connsiteY5"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038" h="1752600">
                  <a:moveTo>
                    <a:pt x="747713" y="0"/>
                  </a:moveTo>
                  <a:lnTo>
                    <a:pt x="7910513" y="1700212"/>
                  </a:lnTo>
                  <a:lnTo>
                    <a:pt x="7920038" y="1752600"/>
                  </a:lnTo>
                  <a:lnTo>
                    <a:pt x="0" y="509587"/>
                  </a:lnTo>
                  <a:lnTo>
                    <a:pt x="0" y="4762"/>
                  </a:lnTo>
                  <a:lnTo>
                    <a:pt x="74771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933450" y="2432050"/>
              <a:ext cx="7915275" cy="12287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82750" y="1930400"/>
              <a:ext cx="7162800" cy="168910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33450" y="2044700"/>
              <a:ext cx="7912100" cy="15938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45" name="Straight Arrow Connector 44"/>
            <p:cNvCxnSpPr/>
            <p:nvPr/>
          </p:nvCxnSpPr>
          <p:spPr>
            <a:xfrm flipV="1">
              <a:off x="847725" y="1809750"/>
              <a:ext cx="0" cy="182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9" name="AFS_3"/>
          <p:cNvGrpSpPr/>
          <p:nvPr/>
        </p:nvGrpSpPr>
        <p:grpSpPr>
          <a:xfrm>
            <a:off x="728802" y="1485903"/>
            <a:ext cx="10398697" cy="2613859"/>
            <a:chOff x="728802" y="1485903"/>
            <a:chExt cx="10398697" cy="2613859"/>
          </a:xfrm>
        </p:grpSpPr>
        <p:grpSp>
          <p:nvGrpSpPr>
            <p:cNvPr id="50" name="Group 49"/>
            <p:cNvGrpSpPr>
              <a:grpSpLocks noChangeAspect="1"/>
            </p:cNvGrpSpPr>
            <p:nvPr/>
          </p:nvGrpSpPr>
          <p:grpSpPr>
            <a:xfrm rot="21180000">
              <a:off x="8651162" y="2850563"/>
              <a:ext cx="2476337" cy="1249199"/>
              <a:chOff x="9077099" y="2865283"/>
              <a:chExt cx="2476337" cy="1249199"/>
            </a:xfrm>
          </p:grpSpPr>
          <p:pic>
            <p:nvPicPr>
              <p:cNvPr id="57"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58" name="Straight Connector 57"/>
              <p:cNvCxnSpPr>
                <a:cxnSpLocks noChangeAspect="1"/>
              </p:cNvCxnSpPr>
              <p:nvPr/>
            </p:nvCxnSpPr>
            <p:spPr>
              <a:xfrm rot="420000" flipV="1">
                <a:off x="9077099" y="3337297"/>
                <a:ext cx="2476337" cy="304056"/>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reeform 45"/>
            <p:cNvSpPr/>
            <p:nvPr/>
          </p:nvSpPr>
          <p:spPr>
            <a:xfrm>
              <a:off x="928688" y="2447925"/>
              <a:ext cx="7924800" cy="1223963"/>
            </a:xfrm>
            <a:custGeom>
              <a:avLst/>
              <a:gdLst>
                <a:gd name="connsiteX0" fmla="*/ 0 w 7924800"/>
                <a:gd name="connsiteY0" fmla="*/ 0 h 1223963"/>
                <a:gd name="connsiteX1" fmla="*/ 7924800 w 7924800"/>
                <a:gd name="connsiteY1" fmla="*/ 1171575 h 1223963"/>
                <a:gd name="connsiteX2" fmla="*/ 7924800 w 7924800"/>
                <a:gd name="connsiteY2" fmla="*/ 1223963 h 1223963"/>
                <a:gd name="connsiteX3" fmla="*/ 4762 w 7924800"/>
                <a:gd name="connsiteY3" fmla="*/ 557213 h 1223963"/>
                <a:gd name="connsiteX4" fmla="*/ 0 w 7924800"/>
                <a:gd name="connsiteY4" fmla="*/ 0 h 12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223963">
                  <a:moveTo>
                    <a:pt x="0" y="0"/>
                  </a:moveTo>
                  <a:lnTo>
                    <a:pt x="7924800" y="1171575"/>
                  </a:lnTo>
                  <a:lnTo>
                    <a:pt x="7924800" y="1223963"/>
                  </a:lnTo>
                  <a:lnTo>
                    <a:pt x="4762" y="557213"/>
                  </a:lnTo>
                  <a:cubicBezTo>
                    <a:pt x="3175" y="371475"/>
                    <a:pt x="1587" y="185738"/>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939800" y="2730500"/>
              <a:ext cx="7905750" cy="9080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33450" y="3003550"/>
              <a:ext cx="7915275" cy="6572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39800" y="2457450"/>
              <a:ext cx="7905750" cy="11620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56" name="Straight Arrow Connector 55"/>
            <p:cNvCxnSpPr/>
            <p:nvPr/>
          </p:nvCxnSpPr>
          <p:spPr>
            <a:xfrm flipV="1">
              <a:off x="847725" y="1809750"/>
              <a:ext cx="0" cy="886968"/>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0" name="AFS_4"/>
          <p:cNvGrpSpPr/>
          <p:nvPr/>
        </p:nvGrpSpPr>
        <p:grpSpPr>
          <a:xfrm>
            <a:off x="728802" y="1485903"/>
            <a:ext cx="10401769" cy="2625304"/>
            <a:chOff x="728802" y="1485903"/>
            <a:chExt cx="10401769" cy="2625304"/>
          </a:xfrm>
        </p:grpSpPr>
        <p:grpSp>
          <p:nvGrpSpPr>
            <p:cNvPr id="61" name="Group 60"/>
            <p:cNvGrpSpPr>
              <a:grpSpLocks noChangeAspect="1"/>
            </p:cNvGrpSpPr>
            <p:nvPr/>
          </p:nvGrpSpPr>
          <p:grpSpPr>
            <a:xfrm rot="21060000">
              <a:off x="8658912" y="2862008"/>
              <a:ext cx="2471659" cy="1249199"/>
              <a:chOff x="9083204" y="2865283"/>
              <a:chExt cx="2471659" cy="1249199"/>
            </a:xfrm>
          </p:grpSpPr>
          <p:pic>
            <p:nvPicPr>
              <p:cNvPr id="68"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69" name="Straight Connector 68"/>
              <p:cNvCxnSpPr>
                <a:cxnSpLocks noChangeAspect="1"/>
              </p:cNvCxnSpPr>
              <p:nvPr/>
            </p:nvCxnSpPr>
            <p:spPr>
              <a:xfrm rot="540000" flipV="1">
                <a:off x="9083204" y="3293588"/>
                <a:ext cx="2471659" cy="391473"/>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Freeform 34"/>
            <p:cNvSpPr/>
            <p:nvPr/>
          </p:nvSpPr>
          <p:spPr>
            <a:xfrm>
              <a:off x="933450" y="3000375"/>
              <a:ext cx="7920038" cy="666750"/>
            </a:xfrm>
            <a:custGeom>
              <a:avLst/>
              <a:gdLst>
                <a:gd name="connsiteX0" fmla="*/ 0 w 7920038"/>
                <a:gd name="connsiteY0" fmla="*/ 0 h 666750"/>
                <a:gd name="connsiteX1" fmla="*/ 7920038 w 7920038"/>
                <a:gd name="connsiteY1" fmla="*/ 614363 h 666750"/>
                <a:gd name="connsiteX2" fmla="*/ 7915275 w 7920038"/>
                <a:gd name="connsiteY2" fmla="*/ 666750 h 666750"/>
                <a:gd name="connsiteX3" fmla="*/ 0 w 7920038"/>
                <a:gd name="connsiteY3" fmla="*/ 319088 h 666750"/>
                <a:gd name="connsiteX4" fmla="*/ 0 w 7920038"/>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38" h="666750">
                  <a:moveTo>
                    <a:pt x="0" y="0"/>
                  </a:moveTo>
                  <a:lnTo>
                    <a:pt x="7920038" y="614363"/>
                  </a:lnTo>
                  <a:lnTo>
                    <a:pt x="7915275" y="666750"/>
                  </a:lnTo>
                  <a:lnTo>
                    <a:pt x="0" y="319088"/>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933450" y="3152775"/>
              <a:ext cx="7912100" cy="48577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noChangeAspect="1"/>
              <a:stCxn id="62" idx="3"/>
            </p:cNvCxnSpPr>
            <p:nvPr/>
          </p:nvCxnSpPr>
          <p:spPr>
            <a:xfrm>
              <a:off x="933450" y="3319463"/>
              <a:ext cx="7915275" cy="341312"/>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33450" y="3006725"/>
              <a:ext cx="7912100" cy="6127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67" name="Straight Arrow Connector 66"/>
            <p:cNvCxnSpPr/>
            <p:nvPr/>
          </p:nvCxnSpPr>
          <p:spPr>
            <a:xfrm flipV="1">
              <a:off x="847725" y="1809750"/>
              <a:ext cx="0" cy="1325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AFS_5"/>
          <p:cNvGrpSpPr/>
          <p:nvPr/>
        </p:nvGrpSpPr>
        <p:grpSpPr>
          <a:xfrm>
            <a:off x="728802" y="1485903"/>
            <a:ext cx="10411417" cy="2635671"/>
            <a:chOff x="728802" y="1485903"/>
            <a:chExt cx="10411417" cy="2635671"/>
          </a:xfrm>
        </p:grpSpPr>
        <p:grpSp>
          <p:nvGrpSpPr>
            <p:cNvPr id="72" name="Group 71"/>
            <p:cNvGrpSpPr>
              <a:grpSpLocks noChangeAspect="1"/>
            </p:cNvGrpSpPr>
            <p:nvPr/>
          </p:nvGrpSpPr>
          <p:grpSpPr>
            <a:xfrm rot="20940000">
              <a:off x="8668585" y="2872375"/>
              <a:ext cx="2471634" cy="1249199"/>
              <a:chOff x="9090931" y="2865283"/>
              <a:chExt cx="2471634" cy="1249199"/>
            </a:xfrm>
          </p:grpSpPr>
          <p:pic>
            <p:nvPicPr>
              <p:cNvPr id="79"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80" name="Straight Connector 79"/>
              <p:cNvCxnSpPr>
                <a:cxnSpLocks noChangeAspect="1"/>
              </p:cNvCxnSpPr>
              <p:nvPr/>
            </p:nvCxnSpPr>
            <p:spPr>
              <a:xfrm rot="660000" flipV="1">
                <a:off x="9090931" y="3249106"/>
                <a:ext cx="2471634" cy="480437"/>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Freeform: Shape 72"/>
            <p:cNvSpPr/>
            <p:nvPr/>
          </p:nvSpPr>
          <p:spPr>
            <a:xfrm>
              <a:off x="930349" y="3327991"/>
              <a:ext cx="7915939" cy="329609"/>
            </a:xfrm>
            <a:custGeom>
              <a:avLst/>
              <a:gdLst>
                <a:gd name="connsiteX0" fmla="*/ 0 w 7915939"/>
                <a:gd name="connsiteY0" fmla="*/ 0 h 329609"/>
                <a:gd name="connsiteX1" fmla="*/ 7915939 w 7915939"/>
                <a:gd name="connsiteY1" fmla="*/ 292395 h 329609"/>
                <a:gd name="connsiteX2" fmla="*/ 7915939 w 7915939"/>
                <a:gd name="connsiteY2" fmla="*/ 329609 h 329609"/>
                <a:gd name="connsiteX3" fmla="*/ 0 w 7915939"/>
                <a:gd name="connsiteY3" fmla="*/ 292395 h 329609"/>
                <a:gd name="connsiteX4" fmla="*/ 0 w 7915939"/>
                <a:gd name="connsiteY4" fmla="*/ 0 h 32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5939" h="329609">
                  <a:moveTo>
                    <a:pt x="0" y="0"/>
                  </a:moveTo>
                  <a:lnTo>
                    <a:pt x="7915939" y="292395"/>
                  </a:lnTo>
                  <a:lnTo>
                    <a:pt x="7915939" y="329609"/>
                  </a:lnTo>
                  <a:lnTo>
                    <a:pt x="0" y="292395"/>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928630" y="3477057"/>
              <a:ext cx="7921683" cy="161493"/>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28629" y="3619500"/>
              <a:ext cx="7920096" cy="3365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noChangeAspect="1"/>
            </p:cNvCxnSpPr>
            <p:nvPr/>
          </p:nvCxnSpPr>
          <p:spPr>
            <a:xfrm>
              <a:off x="928630" y="3334615"/>
              <a:ext cx="7921683" cy="28488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728802" y="1485903"/>
              <a:ext cx="2063385"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Plane of sharp focus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78" name="Straight Arrow Connector 77"/>
            <p:cNvCxnSpPr/>
            <p:nvPr/>
          </p:nvCxnSpPr>
          <p:spPr>
            <a:xfrm flipV="1">
              <a:off x="847725" y="1809750"/>
              <a:ext cx="0" cy="1627632"/>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8295466C-6D01-4B7B-82FE-0060F6C0E0EB}" type="slidenum">
              <a:rPr lang="en-US" smtClean="0"/>
              <a:t>42</a:t>
            </a:fld>
            <a:endParaRPr lang="en-US"/>
          </a:p>
        </p:txBody>
      </p:sp>
    </p:spTree>
    <p:extLst>
      <p:ext uri="{BB962C8B-B14F-4D97-AF65-F5344CB8AC3E}">
        <p14:creationId xmlns:p14="http://schemas.microsoft.com/office/powerpoint/2010/main" val="73800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95466C-6D01-4B7B-82FE-0060F6C0E0EB}" type="slidenum">
              <a:rPr lang="en-US" smtClean="0"/>
              <a:t>43</a:t>
            </a:fld>
            <a:endParaRPr lang="en-US"/>
          </a:p>
        </p:txBody>
      </p:sp>
    </p:spTree>
    <p:extLst>
      <p:ext uri="{BB962C8B-B14F-4D97-AF65-F5344CB8AC3E}">
        <p14:creationId xmlns:p14="http://schemas.microsoft.com/office/powerpoint/2010/main" val="2409377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Setup of Zemax simulation to verify the theory of angular focus stacking (AFS) to extend the DOF </a:t>
            </a:r>
            <a:endParaRPr lang="en-US" sz="2600" b="1" dirty="0">
              <a:solidFill>
                <a:srgbClr val="FF3F7A"/>
              </a:solidFill>
              <a:latin typeface="Euclid" panose="02020503060505020303" pitchFamily="18" charset="0"/>
            </a:endParaRPr>
          </a:p>
        </p:txBody>
      </p:sp>
      <p:grpSp>
        <p:nvGrpSpPr>
          <p:cNvPr id="4" name="alpha=0"/>
          <p:cNvGrpSpPr/>
          <p:nvPr/>
        </p:nvGrpSpPr>
        <p:grpSpPr>
          <a:xfrm>
            <a:off x="321389" y="1082289"/>
            <a:ext cx="11621708" cy="5271665"/>
            <a:chOff x="322616" y="1083516"/>
            <a:chExt cx="11621708" cy="5271665"/>
          </a:xfrm>
        </p:grpSpPr>
        <p:sp>
          <p:nvSpPr>
            <p:cNvPr id="5" name="Rectangle 4"/>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7" name="TextBox 6"/>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9" name="Group 8"/>
            <p:cNvGrpSpPr/>
            <p:nvPr/>
          </p:nvGrpSpPr>
          <p:grpSpPr>
            <a:xfrm>
              <a:off x="3173496" y="1973195"/>
              <a:ext cx="1446950" cy="2616206"/>
              <a:chOff x="3502493" y="391984"/>
              <a:chExt cx="1775105" cy="3209544"/>
            </a:xfrm>
          </p:grpSpPr>
          <p:sp>
            <p:nvSpPr>
              <p:cNvPr id="61" name="Cube 60"/>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10" name="Group 9"/>
            <p:cNvGrpSpPr/>
            <p:nvPr/>
          </p:nvGrpSpPr>
          <p:grpSpPr>
            <a:xfrm>
              <a:off x="1856692" y="2520891"/>
              <a:ext cx="1446950" cy="2616206"/>
              <a:chOff x="1887053" y="1192084"/>
              <a:chExt cx="1775105" cy="3209544"/>
            </a:xfrm>
          </p:grpSpPr>
          <p:sp>
            <p:nvSpPr>
              <p:cNvPr id="59" name="Cube 5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57" name="Cube 56"/>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2" name="Straight Connector 11"/>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7" name="Group 16"/>
            <p:cNvGrpSpPr/>
            <p:nvPr/>
          </p:nvGrpSpPr>
          <p:grpSpPr>
            <a:xfrm>
              <a:off x="2572782" y="4872768"/>
              <a:ext cx="1326738" cy="146070"/>
              <a:chOff x="991312" y="1947799"/>
              <a:chExt cx="664434" cy="73152"/>
            </a:xfrm>
          </p:grpSpPr>
          <p:cxnSp>
            <p:nvCxnSpPr>
              <p:cNvPr id="54" name="Straight Connector 53"/>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4" y="3213680"/>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7">
                <p14:nvContentPartPr>
                  <p14:cNvPr id="52" name="Ink 51"/>
                  <p14:cNvContentPartPr/>
                  <p14:nvPr/>
                </p14:nvContentPartPr>
                <p14:xfrm>
                  <a:off x="6933031" y="2226273"/>
                  <a:ext cx="1090800" cy="289440"/>
                </p14:xfrm>
              </p:contentPart>
            </mc:Choice>
            <mc:Fallback xmlns="">
              <p:pic>
                <p:nvPicPr>
                  <p:cNvPr id="52" name="Ink 51"/>
                  <p:cNvPicPr/>
                  <p:nvPr/>
                </p:nvPicPr>
                <p:blipFill>
                  <a:blip r:embed="rId8"/>
                  <a:stretch>
                    <a:fillRect/>
                  </a:stretch>
                </p:blipFill>
                <p:spPr>
                  <a:xfrm>
                    <a:off x="6927007" y="2216487"/>
                    <a:ext cx="1104355" cy="3082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p14:cNvContentPartPr/>
                  <p14:nvPr/>
                </p14:nvContentPartPr>
                <p14:xfrm>
                  <a:off x="6954470" y="3242550"/>
                  <a:ext cx="1102680" cy="239040"/>
                </p14:xfrm>
              </p:contentPart>
            </mc:Choice>
            <mc:Fallback xmlns="">
              <p:pic>
                <p:nvPicPr>
                  <p:cNvPr id="53" name="Ink 52"/>
                  <p:cNvPicPr/>
                  <p:nvPr/>
                </p:nvPicPr>
                <p:blipFill>
                  <a:blip r:embed="rId10"/>
                  <a:stretch>
                    <a:fillRect/>
                  </a:stretch>
                </p:blipFill>
                <p:spPr>
                  <a:xfrm>
                    <a:off x="6950326" y="3235409"/>
                    <a:ext cx="1113228" cy="254074"/>
                  </a:xfrm>
                  <a:prstGeom prst="rect">
                    <a:avLst/>
                  </a:prstGeom>
                </p:spPr>
              </p:pic>
            </mc:Fallback>
          </mc:AlternateContent>
        </p:grpSp>
        <p:grpSp>
          <p:nvGrpSpPr>
            <p:cNvPr id="19" name="Group 18"/>
            <p:cNvGrpSpPr/>
            <p:nvPr/>
          </p:nvGrpSpPr>
          <p:grpSpPr>
            <a:xfrm>
              <a:off x="6759218" y="3130342"/>
              <a:ext cx="140946" cy="1398214"/>
              <a:chOff x="1740319" y="4576647"/>
              <a:chExt cx="147481" cy="1463040"/>
            </a:xfrm>
          </p:grpSpPr>
          <p:cxnSp>
            <p:nvCxnSpPr>
              <p:cNvPr id="50" name="Straight Connector 49"/>
              <p:cNvCxnSpPr/>
              <p:nvPr/>
            </p:nvCxnSpPr>
            <p:spPr>
              <a:xfrm rot="5400000">
                <a:off x="1069251" y="5308167"/>
                <a:ext cx="1463040" cy="0"/>
              </a:xfrm>
              <a:prstGeom prst="line">
                <a:avLst/>
              </a:prstGeom>
              <a:ln w="9525">
                <a:solidFill>
                  <a:srgbClr val="777777">
                    <a:alpha val="86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grpSp>
          <p:nvGrpSpPr>
            <p:cNvPr id="20" name="Group 19"/>
            <p:cNvGrpSpPr/>
            <p:nvPr/>
          </p:nvGrpSpPr>
          <p:grpSpPr>
            <a:xfrm>
              <a:off x="1243190" y="5216824"/>
              <a:ext cx="5600952" cy="371802"/>
              <a:chOff x="1243190" y="5216824"/>
              <a:chExt cx="5600952" cy="371802"/>
            </a:xfrm>
          </p:grpSpPr>
          <p:sp>
            <p:nvSpPr>
              <p:cNvPr id="43" name="TextBox 42"/>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4" name="TextBox 43"/>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5" name="Straight Connector 44"/>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30090" y="3745593"/>
              <a:ext cx="74708" cy="1937932"/>
              <a:chOff x="2139145" y="2015931"/>
              <a:chExt cx="91652" cy="2377440"/>
            </a:xfrm>
          </p:grpSpPr>
          <p:cxnSp>
            <p:nvCxnSpPr>
              <p:cNvPr id="40" name="Straight Connector 39"/>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664667" y="2980081"/>
              <a:ext cx="946607" cy="737915"/>
              <a:chOff x="2075978" y="1059714"/>
              <a:chExt cx="1161288" cy="905269"/>
            </a:xfrm>
          </p:grpSpPr>
          <p:cxnSp>
            <p:nvCxnSpPr>
              <p:cNvPr id="37" name="Straight Connector 36"/>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4" name="TextBox 23"/>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25" name="TextBox 24"/>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26" name="Straight Connector 25"/>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61704" y="3939255"/>
              <a:ext cx="2537407" cy="2103119"/>
            </a:xfrm>
            <a:prstGeom prst="rect">
              <a:avLst/>
            </a:prstGeom>
            <a:effectLst>
              <a:outerShdw blurRad="50800" dist="38100" dir="2700000" algn="tl" rotWithShape="0">
                <a:prstClr val="black">
                  <a:alpha val="40000"/>
                </a:prstClr>
              </a:outerShdw>
            </a:effectLst>
          </p:spPr>
        </p:pic>
        <p:pic>
          <p:nvPicPr>
            <p:cNvPr id="28" name="Picture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9" name="Rectangle 28"/>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1/13  ( 0°)</a:t>
              </a:r>
            </a:p>
          </p:txBody>
        </p:sp>
        <p:cxnSp>
          <p:nvCxnSpPr>
            <p:cNvPr id="30" name="Straight Connector 29"/>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32" name="Straight Connector 31"/>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34" name="Rectangle 33"/>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sp>
          <p:nvSpPr>
            <p:cNvPr id="35" name="Rectangle 34"/>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a:t>
              </a:r>
              <a:r>
                <a:rPr lang="en-US" sz="22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by 0° </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about ENPP</a:t>
              </a:r>
            </a:p>
          </p:txBody>
        </p:sp>
        <p:sp>
          <p:nvSpPr>
            <p:cNvPr id="36" name="TextBox 35"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grpSp>
        <p:nvGrpSpPr>
          <p:cNvPr id="63" name="alpha=-8"/>
          <p:cNvGrpSpPr/>
          <p:nvPr/>
        </p:nvGrpSpPr>
        <p:grpSpPr>
          <a:xfrm>
            <a:off x="321389" y="1082289"/>
            <a:ext cx="11621708" cy="5271665"/>
            <a:chOff x="322616" y="1083516"/>
            <a:chExt cx="11621708" cy="5271665"/>
          </a:xfrm>
        </p:grpSpPr>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61704" y="3941064"/>
              <a:ext cx="2537407" cy="2103120"/>
            </a:xfrm>
            <a:prstGeom prst="rect">
              <a:avLst/>
            </a:prstGeom>
            <a:effectLst>
              <a:outerShdw blurRad="50800" dist="38100" dir="2700000" algn="tl" rotWithShape="0">
                <a:prstClr val="black">
                  <a:alpha val="40000"/>
                </a:prstClr>
              </a:outerShdw>
            </a:effectLst>
          </p:spPr>
        </p:pic>
        <p:pic>
          <p:nvPicPr>
            <p:cNvPr id="65" name="Picture 6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66" name="Rectangle 65"/>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68" name="TextBox 67"/>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68" name="TextBox 67"/>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70" name="Group 69"/>
            <p:cNvGrpSpPr/>
            <p:nvPr/>
          </p:nvGrpSpPr>
          <p:grpSpPr>
            <a:xfrm>
              <a:off x="3173496" y="1973195"/>
              <a:ext cx="1446950" cy="2616206"/>
              <a:chOff x="3502493" y="391984"/>
              <a:chExt cx="1775105" cy="3209544"/>
            </a:xfrm>
          </p:grpSpPr>
          <p:sp>
            <p:nvSpPr>
              <p:cNvPr id="123" name="Cube 122"/>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4"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71" name="Group 70"/>
            <p:cNvGrpSpPr/>
            <p:nvPr/>
          </p:nvGrpSpPr>
          <p:grpSpPr>
            <a:xfrm>
              <a:off x="1856692" y="2520891"/>
              <a:ext cx="1446950" cy="2616206"/>
              <a:chOff x="1887053" y="1192084"/>
              <a:chExt cx="1775105" cy="3209544"/>
            </a:xfrm>
          </p:grpSpPr>
          <p:sp>
            <p:nvSpPr>
              <p:cNvPr id="121" name="Cube 120"/>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2" name="Group 71"/>
            <p:cNvGrpSpPr/>
            <p:nvPr/>
          </p:nvGrpSpPr>
          <p:grpSpPr>
            <a:xfrm>
              <a:off x="522356" y="3068589"/>
              <a:ext cx="1457177" cy="2616206"/>
              <a:chOff x="250100" y="1992184"/>
              <a:chExt cx="1787652" cy="3209544"/>
            </a:xfrm>
          </p:grpSpPr>
          <p:sp>
            <p:nvSpPr>
              <p:cNvPr id="119" name="Cube 118"/>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73" name="Straight Connector 72"/>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78" name="Group 77"/>
            <p:cNvGrpSpPr/>
            <p:nvPr/>
          </p:nvGrpSpPr>
          <p:grpSpPr>
            <a:xfrm>
              <a:off x="2572782" y="4872768"/>
              <a:ext cx="1326738" cy="146070"/>
              <a:chOff x="991312" y="1947799"/>
              <a:chExt cx="664434" cy="73152"/>
            </a:xfrm>
          </p:grpSpPr>
          <p:cxnSp>
            <p:nvCxnSpPr>
              <p:cNvPr id="116" name="Straight Connector 115"/>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243190" y="5216824"/>
              <a:ext cx="5600952" cy="371802"/>
              <a:chOff x="1243190" y="5216824"/>
              <a:chExt cx="5600952" cy="371802"/>
            </a:xfrm>
          </p:grpSpPr>
          <p:sp>
            <p:nvSpPr>
              <p:cNvPr id="109" name="TextBox 108"/>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10" name="TextBox 109"/>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111" name="Straight Connector 110"/>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730090" y="3745593"/>
              <a:ext cx="74708" cy="1937932"/>
              <a:chOff x="2139145" y="2015931"/>
              <a:chExt cx="91652" cy="2377440"/>
            </a:xfrm>
          </p:grpSpPr>
          <p:cxnSp>
            <p:nvCxnSpPr>
              <p:cNvPr id="106" name="Straight Connector 105"/>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664667" y="2980081"/>
              <a:ext cx="946607" cy="737915"/>
              <a:chOff x="2075978" y="1059714"/>
              <a:chExt cx="1161288" cy="905269"/>
            </a:xfrm>
          </p:grpSpPr>
          <p:cxnSp>
            <p:nvCxnSpPr>
              <p:cNvPr id="103" name="Straight Connector 102"/>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83" name="TextBox 82"/>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84" name="TextBox 83"/>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85" name="Straight Connector 84"/>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7/13  (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87" name="Straight Connector 86"/>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89" name="Straight Connector 88"/>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91" name="Rectangle 90"/>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mc:AlternateContent xmlns:mc="http://schemas.openxmlformats.org/markup-compatibility/2006" xmlns:a14="http://schemas.microsoft.com/office/drawing/2010/main">
          <mc:Choice Requires="a14">
            <p:sp>
              <p:nvSpPr>
                <p:cNvPr id="92" name="Rectangle 91"/>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200" b="1">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92" name="Rectangle 91"/>
                <p:cNvSpPr>
                  <a:spLocks noRot="1" noChangeAspect="1" noMove="1" noResize="1" noEditPoints="1" noAdjustHandles="1" noChangeArrowheads="1" noChangeShapeType="1" noTextEdit="1"/>
                </p:cNvSpPr>
                <p:nvPr/>
              </p:nvSpPr>
              <p:spPr>
                <a:xfrm>
                  <a:off x="322616" y="1083516"/>
                  <a:ext cx="5269291" cy="430887"/>
                </a:xfrm>
                <a:prstGeom prst="rect">
                  <a:avLst/>
                </a:prstGeom>
                <a:blipFill>
                  <a:blip r:embed="rId16"/>
                  <a:stretch>
                    <a:fillRect l="-1505" t="-8571" b="-30000"/>
                  </a:stretch>
                </a:blipFill>
              </p:spPr>
              <p:txBody>
                <a:bodyPr/>
                <a:lstStyle/>
                <a:p>
                  <a:r>
                    <a:rPr lang="en-US">
                      <a:noFill/>
                    </a:rPr>
                    <a:t> </a:t>
                  </a:r>
                </a:p>
              </p:txBody>
            </p:sp>
          </mc:Fallback>
        </mc:AlternateContent>
        <p:grpSp>
          <p:nvGrpSpPr>
            <p:cNvPr id="93" name="Group 92"/>
            <p:cNvGrpSpPr/>
            <p:nvPr/>
          </p:nvGrpSpPr>
          <p:grpSpPr>
            <a:xfrm>
              <a:off x="6692897" y="3229551"/>
              <a:ext cx="1215145" cy="1183823"/>
              <a:chOff x="6785667" y="2242880"/>
              <a:chExt cx="1271483" cy="1238710"/>
            </a:xfrm>
            <a:noFill/>
          </p:grpSpPr>
          <mc:AlternateContent xmlns:mc="http://schemas.openxmlformats.org/markup-compatibility/2006" xmlns:p14="http://schemas.microsoft.com/office/powerpoint/2010/main">
            <mc:Choice Requires="p14">
              <p:contentPart p14:bwMode="auto" r:id="rId17">
                <p14:nvContentPartPr>
                  <p14:cNvPr id="101" name="Ink 100"/>
                  <p14:cNvContentPartPr>
                    <a14:cpLocks xmlns:a14="http://schemas.microsoft.com/office/drawing/2010/main" noChangeAspect="1"/>
                  </p14:cNvContentPartPr>
                  <p14:nvPr/>
                </p14:nvContentPartPr>
                <p14:xfrm rot="21480000">
                  <a:off x="6785667" y="2242880"/>
                  <a:ext cx="1238164" cy="289440"/>
                </p14:xfrm>
              </p:contentPart>
            </mc:Choice>
            <mc:Fallback xmlns="">
              <p:pic>
                <p:nvPicPr>
                  <p:cNvPr id="101" name="Ink 100"/>
                  <p:cNvPicPr>
                    <a:picLocks noChangeAspect="1"/>
                  </p:cNvPicPr>
                  <p:nvPr/>
                </p:nvPicPr>
                <p:blipFill>
                  <a:blip r:embed="rId18"/>
                  <a:stretch>
                    <a:fillRect/>
                  </a:stretch>
                </p:blipFill>
                <p:spPr>
                  <a:xfrm rot="21480000">
                    <a:off x="6779640" y="2233458"/>
                    <a:ext cx="1251725" cy="3079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2" name="Ink 101"/>
                  <p14:cNvContentPartPr>
                    <a14:cpLocks xmlns:a14="http://schemas.microsoft.com/office/drawing/2010/main" noChangeAspect="1"/>
                  </p14:cNvContentPartPr>
                  <p14:nvPr/>
                </p14:nvContentPartPr>
                <p14:xfrm rot="120000">
                  <a:off x="7101277" y="3242550"/>
                  <a:ext cx="955873" cy="239040"/>
                </p14:xfrm>
              </p:contentPart>
            </mc:Choice>
            <mc:Fallback xmlns="">
              <p:pic>
                <p:nvPicPr>
                  <p:cNvPr id="102" name="Ink 101"/>
                  <p:cNvPicPr>
                    <a:picLocks noChangeAspect="1"/>
                  </p:cNvPicPr>
                  <p:nvPr/>
                </p:nvPicPr>
                <p:blipFill>
                  <a:blip r:embed="rId20"/>
                  <a:stretch>
                    <a:fillRect/>
                  </a:stretch>
                </p:blipFill>
                <p:spPr>
                  <a:xfrm rot="120000">
                    <a:off x="7096756" y="3234657"/>
                    <a:ext cx="966799" cy="257081"/>
                  </a:xfrm>
                  <a:prstGeom prst="rect">
                    <a:avLst/>
                  </a:prstGeom>
                </p:spPr>
              </p:pic>
            </mc:Fallback>
          </mc:AlternateContent>
        </p:grpSp>
        <p:grpSp>
          <p:nvGrpSpPr>
            <p:cNvPr id="94" name="Group 93"/>
            <p:cNvGrpSpPr/>
            <p:nvPr/>
          </p:nvGrpSpPr>
          <p:grpSpPr>
            <a:xfrm>
              <a:off x="6282588" y="3134758"/>
              <a:ext cx="1096640" cy="1398214"/>
              <a:chOff x="6282588" y="3112724"/>
              <a:chExt cx="1096640" cy="1398214"/>
            </a:xfrm>
          </p:grpSpPr>
          <p:grpSp>
            <p:nvGrpSpPr>
              <p:cNvPr id="96" name="Group 95"/>
              <p:cNvGrpSpPr>
                <a:grpSpLocks noChangeAspect="1"/>
              </p:cNvGrpSpPr>
              <p:nvPr/>
            </p:nvGrpSpPr>
            <p:grpSpPr>
              <a:xfrm rot="20400000">
                <a:off x="6763632" y="3112724"/>
                <a:ext cx="140946" cy="1398214"/>
                <a:chOff x="1740319" y="4576647"/>
                <a:chExt cx="147481" cy="1463040"/>
              </a:xfrm>
            </p:grpSpPr>
            <p:cxnSp>
              <p:nvCxnSpPr>
                <p:cNvPr id="99" name="Straight Connector 98"/>
                <p:cNvCxnSpPr/>
                <p:nvPr/>
              </p:nvCxnSpPr>
              <p:spPr>
                <a:xfrm rot="5400000">
                  <a:off x="1082539" y="5308167"/>
                  <a:ext cx="1463040" cy="0"/>
                </a:xfrm>
                <a:prstGeom prst="line">
                  <a:avLst/>
                </a:prstGeom>
                <a:ln w="12700">
                  <a:solidFill>
                    <a:schemeClr val="tx1">
                      <a:lumMod val="50000"/>
                      <a:lumOff val="50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sp>
            <p:nvSpPr>
              <p:cNvPr id="97" name="Arc 96"/>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98" name="Arc 97"/>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sp>
          <p:nvSpPr>
            <p:cNvPr id="95" name="TextBox 94"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grpSp>
        <p:nvGrpSpPr>
          <p:cNvPr id="125" name="alpha=8"/>
          <p:cNvGrpSpPr/>
          <p:nvPr/>
        </p:nvGrpSpPr>
        <p:grpSpPr>
          <a:xfrm>
            <a:off x="321389" y="1082289"/>
            <a:ext cx="11621708" cy="5271665"/>
            <a:chOff x="322616" y="1083516"/>
            <a:chExt cx="11621708" cy="5271665"/>
          </a:xfrm>
        </p:grpSpPr>
        <p:pic>
          <p:nvPicPr>
            <p:cNvPr id="126" name="Picture 1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pic>
          <p:nvPicPr>
            <p:cNvPr id="127" name="Picture 12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63340" y="3939278"/>
              <a:ext cx="2536309" cy="2102210"/>
            </a:xfrm>
            <a:prstGeom prst="rect">
              <a:avLst/>
            </a:prstGeom>
            <a:effectLst>
              <a:outerShdw blurRad="50800" dist="38100" dir="2700000" algn="tl" rotWithShape="0">
                <a:prstClr val="black">
                  <a:alpha val="40000"/>
                </a:prstClr>
              </a:outerShdw>
            </a:effectLst>
          </p:spPr>
        </p:pic>
        <p:sp>
          <p:nvSpPr>
            <p:cNvPr id="128" name="Rectangle 127"/>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130" name="TextBox 129"/>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130" name="TextBox 129"/>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131" name="TextBox 130"/>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132" name="Group 131"/>
            <p:cNvGrpSpPr/>
            <p:nvPr/>
          </p:nvGrpSpPr>
          <p:grpSpPr>
            <a:xfrm>
              <a:off x="3173496" y="1973195"/>
              <a:ext cx="1446950" cy="2616206"/>
              <a:chOff x="3502493" y="391984"/>
              <a:chExt cx="1775105" cy="3209544"/>
            </a:xfrm>
          </p:grpSpPr>
          <p:sp>
            <p:nvSpPr>
              <p:cNvPr id="185" name="Cube 184"/>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6" name="Picture 1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133" name="Group 132"/>
            <p:cNvGrpSpPr/>
            <p:nvPr/>
          </p:nvGrpSpPr>
          <p:grpSpPr>
            <a:xfrm>
              <a:off x="1856692" y="2520891"/>
              <a:ext cx="1446950" cy="2616206"/>
              <a:chOff x="1887053" y="1192084"/>
              <a:chExt cx="1775105" cy="3209544"/>
            </a:xfrm>
          </p:grpSpPr>
          <p:sp>
            <p:nvSpPr>
              <p:cNvPr id="183" name="Cube 182"/>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4" name="Picture 1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34" name="Group 133"/>
            <p:cNvGrpSpPr/>
            <p:nvPr/>
          </p:nvGrpSpPr>
          <p:grpSpPr>
            <a:xfrm>
              <a:off x="522356" y="3068589"/>
              <a:ext cx="1457177" cy="2616206"/>
              <a:chOff x="250100" y="1992184"/>
              <a:chExt cx="1787652" cy="3209544"/>
            </a:xfrm>
          </p:grpSpPr>
          <p:sp>
            <p:nvSpPr>
              <p:cNvPr id="181" name="Cube 180"/>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2" name="Picture 1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35" name="Straight Connector 134"/>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39" name="TextBox 138"/>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0" name="Group 139"/>
            <p:cNvGrpSpPr/>
            <p:nvPr/>
          </p:nvGrpSpPr>
          <p:grpSpPr>
            <a:xfrm>
              <a:off x="2572782" y="4872768"/>
              <a:ext cx="1326738" cy="146070"/>
              <a:chOff x="991312" y="1947799"/>
              <a:chExt cx="664434" cy="73152"/>
            </a:xfrm>
          </p:grpSpPr>
          <p:cxnSp>
            <p:nvCxnSpPr>
              <p:cNvPr id="178" name="Straight Connector 177"/>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1243190" y="5216824"/>
              <a:ext cx="5600952" cy="371802"/>
              <a:chOff x="1243190" y="5216824"/>
              <a:chExt cx="5600952" cy="371802"/>
            </a:xfrm>
          </p:grpSpPr>
          <p:sp>
            <p:nvSpPr>
              <p:cNvPr id="171" name="TextBox 170"/>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72" name="TextBox 171"/>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173" name="Straight Connector 172"/>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730090" y="3745593"/>
              <a:ext cx="74708" cy="1937932"/>
              <a:chOff x="2139145" y="2015931"/>
              <a:chExt cx="91652" cy="2377440"/>
            </a:xfrm>
          </p:grpSpPr>
          <p:cxnSp>
            <p:nvCxnSpPr>
              <p:cNvPr id="168" name="Straight Connector 167"/>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664667" y="2980081"/>
              <a:ext cx="946607" cy="737915"/>
              <a:chOff x="2075978" y="1059714"/>
              <a:chExt cx="1161288" cy="905269"/>
            </a:xfrm>
          </p:grpSpPr>
          <p:cxnSp>
            <p:nvCxnSpPr>
              <p:cNvPr id="165" name="Straight Connector 164"/>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4" name="TextBox 143"/>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45" name="TextBox 144"/>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146" name="TextBox 145"/>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146" name="TextBox 145"/>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147" name="Straight Connector 14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13/13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149" name="Straight Connector 148"/>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151" name="Straight Connector 150"/>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153" name="Rectangle 152"/>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mc:AlternateContent xmlns:mc="http://schemas.openxmlformats.org/markup-compatibility/2006" xmlns:a14="http://schemas.microsoft.com/office/drawing/2010/main">
          <mc:Choice Requires="a14">
            <p:sp>
              <p:nvSpPr>
                <p:cNvPr id="154" name="Rectangle 153"/>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200" b="1">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154" name="Rectangle 153"/>
                <p:cNvSpPr>
                  <a:spLocks noRot="1" noChangeAspect="1" noMove="1" noResize="1" noEditPoints="1" noAdjustHandles="1" noChangeArrowheads="1" noChangeShapeType="1" noTextEdit="1"/>
                </p:cNvSpPr>
                <p:nvPr/>
              </p:nvSpPr>
              <p:spPr>
                <a:xfrm>
                  <a:off x="322616" y="1083516"/>
                  <a:ext cx="5269291" cy="430887"/>
                </a:xfrm>
                <a:prstGeom prst="rect">
                  <a:avLst/>
                </a:prstGeom>
                <a:blipFill>
                  <a:blip r:embed="rId23"/>
                  <a:stretch>
                    <a:fillRect l="-1505" t="-8571" b="-30000"/>
                  </a:stretch>
                </a:blipFill>
              </p:spPr>
              <p:txBody>
                <a:bodyPr/>
                <a:lstStyle/>
                <a:p>
                  <a:r>
                    <a:rPr lang="en-US">
                      <a:noFill/>
                    </a:rPr>
                    <a:t> </a:t>
                  </a:r>
                </a:p>
              </p:txBody>
            </p:sp>
          </mc:Fallback>
        </mc:AlternateContent>
        <p:grpSp>
          <p:nvGrpSpPr>
            <p:cNvPr id="155" name="Group 154"/>
            <p:cNvGrpSpPr/>
            <p:nvPr/>
          </p:nvGrpSpPr>
          <p:grpSpPr>
            <a:xfrm>
              <a:off x="6697958" y="3210985"/>
              <a:ext cx="1191028" cy="1183142"/>
              <a:chOff x="6790967" y="2246508"/>
              <a:chExt cx="1246248" cy="1237999"/>
            </a:xfrm>
            <a:noFill/>
          </p:grpSpPr>
          <mc:AlternateContent xmlns:mc="http://schemas.openxmlformats.org/markup-compatibility/2006" xmlns:p14="http://schemas.microsoft.com/office/powerpoint/2010/main">
            <mc:Choice Requires="p14">
              <p:contentPart p14:bwMode="auto" r:id="rId24">
                <p14:nvContentPartPr>
                  <p14:cNvPr id="163" name="Ink 162"/>
                  <p14:cNvContentPartPr>
                    <a14:cpLocks xmlns:a14="http://schemas.microsoft.com/office/drawing/2010/main" noChangeAspect="1"/>
                  </p14:cNvContentPartPr>
                  <p14:nvPr/>
                </p14:nvContentPartPr>
                <p14:xfrm rot="21480000">
                  <a:off x="7105061" y="2246508"/>
                  <a:ext cx="916284" cy="289441"/>
                </p14:xfrm>
              </p:contentPart>
            </mc:Choice>
            <mc:Fallback xmlns="">
              <p:pic>
                <p:nvPicPr>
                  <p:cNvPr id="57" name="Ink 56"/>
                  <p:cNvPicPr>
                    <a:picLocks noChangeAspect="1"/>
                  </p:cNvPicPr>
                  <p:nvPr/>
                </p:nvPicPr>
                <p:blipFill>
                  <a:blip r:embed="rId25"/>
                  <a:stretch>
                    <a:fillRect/>
                  </a:stretch>
                </p:blipFill>
                <p:spPr>
                  <a:xfrm rot="21480000">
                    <a:off x="7099033" y="2235564"/>
                    <a:ext cx="932485" cy="30944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4" name="Ink 163"/>
                  <p14:cNvContentPartPr>
                    <a14:cpLocks xmlns:a14="http://schemas.microsoft.com/office/drawing/2010/main" noChangeAspect="1"/>
                  </p14:cNvContentPartPr>
                  <p14:nvPr/>
                </p14:nvContentPartPr>
                <p14:xfrm rot="120000">
                  <a:off x="6790967" y="3245467"/>
                  <a:ext cx="1246248" cy="239040"/>
                </p14:xfrm>
              </p:contentPart>
            </mc:Choice>
            <mc:Fallback xmlns="">
              <p:pic>
                <p:nvPicPr>
                  <p:cNvPr id="58" name="Ink 57"/>
                  <p:cNvPicPr>
                    <a:picLocks noChangeAspect="1"/>
                  </p:cNvPicPr>
                  <p:nvPr/>
                </p:nvPicPr>
                <p:blipFill>
                  <a:blip r:embed="rId27"/>
                  <a:stretch>
                    <a:fillRect/>
                  </a:stretch>
                </p:blipFill>
                <p:spPr>
                  <a:xfrm rot="120000">
                    <a:off x="6784186" y="3237537"/>
                    <a:ext cx="1259434" cy="257166"/>
                  </a:xfrm>
                  <a:prstGeom prst="rect">
                    <a:avLst/>
                  </a:prstGeom>
                </p:spPr>
              </p:pic>
            </mc:Fallback>
          </mc:AlternateContent>
        </p:grpSp>
        <p:grpSp>
          <p:nvGrpSpPr>
            <p:cNvPr id="156" name="Group 155"/>
            <p:cNvGrpSpPr/>
            <p:nvPr/>
          </p:nvGrpSpPr>
          <p:grpSpPr>
            <a:xfrm>
              <a:off x="6282588" y="3125970"/>
              <a:ext cx="1096640" cy="1398214"/>
              <a:chOff x="6282588" y="3125970"/>
              <a:chExt cx="1096640" cy="1398214"/>
            </a:xfrm>
          </p:grpSpPr>
          <p:grpSp>
            <p:nvGrpSpPr>
              <p:cNvPr id="158" name="Group 157"/>
              <p:cNvGrpSpPr>
                <a:grpSpLocks noChangeAspect="1"/>
              </p:cNvGrpSpPr>
              <p:nvPr/>
            </p:nvGrpSpPr>
            <p:grpSpPr>
              <a:xfrm rot="1200000">
                <a:off x="6768047" y="3125970"/>
                <a:ext cx="140946" cy="1398214"/>
                <a:chOff x="1740319" y="4576647"/>
                <a:chExt cx="147481" cy="1463040"/>
              </a:xfrm>
            </p:grpSpPr>
            <p:cxnSp>
              <p:nvCxnSpPr>
                <p:cNvPr id="161" name="Straight Connector 160"/>
                <p:cNvCxnSpPr/>
                <p:nvPr/>
              </p:nvCxnSpPr>
              <p:spPr>
                <a:xfrm rot="5400000">
                  <a:off x="1082539" y="5308167"/>
                  <a:ext cx="1463040" cy="0"/>
                </a:xfrm>
                <a:prstGeom prst="line">
                  <a:avLst/>
                </a:prstGeom>
                <a:ln w="12700">
                  <a:solidFill>
                    <a:schemeClr val="tx1">
                      <a:lumMod val="50000"/>
                      <a:lumOff val="50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sp>
            <p:nvSpPr>
              <p:cNvPr id="159" name="Arc 158"/>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160" name="Arc 159"/>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sp>
          <p:nvSpPr>
            <p:cNvPr id="157" name="TextBox 156"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sp>
        <p:nvSpPr>
          <p:cNvPr id="2" name="Slide Number Placeholder 1"/>
          <p:cNvSpPr>
            <a:spLocks noGrp="1"/>
          </p:cNvSpPr>
          <p:nvPr>
            <p:ph type="sldNum" sz="quarter" idx="12"/>
          </p:nvPr>
        </p:nvSpPr>
        <p:spPr/>
        <p:txBody>
          <a:bodyPr/>
          <a:lstStyle/>
          <a:p>
            <a:fld id="{8295466C-6D01-4B7B-82FE-0060F6C0E0EB}" type="slidenum">
              <a:rPr lang="en-US" smtClean="0"/>
              <a:t>44</a:t>
            </a:fld>
            <a:endParaRPr lang="en-US"/>
          </a:p>
        </p:txBody>
      </p:sp>
    </p:spTree>
    <p:extLst>
      <p:ext uri="{BB962C8B-B14F-4D97-AF65-F5344CB8AC3E}">
        <p14:creationId xmlns:p14="http://schemas.microsoft.com/office/powerpoint/2010/main" val="33218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inter-image homography is the geometric mapping between corresponding points in the images in the angular focal stack</a:t>
            </a:r>
            <a:endParaRPr lang="en-US" sz="2600" b="1" dirty="0">
              <a:solidFill>
                <a:srgbClr val="FF3F7A"/>
              </a:solidFill>
              <a:latin typeface="Euclid" panose="02020503060505020303" pitchFamily="18" charset="0"/>
            </a:endParaRPr>
          </a:p>
        </p:txBody>
      </p:sp>
      <p:grpSp>
        <p:nvGrpSpPr>
          <p:cNvPr id="17" name="Group 16"/>
          <p:cNvGrpSpPr/>
          <p:nvPr/>
        </p:nvGrpSpPr>
        <p:grpSpPr>
          <a:xfrm>
            <a:off x="1245418" y="1972774"/>
            <a:ext cx="9701164" cy="3175423"/>
            <a:chOff x="1187597" y="1972774"/>
            <a:chExt cx="9701164" cy="3175423"/>
          </a:xfrm>
        </p:grpSpPr>
        <p:grpSp>
          <p:nvGrpSpPr>
            <p:cNvPr id="4" name="Group 3"/>
            <p:cNvGrpSpPr/>
            <p:nvPr/>
          </p:nvGrpSpPr>
          <p:grpSpPr>
            <a:xfrm>
              <a:off x="7033297" y="1972774"/>
              <a:ext cx="3855464" cy="3175423"/>
              <a:chOff x="8966177" y="1356009"/>
              <a:chExt cx="2972130" cy="2447895"/>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6" name="Rectangle 5"/>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7/13  (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grpSp>
        <p:grpSp>
          <p:nvGrpSpPr>
            <p:cNvPr id="9" name="Group 8"/>
            <p:cNvGrpSpPr/>
            <p:nvPr/>
          </p:nvGrpSpPr>
          <p:grpSpPr>
            <a:xfrm>
              <a:off x="1187597" y="1972774"/>
              <a:ext cx="3855464" cy="3175423"/>
              <a:chOff x="8966177" y="1356009"/>
              <a:chExt cx="2972130" cy="244789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11" name="Rectangle 10"/>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1/13  ( 0°)</a:t>
                </a:r>
              </a:p>
            </p:txBody>
          </p:sp>
          <p:cxnSp>
            <p:nvCxnSpPr>
              <p:cNvPr id="12" name="Straight Connector 11"/>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grpSp>
        <p:sp>
          <p:nvSpPr>
            <p:cNvPr id="15" name="Arrow: Right 14"/>
            <p:cNvSpPr/>
            <p:nvPr/>
          </p:nvSpPr>
          <p:spPr>
            <a:xfrm>
              <a:off x="5225141" y="3595690"/>
              <a:ext cx="1567543" cy="46831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663385" y="2944356"/>
              <a:ext cx="470000" cy="830997"/>
            </a:xfrm>
            <a:prstGeom prst="rect">
              <a:avLst/>
            </a:prstGeom>
            <a:noFill/>
          </p:spPr>
          <p:txBody>
            <a:bodyPr wrap="none" rtlCol="0">
              <a:spAutoFit/>
            </a:bodyPr>
            <a:lstStyle/>
            <a:p>
              <a:r>
                <a:rPr lang="en-US" sz="4800" b="1">
                  <a:solidFill>
                    <a:srgbClr val="0070C0"/>
                  </a:solidFill>
                </a:rPr>
                <a:t>?</a:t>
              </a:r>
              <a:endParaRPr lang="en-US" b="1">
                <a:solidFill>
                  <a:srgbClr val="0070C0"/>
                </a:solidFill>
              </a:endParaRPr>
            </a:p>
          </p:txBody>
        </p:sp>
      </p:grpSp>
      <p:sp>
        <p:nvSpPr>
          <p:cNvPr id="3" name="Slide Number Placeholder 2"/>
          <p:cNvSpPr>
            <a:spLocks noGrp="1"/>
          </p:cNvSpPr>
          <p:nvPr>
            <p:ph type="sldNum" sz="quarter" idx="12"/>
          </p:nvPr>
        </p:nvSpPr>
        <p:spPr/>
        <p:txBody>
          <a:bodyPr/>
          <a:lstStyle/>
          <a:p>
            <a:fld id="{8295466C-6D01-4B7B-82FE-0060F6C0E0EB}" type="slidenum">
              <a:rPr lang="en-US" smtClean="0"/>
              <a:t>45</a:t>
            </a:fld>
            <a:endParaRPr lang="en-US"/>
          </a:p>
        </p:txBody>
      </p:sp>
    </p:spTree>
    <p:extLst>
      <p:ext uri="{BB962C8B-B14F-4D97-AF65-F5344CB8AC3E}">
        <p14:creationId xmlns:p14="http://schemas.microsoft.com/office/powerpoint/2010/main" val="686807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188471" y="4644390"/>
            <a:ext cx="11849153" cy="1463040"/>
            <a:chOff x="234045" y="4644390"/>
            <a:chExt cx="11849153" cy="146304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17514" y="4644390"/>
              <a:ext cx="1765684" cy="1463040"/>
            </a:xfrm>
            <a:prstGeom prst="rect">
              <a:avLst/>
            </a:prstGeom>
            <a:effectLst>
              <a:outerShdw blurRad="50800" dist="38100" dir="2700000" algn="tl" rotWithShape="0">
                <a:prstClr val="black">
                  <a:alpha val="40000"/>
                </a:prstClr>
              </a:outerShdw>
            </a:effectLst>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0739" y="4644390"/>
              <a:ext cx="1765684" cy="1463040"/>
            </a:xfrm>
            <a:prstGeom prst="rect">
              <a:avLst/>
            </a:prstGeom>
            <a:effectLst>
              <a:outerShdw blurRad="50800" dist="38100" dir="2700000" algn="tl" rotWithShape="0">
                <a:prstClr val="black">
                  <a:alpha val="40000"/>
                </a:prstClr>
              </a:outerShdw>
            </a:effectLst>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045" y="4644390"/>
              <a:ext cx="1765684" cy="1463040"/>
            </a:xfrm>
            <a:prstGeom prst="rect">
              <a:avLst/>
            </a:prstGeom>
            <a:effectLst>
              <a:outerShdw blurRad="50800" dist="38100" dir="2700000" algn="tl" rotWithShape="0">
                <a:prstClr val="black">
                  <a:alpha val="40000"/>
                </a:prstClr>
              </a:outerShdw>
            </a:effectLst>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7433" y="4644390"/>
              <a:ext cx="1765684" cy="1463040"/>
            </a:xfrm>
            <a:prstGeom prst="rect">
              <a:avLst/>
            </a:prstGeom>
            <a:effectLst>
              <a:outerShdw blurRad="50800" dist="38100" dir="2700000" algn="tl" rotWithShape="0">
                <a:prstClr val="black">
                  <a:alpha val="40000"/>
                </a:prstClr>
              </a:outerShdw>
            </a:effec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4127" y="4644390"/>
              <a:ext cx="1765684" cy="1463040"/>
            </a:xfrm>
            <a:prstGeom prst="rect">
              <a:avLst/>
            </a:prstGeom>
            <a:effectLst>
              <a:outerShdw blurRad="50800" dist="38100" dir="2700000" algn="tl" rotWithShape="0">
                <a:prstClr val="black">
                  <a:alpha val="40000"/>
                </a:prstClr>
              </a:outerShdw>
            </a:effectLst>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0821" y="4644390"/>
              <a:ext cx="1765684" cy="1463040"/>
            </a:xfrm>
            <a:prstGeom prst="rect">
              <a:avLst/>
            </a:prstGeom>
            <a:effectLst>
              <a:outerShdw blurRad="50800" dist="38100" dir="2700000" algn="tl" rotWithShape="0">
                <a:prstClr val="black">
                  <a:alpha val="40000"/>
                </a:prstClr>
              </a:outerShdw>
            </a:effectLst>
          </p:spPr>
        </p:pic>
      </p:grpSp>
      <p:grpSp>
        <p:nvGrpSpPr>
          <p:cNvPr id="53" name="Group 52"/>
          <p:cNvGrpSpPr/>
          <p:nvPr/>
        </p:nvGrpSpPr>
        <p:grpSpPr>
          <a:xfrm>
            <a:off x="188471" y="1070482"/>
            <a:ext cx="11894727" cy="1463040"/>
            <a:chOff x="188471" y="1070482"/>
            <a:chExt cx="11894727" cy="1463040"/>
          </a:xfrm>
        </p:grpSpPr>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40089" y="1070482"/>
              <a:ext cx="1765684" cy="1463040"/>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5898" y="1070482"/>
              <a:ext cx="1765684" cy="1463040"/>
            </a:xfrm>
            <a:prstGeom prst="rect">
              <a:avLst/>
            </a:prstGeom>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91707" y="1070482"/>
              <a:ext cx="1765684" cy="1463040"/>
            </a:xfrm>
            <a:prstGeom prst="rect">
              <a:avLst/>
            </a:prstGeom>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17514" y="1070482"/>
              <a:ext cx="1765684" cy="1463040"/>
            </a:xfrm>
            <a:prstGeom prst="rect">
              <a:avLst/>
            </a:prstGeom>
            <a:effectLst>
              <a:outerShdw blurRad="50800" dist="38100" dir="2700000" algn="tl" rotWithShape="0">
                <a:prstClr val="black">
                  <a:alpha val="40000"/>
                </a:prstClr>
              </a:outerShdw>
            </a:effectLst>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8471" y="1070482"/>
              <a:ext cx="1765684" cy="1463040"/>
            </a:xfrm>
            <a:prstGeom prst="rect">
              <a:avLst/>
            </a:prstGeom>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14280" y="1070482"/>
              <a:ext cx="1765684" cy="1463040"/>
            </a:xfrm>
            <a:prstGeom prst="rect">
              <a:avLst/>
            </a:prstGeom>
            <a:effectLst>
              <a:outerShdw blurRad="50800" dist="38100" dir="2700000" algn="tl" rotWithShape="0">
                <a:prstClr val="black">
                  <a:alpha val="40000"/>
                </a:prstClr>
              </a:outerShdw>
            </a:effectLst>
          </p:spPr>
        </p:pic>
      </p:grpSp>
      <p:sp>
        <p:nvSpPr>
          <p:cNvPr id="52" name="TextBox 51"/>
          <p:cNvSpPr txBox="1"/>
          <p:nvPr/>
        </p:nvSpPr>
        <p:spPr>
          <a:xfrm>
            <a:off x="164593" y="167635"/>
            <a:ext cx="117226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focal stack of 13 images for lens tilts between -8° and 8°</a:t>
            </a:r>
            <a:endParaRPr lang="en-US" sz="2600" b="1" dirty="0">
              <a:solidFill>
                <a:srgbClr val="FF3F7A"/>
              </a:solidFill>
              <a:latin typeface="Euclid" panose="02020503060505020303" pitchFamily="18" charset="0"/>
            </a:endParaRPr>
          </a:p>
        </p:txBody>
      </p:sp>
      <p:grpSp>
        <p:nvGrpSpPr>
          <p:cNvPr id="56" name="Group 55"/>
          <p:cNvGrpSpPr/>
          <p:nvPr/>
        </p:nvGrpSpPr>
        <p:grpSpPr>
          <a:xfrm>
            <a:off x="4309024" y="2825556"/>
            <a:ext cx="3573953" cy="1463040"/>
            <a:chOff x="4223705" y="2825556"/>
            <a:chExt cx="3573953" cy="1463040"/>
          </a:xfrm>
        </p:grpSpPr>
        <p:pic>
          <p:nvPicPr>
            <p:cNvPr id="28" name="Pictur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23705" y="2825556"/>
              <a:ext cx="1765684" cy="1463040"/>
            </a:xfrm>
            <a:prstGeom prst="rect">
              <a:avLst/>
            </a:prstGeom>
            <a:ln w="28575">
              <a:solidFill>
                <a:srgbClr val="F5504E"/>
              </a:solidFill>
            </a:ln>
            <a:effectLst>
              <a:outerShdw blurRad="50800" dist="38100" dir="2700000" algn="tl" rotWithShape="0">
                <a:prstClr val="black">
                  <a:alpha val="40000"/>
                </a:prstClr>
              </a:outerShdw>
            </a:effectLst>
          </p:spPr>
        </p:pic>
        <p:sp>
          <p:nvSpPr>
            <p:cNvPr id="55" name="TextBox 54"/>
            <p:cNvSpPr txBox="1"/>
            <p:nvPr/>
          </p:nvSpPr>
          <p:spPr>
            <a:xfrm>
              <a:off x="6157273" y="3372410"/>
              <a:ext cx="164038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Refrence image</a:t>
              </a:r>
            </a:p>
          </p:txBody>
        </p:sp>
      </p:grpSp>
      <p:sp>
        <p:nvSpPr>
          <p:cNvPr id="2" name="Slide Number Placeholder 1"/>
          <p:cNvSpPr>
            <a:spLocks noGrp="1"/>
          </p:cNvSpPr>
          <p:nvPr>
            <p:ph type="sldNum" sz="quarter" idx="12"/>
          </p:nvPr>
        </p:nvSpPr>
        <p:spPr/>
        <p:txBody>
          <a:bodyPr/>
          <a:lstStyle/>
          <a:p>
            <a:fld id="{8295466C-6D01-4B7B-82FE-0060F6C0E0EB}" type="slidenum">
              <a:rPr lang="en-US" smtClean="0"/>
              <a:t>46</a:t>
            </a:fld>
            <a:endParaRPr lang="en-US"/>
          </a:p>
        </p:txBody>
      </p:sp>
    </p:spTree>
    <p:extLst>
      <p:ext uri="{BB962C8B-B14F-4D97-AF65-F5344CB8AC3E}">
        <p14:creationId xmlns:p14="http://schemas.microsoft.com/office/powerpoint/2010/main" val="2444975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inter-image homography is the geometric mapping between corresponding points in the images in the angular focal stack</a:t>
            </a:r>
            <a:endParaRPr lang="en-US" sz="2600" b="1" dirty="0">
              <a:solidFill>
                <a:srgbClr val="FF3F7A"/>
              </a:solidFill>
              <a:latin typeface="Euclid" panose="02020503060505020303" pitchFamily="18" charset="0"/>
            </a:endParaRPr>
          </a:p>
        </p:txBody>
      </p:sp>
      <p:grpSp>
        <p:nvGrpSpPr>
          <p:cNvPr id="18" name="Group 17"/>
          <p:cNvGrpSpPr/>
          <p:nvPr/>
        </p:nvGrpSpPr>
        <p:grpSpPr>
          <a:xfrm>
            <a:off x="1675457" y="1175113"/>
            <a:ext cx="7676525" cy="931079"/>
            <a:chOff x="2469486" y="4731116"/>
            <a:chExt cx="7676525" cy="931079"/>
          </a:xfrm>
        </p:grpSpPr>
        <p:sp>
          <p:nvSpPr>
            <p:cNvPr id="19" name="Rectangle 18"/>
            <p:cNvSpPr/>
            <p:nvPr/>
          </p:nvSpPr>
          <p:spPr>
            <a:xfrm>
              <a:off x="2609592" y="4731655"/>
              <a:ext cx="7392893"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Rectangle 19"/>
                <p:cNvSpPr/>
                <p:nvPr/>
              </p:nvSpPr>
              <p:spPr>
                <a:xfrm>
                  <a:off x="2469486" y="4731116"/>
                  <a:ext cx="7676525"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sPre>
                              <m:sPrePr>
                                <m:ctrlPr>
                                  <a:rPr lang="en-US" i="1" smtClean="0">
                                    <a:solidFill>
                                      <a:srgbClr val="00B050"/>
                                    </a:solidFill>
                                    <a:latin typeface="Cambria Math" panose="02040503050406030204" pitchFamily="18" charset="0"/>
                                  </a:rPr>
                                </m:ctrlPr>
                              </m:sPrePr>
                              <m:sub>
                                <m:r>
                                  <a:rPr lang="en-US" i="0">
                                    <a:solidFill>
                                      <a:srgbClr val="00B050"/>
                                    </a:solidFill>
                                    <a:latin typeface="Cambria Math" panose="02040503050406030204" pitchFamily="18" charset="0"/>
                                  </a:rPr>
                                  <m:t>  </m:t>
                                </m:r>
                              </m:sub>
                              <m:sup>
                                <m:r>
                                  <a:rPr lang="en-US" b="0" i="1" smtClean="0">
                                    <a:solidFill>
                                      <a:srgbClr val="00B050"/>
                                    </a:solidFill>
                                    <a:latin typeface="Cambria Math" panose="02040503050406030204" pitchFamily="18" charset="0"/>
                                  </a:rPr>
                                  <m:t>𝐼</m:t>
                                </m:r>
                              </m:sup>
                              <m:e>
                                <m:acc>
                                  <m:accPr>
                                    <m:chr m:val="́"/>
                                    <m:ctrlPr>
                                      <a:rPr lang="en-US" i="1">
                                        <a:solidFill>
                                          <a:srgbClr val="00B050"/>
                                        </a:solidFill>
                                        <a:latin typeface="Cambria Math" panose="02040503050406030204" pitchFamily="18" charset="0"/>
                                      </a:rPr>
                                    </m:ctrlPr>
                                  </m:accPr>
                                  <m:e>
                                    <m:r>
                                      <m:rPr>
                                        <m:nor/>
                                      </m:rPr>
                                      <a:rPr lang="en-US" i="1">
                                        <a:solidFill>
                                          <a:srgbClr val="00B050"/>
                                        </a:solidFill>
                                        <a:latin typeface="Cambria Math" panose="02040503050406030204" pitchFamily="18" charset="0"/>
                                      </a:rPr>
                                      <m:t>x</m:t>
                                    </m:r>
                                  </m:e>
                                </m:acc>
                              </m:e>
                            </m:sPre>
                            <m:r>
                              <a:rPr lang="en-US" i="0">
                                <a:latin typeface="Cambria Math" panose="02040503050406030204" pitchFamily="18" charset="0"/>
                              </a:rPr>
                              <m:t>=&amp;</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𝑑</m:t>
                                        </m:r>
                                      </m:e>
                                    </m:acc>
                                  </m:e>
                                  <m:sub>
                                    <m:r>
                                      <a:rPr lang="en-US" i="1">
                                        <a:solidFill>
                                          <a:srgbClr val="FF0000"/>
                                        </a:solidFill>
                                        <a:latin typeface="Cambria Math" panose="02040503050406030204" pitchFamily="18" charset="0"/>
                                      </a:rPr>
                                      <m:t>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𝒕</m:t>
                                    </m:r>
                                  </m:e>
                                  <m:sub>
                                    <m:r>
                                      <a:rPr lang="en-US" b="0" i="1">
                                        <a:latin typeface="Cambria Math" panose="02040503050406030204" pitchFamily="18" charset="0"/>
                                      </a:rPr>
                                      <m:t>𝑖</m:t>
                                    </m:r>
                                  </m:sub>
                                </m:sSub>
                              </m:e>
                            </m:d>
                            <m:r>
                              <a:rPr lang="en-US" b="0" i="0">
                                <a:latin typeface="Cambria Math" panose="02040503050406030204" pitchFamily="18" charset="0"/>
                              </a:rPr>
                              <m:t>+</m:t>
                            </m:r>
                            <m:f>
                              <m:fPr>
                                <m:ctrlPr>
                                  <a:rPr lang="en-US" b="0"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Sub>
                                    <m:d>
                                      <m:dPr>
                                        <m:ctrlPr>
                                          <a:rPr lang="en-US" b="0" i="1">
                                            <a:latin typeface="Cambria Math" panose="02040503050406030204" pitchFamily="18" charset="0"/>
                                          </a:rPr>
                                        </m:ctrlPr>
                                      </m:dPr>
                                      <m:e>
                                        <m:r>
                                          <a:rPr lang="en-US" b="0" i="0">
                                            <a:latin typeface="Cambria Math" panose="02040503050406030204" pitchFamily="18" charset="0"/>
                                          </a:rPr>
                                          <m:t>3</m:t>
                                        </m:r>
                                      </m:e>
                                    </m:d>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𝑧</m:t>
                                            </m:r>
                                          </m:e>
                                        </m:acc>
                                      </m:e>
                                      <m:sub>
                                        <m:r>
                                          <a:rPr lang="en-US" b="0" i="1">
                                            <a:latin typeface="Cambria Math" panose="02040503050406030204" pitchFamily="18" charset="0"/>
                                          </a:rPr>
                                          <m:t>𝑜</m:t>
                                        </m:r>
                                      </m:sub>
                                    </m:sSub>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𝑑</m:t>
                                            </m:r>
                                          </m:e>
                                        </m:acc>
                                      </m:e>
                                      <m:sub>
                                        <m:r>
                                          <a:rPr lang="en-US" b="0" i="1">
                                            <a:solidFill>
                                              <a:srgbClr val="FF0000"/>
                                            </a:solidFill>
                                            <a:latin typeface="Cambria Math" panose="02040503050406030204" pitchFamily="18" charset="0"/>
                                          </a:rPr>
                                          <m:t>𝑒</m:t>
                                        </m:r>
                                      </m:sub>
                                    </m:sSub>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num>
                              <m:den>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p>
                                  <m:sSupPr>
                                    <m:ctrlPr>
                                      <a:rPr lang="en-US" b="0" i="1">
                                        <a:latin typeface="Cambria Math" panose="02040503050406030204" pitchFamily="18" charset="0"/>
                                      </a:rPr>
                                    </m:ctrlPr>
                                  </m:sSupPr>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𝑖</m:t>
                                        </m:r>
                                      </m:sub>
                                    </m:sSub>
                                  </m:e>
                                  <m:sup>
                                    <m:r>
                                      <a:rPr lang="en-US" b="0" i="1">
                                        <a:latin typeface="Cambria Math" panose="02040503050406030204" pitchFamily="18" charset="0"/>
                                      </a:rPr>
                                      <m:t>𝑇</m:t>
                                    </m:r>
                                  </m:sup>
                                </m:s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e>
                        </m:eqArr>
                      </m:oMath>
                    </m:oMathPara>
                  </a14:m>
                  <a:endParaRPr lang="en-US" dirty="0"/>
                </a:p>
              </p:txBody>
            </p:sp>
          </mc:Choice>
          <mc:Fallback xmlns="">
            <p:sp>
              <p:nvSpPr>
                <p:cNvPr id="210" name="Rectangle 209"/>
                <p:cNvSpPr>
                  <a:spLocks noRot="1" noChangeAspect="1" noMove="1" noResize="1" noEditPoints="1" noAdjustHandles="1" noChangeArrowheads="1" noChangeShapeType="1" noTextEdit="1"/>
                </p:cNvSpPr>
                <p:nvPr/>
              </p:nvSpPr>
              <p:spPr>
                <a:xfrm>
                  <a:off x="2469486" y="4731116"/>
                  <a:ext cx="7676525" cy="764825"/>
                </a:xfrm>
                <a:prstGeom prst="rect">
                  <a:avLst/>
                </a:prstGeom>
                <a:blipFill>
                  <a:blip r:embed="rId7"/>
                  <a:stretch>
                    <a:fillRect/>
                  </a:stretch>
                </a:blipFill>
              </p:spPr>
              <p:txBody>
                <a:bodyPr/>
                <a:lstStyle/>
                <a:p>
                  <a:r>
                    <a:rPr lang="en-US">
                      <a:noFill/>
                    </a:rPr>
                    <a:t> </a:t>
                  </a:r>
                </a:p>
              </p:txBody>
            </p:sp>
          </mc:Fallback>
        </mc:AlternateContent>
      </p:grpSp>
      <p:grpSp>
        <p:nvGrpSpPr>
          <p:cNvPr id="21" name="Group 20"/>
          <p:cNvGrpSpPr/>
          <p:nvPr/>
        </p:nvGrpSpPr>
        <p:grpSpPr>
          <a:xfrm>
            <a:off x="10349554" y="1471645"/>
            <a:ext cx="292559" cy="338554"/>
            <a:chOff x="1821495" y="4635241"/>
            <a:chExt cx="292559" cy="338554"/>
          </a:xfrm>
        </p:grpSpPr>
        <p:sp>
          <p:nvSpPr>
            <p:cNvPr id="22" name="Oval 21"/>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4</a:t>
              </a:r>
              <a:endParaRPr lang="en-US" sz="1600" dirty="0">
                <a:solidFill>
                  <a:srgbClr val="3A9AFF"/>
                </a:solidFill>
                <a:latin typeface="Euclid" panose="02020503060505020303" pitchFamily="18" charset="0"/>
              </a:endParaRPr>
            </a:p>
          </p:txBody>
        </p:sp>
      </p:grpSp>
      <mc:AlternateContent xmlns:mc="http://schemas.openxmlformats.org/markup-compatibility/2006" xmlns:a14="http://schemas.microsoft.com/office/drawing/2010/main">
        <mc:Choice Requires="a14">
          <p:sp>
            <p:nvSpPr>
              <p:cNvPr id="3" name="Rectangle 2"/>
              <p:cNvSpPr/>
              <p:nvPr/>
            </p:nvSpPr>
            <p:spPr>
              <a:xfrm>
                <a:off x="2474554" y="2679340"/>
                <a:ext cx="6078331" cy="1277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Pre>
                                      </m:e>
                                    </m:mr>
                                    <m:mr>
                                      <m:e>
                                        <m:r>
                                          <a:rPr lang="en-US" i="0">
                                            <a:latin typeface="Cambria Math" panose="02040503050406030204" pitchFamily="18" charset="0"/>
                                          </a:rPr>
                                          <m:t>1</m:t>
                                        </m:r>
                                      </m:e>
                                    </m:mr>
                                  </m:m>
                                </m:e>
                              </m:d>
                            </m:e>
                          </m:groupChr>
                        </m:e>
                        <m:lim>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i="1">
                                      <a:latin typeface="Cambria Math" panose="02040503050406030204" pitchFamily="18" charset="0"/>
                                    </a:rPr>
                                    <m:t>x</m:t>
                                  </m:r>
                                </m:e>
                              </m:acc>
                            </m:e>
                          </m:sPre>
                        </m:lim>
                      </m:limLow>
                      <m:r>
                        <a:rPr lang="en-US" i="0">
                          <a:latin typeface="Cambria Math" panose="02040503050406030204" pitchFamily="18" charset="0"/>
                        </a:rPr>
                        <m:t>=</m:t>
                      </m:r>
                      <m:limLow>
                        <m:limLowPr>
                          <m:ctrlPr>
                            <a:rPr lang="en-US" i="1">
                              <a:latin typeface="Cambria Math" panose="02040503050406030204" pitchFamily="18" charset="0"/>
                            </a:rPr>
                          </m:ctrlPr>
                        </m:limLowPr>
                        <m:e>
                          <m:f>
                            <m:fPr>
                              <m:ctrlPr>
                                <a:rPr lang="en-US" i="1">
                                  <a:latin typeface="Cambria Math" panose="02040503050406030204" pitchFamily="18" charset="0"/>
                                </a:rPr>
                              </m:ctrlPr>
                            </m:fPr>
                            <m:num>
                              <m:r>
                                <a:rPr lang="en-US" i="0">
                                  <a:latin typeface="Cambria Math" panose="02040503050406030204" pitchFamily="18" charset="0"/>
                                </a:rPr>
                                <m:t>1</m:t>
                              </m:r>
                            </m:num>
                            <m:den>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𝑧</m:t>
                                  </m:r>
                                </m:e>
                              </m:sPre>
                            </m:den>
                          </m:f>
                          <m:r>
                            <a:rPr lang="en-US" i="0">
                              <a:latin typeface="Cambria Math" panose="02040503050406030204" pitchFamily="18" charset="0"/>
                            </a:rPr>
                            <m:t> </m:t>
                          </m:r>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r>
                                                  <a:rPr lang="en-US" i="1">
                                                    <a:latin typeface="Cambria Math" panose="02040503050406030204" pitchFamily="18" charset="0"/>
                                                  </a:rPr>
                                                  <m:t>𝛼</m:t>
                                                </m:r>
                                              </m:e>
                                            </m:func>
                                          </m:e>
                                        </m:d>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r>
                                                  <a:rPr lang="en-US" i="1">
                                                    <a:latin typeface="Cambria Math" panose="02040503050406030204" pitchFamily="18" charset="0"/>
                                                  </a:rPr>
                                                  <m:t>𝛼</m:t>
                                                </m:r>
                                              </m:e>
                                            </m:func>
                                          </m:e>
                                        </m:d>
                                      </m:e>
                                      <m:e>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𝑠𝑖𝑛</m:t>
                                            </m:r>
                                          </m:fName>
                                          <m:e>
                                            <m:r>
                                              <a:rPr lang="en-US" i="1">
                                                <a:latin typeface="Cambria Math" panose="02040503050406030204" pitchFamily="18" charset="0"/>
                                              </a:rPr>
                                              <m:t>𝛼</m:t>
                                            </m:r>
                                          </m:e>
                                        </m:func>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e>
                          </m:groupChr>
                        </m:e>
                        <m:lim>
                          <m:r>
                            <a:rPr lang="en-US" i="0">
                              <a:latin typeface="Cambria Math" panose="02040503050406030204" pitchFamily="18" charset="0"/>
                            </a:rPr>
                            <m:t>        </m:t>
                          </m:r>
                          <m:r>
                            <a:rPr lang="en-US" i="1">
                              <a:latin typeface="Cambria Math" panose="02040503050406030204" pitchFamily="18" charset="0"/>
                            </a:rPr>
                            <m:t>𝐴</m:t>
                          </m:r>
                          <m:d>
                            <m:dPr>
                              <m:ctrlPr>
                                <a:rPr lang="en-US" i="1">
                                  <a:latin typeface="Cambria Math" panose="02040503050406030204" pitchFamily="18" charset="0"/>
                                </a:rPr>
                              </m:ctrlPr>
                            </m:dPr>
                            <m:e>
                              <m:r>
                                <a:rPr lang="en-US" i="1">
                                  <a:latin typeface="Cambria Math" panose="02040503050406030204" pitchFamily="18" charset="0"/>
                                </a:rPr>
                                <m:t>𝛼</m:t>
                              </m:r>
                            </m:e>
                          </m:d>
                        </m:lim>
                      </m:limLow>
                      <m:r>
                        <a:rPr lang="en-US" i="0">
                          <a:latin typeface="Cambria Math" panose="02040503050406030204" pitchFamily="18" charset="0"/>
                        </a:rPr>
                        <m:t> </m:t>
                      </m:r>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𝑥</m:t>
                                            </m:r>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𝑦</m:t>
                                            </m:r>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𝑧</m:t>
                                            </m:r>
                                          </m:e>
                                        </m:sPre>
                                      </m:e>
                                    </m:mr>
                                  </m:m>
                                </m:e>
                              </m:d>
                            </m:e>
                          </m:groupChr>
                        </m:e>
                        <m:lim>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m:rPr>
                                  <m:nor/>
                                </m:rPr>
                                <a:rPr lang="en-US" i="1">
                                  <a:latin typeface="Cambria Math" panose="02040503050406030204" pitchFamily="18" charset="0"/>
                                </a:rPr>
                                <m:t>x</m:t>
                              </m:r>
                            </m:e>
                          </m:sPre>
                        </m:lim>
                      </m:limLow>
                    </m:oMath>
                  </m:oMathPara>
                </a14:m>
                <a:endParaRPr lang="en-US"/>
              </a:p>
            </p:txBody>
          </p:sp>
        </mc:Choice>
        <mc:Fallback xmlns="">
          <p:sp>
            <p:nvSpPr>
              <p:cNvPr id="3" name="Rectangle 2"/>
              <p:cNvSpPr>
                <a:spLocks noRot="1" noChangeAspect="1" noMove="1" noResize="1" noEditPoints="1" noAdjustHandles="1" noChangeArrowheads="1" noChangeShapeType="1" noTextEdit="1"/>
              </p:cNvSpPr>
              <p:nvPr/>
            </p:nvSpPr>
            <p:spPr>
              <a:xfrm>
                <a:off x="2474554" y="2679340"/>
                <a:ext cx="6078331" cy="127797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847376" y="5059483"/>
                <a:ext cx="9332686" cy="15596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r>
                        <a:rPr lang="en-US" i="0">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e>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𝑝</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e>
                                        </m:d>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d>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d>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oMath>
                  </m:oMathPara>
                </a14:m>
                <a:endParaRPr lang="en-US"/>
              </a:p>
            </p:txBody>
          </p:sp>
        </mc:Choice>
        <mc:Fallback xmlns="">
          <p:sp>
            <p:nvSpPr>
              <p:cNvPr id="14" name="Rectangle 13"/>
              <p:cNvSpPr>
                <a:spLocks noRot="1" noChangeAspect="1" noMove="1" noResize="1" noEditPoints="1" noAdjustHandles="1" noChangeArrowheads="1" noChangeShapeType="1" noTextEdit="1"/>
              </p:cNvSpPr>
              <p:nvPr/>
            </p:nvSpPr>
            <p:spPr>
              <a:xfrm>
                <a:off x="847376" y="5059483"/>
                <a:ext cx="9332686" cy="155965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042996" y="4374622"/>
                <a:ext cx="2941446" cy="630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m:t>x</m:t>
                                  </m:r>
                                </m:e>
                              </m:acc>
                            </m:e>
                          </m:sPre>
                        </m:e>
                        <m: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sub>
                      </m:sSub>
                      <m:r>
                        <a:rPr lang="en-US" i="0">
                          <a:latin typeface="Cambria Math" panose="02040503050406030204" pitchFamily="18" charset="0"/>
                        </a:rPr>
                        <m:t>=</m:t>
                      </m:r>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d>
                              <m:r>
                                <a:rPr lang="en-US" i="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e>
                                <m:sup>
                                  <m:r>
                                    <a:rPr lang="en-US" i="0">
                                      <a:latin typeface="Cambria Math" panose="02040503050406030204" pitchFamily="18" charset="0"/>
                                    </a:rPr>
                                    <m:t>−1</m:t>
                                  </m:r>
                                </m:sup>
                              </m:sSup>
                            </m:e>
                          </m:groupChr>
                        </m:e>
                        <m:lim>
                          <m:d>
                            <m:dPr>
                              <m:begChr m:val=""/>
                              <m:ctrlPr>
                                <a:rPr lang="en-US" i="1">
                                  <a:latin typeface="Cambria Math" panose="02040503050406030204" pitchFamily="18" charset="0"/>
                                </a:rPr>
                              </m:ctrlPr>
                            </m:dPr>
                            <m:e>
                              <m:r>
                                <a:rPr lang="en-US" i="1">
                                  <a:latin typeface="Cambria Math" panose="02040503050406030204" pitchFamily="18" charset="0"/>
                                </a:rPr>
                                <m:t>𝐻</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lim>
                      </m:limLow>
                      <m:sSub>
                        <m:sSubPr>
                          <m:ctrlPr>
                            <a:rPr lang="en-US" i="1">
                              <a:latin typeface="Cambria Math" panose="02040503050406030204" pitchFamily="18" charset="0"/>
                            </a:rPr>
                          </m:ctrlPr>
                        </m:sSubPr>
                        <m:e>
                          <m:r>
                            <a:rPr lang="en-US" i="0">
                              <a:latin typeface="Cambria Math" panose="02040503050406030204" pitchFamily="18" charset="0"/>
                            </a:rPr>
                            <m:t>  </m:t>
                          </m:r>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i="1">
                                      <a:latin typeface="Cambria Math" panose="02040503050406030204" pitchFamily="18" charset="0"/>
                                    </a:rPr>
                                    <m:t>x</m:t>
                                  </m:r>
                                </m:e>
                              </m:acc>
                            </m:e>
                          </m:sPre>
                        </m:e>
                        <m: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sub>
                      </m:sSub>
                      <m:r>
                        <a:rPr lang="en-US" i="0">
                          <a:latin typeface="Cambria Math" panose="02040503050406030204" pitchFamily="18" charset="0"/>
                        </a:rPr>
                        <m:t> </m:t>
                      </m:r>
                    </m:oMath>
                  </m:oMathPara>
                </a14:m>
                <a:endParaRPr lang="en-US"/>
              </a:p>
            </p:txBody>
          </p:sp>
        </mc:Choice>
        <mc:Fallback xmlns="">
          <p:sp>
            <p:nvSpPr>
              <p:cNvPr id="25" name="Rectangle 24"/>
              <p:cNvSpPr>
                <a:spLocks noRot="1" noChangeAspect="1" noMove="1" noResize="1" noEditPoints="1" noAdjustHandles="1" noChangeArrowheads="1" noChangeShapeType="1" noTextEdit="1"/>
              </p:cNvSpPr>
              <p:nvPr/>
            </p:nvSpPr>
            <p:spPr>
              <a:xfrm>
                <a:off x="4042996" y="4374622"/>
                <a:ext cx="2941446" cy="630814"/>
              </a:xfrm>
              <a:prstGeom prst="rect">
                <a:avLst/>
              </a:prstGeom>
              <a:blipFill>
                <a:blip r:embed="rId10"/>
                <a:stretch>
                  <a:fillRect t="-1942" b="-80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815563" y="2236439"/>
                <a:ext cx="7673126" cy="400110"/>
              </a:xfrm>
              <a:prstGeom prst="rect">
                <a:avLst/>
              </a:prstGeom>
              <a:noFill/>
            </p:spPr>
            <p:txBody>
              <a:bodyPr wrap="none" rtlCol="0">
                <a:spAutoFit/>
              </a:bodyPr>
              <a:lstStyle/>
              <a:p>
                <a:r>
                  <a:rPr lang="en-US" sz="2000"/>
                  <a:t>For roation of a unit pupil magnification lens about the </a:t>
                </a:r>
                <a14:m>
                  <m:oMath xmlns:m="http://schemas.openxmlformats.org/officeDocument/2006/math">
                    <m:r>
                      <a:rPr lang="en-US" sz="2000" i="1" smtClean="0">
                        <a:latin typeface="Cambria Math" panose="02040503050406030204" pitchFamily="18" charset="0"/>
                      </a:rPr>
                      <m:t>𝑥</m:t>
                    </m:r>
                  </m:oMath>
                </a14:m>
                <a:r>
                  <a:rPr lang="en-US" sz="2000"/>
                  <a:t>-axis by angle </a:t>
                </a:r>
                <a14:m>
                  <m:oMath xmlns:m="http://schemas.openxmlformats.org/officeDocument/2006/math">
                    <m:r>
                      <a:rPr lang="en-US" sz="2000" b="0" i="1" smtClean="0">
                        <a:latin typeface="Cambria Math" panose="02040503050406030204" pitchFamily="18" charset="0"/>
                      </a:rPr>
                      <m:t>𝛼</m:t>
                    </m:r>
                  </m:oMath>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1815563" y="2236439"/>
                <a:ext cx="7673126" cy="400110"/>
              </a:xfrm>
              <a:prstGeom prst="rect">
                <a:avLst/>
              </a:prstGeom>
              <a:blipFill>
                <a:blip r:embed="rId11"/>
                <a:stretch>
                  <a:fillRect l="-874"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815563" y="3927055"/>
                <a:ext cx="7487499" cy="400110"/>
              </a:xfrm>
              <a:prstGeom prst="rect">
                <a:avLst/>
              </a:prstGeom>
              <a:noFill/>
            </p:spPr>
            <p:txBody>
              <a:bodyPr wrap="none" rtlCol="0">
                <a:spAutoFit/>
              </a:bodyPr>
              <a:lstStyle/>
              <a:p>
                <a:r>
                  <a:rPr lang="en-US" sz="2000"/>
                  <a:t>Two images obtained under lens rotations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1</m:t>
                        </m:r>
                      </m:sub>
                    </m:sSub>
                  </m:oMath>
                </a14:m>
                <a:r>
                  <a:rPr lang="en-US" sz="2000"/>
                  <a:t>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2</m:t>
                        </m:r>
                      </m:sub>
                    </m:sSub>
                  </m:oMath>
                </a14:m>
                <a:r>
                  <a:rPr lang="en-US" sz="2000"/>
                  <a:t> can be related as:</a:t>
                </a:r>
              </a:p>
            </p:txBody>
          </p:sp>
        </mc:Choice>
        <mc:Fallback xmlns="">
          <p:sp>
            <p:nvSpPr>
              <p:cNvPr id="27" name="TextBox 26"/>
              <p:cNvSpPr txBox="1">
                <a:spLocks noRot="1" noChangeAspect="1" noMove="1" noResize="1" noEditPoints="1" noAdjustHandles="1" noChangeArrowheads="1" noChangeShapeType="1" noTextEdit="1"/>
              </p:cNvSpPr>
              <p:nvPr/>
            </p:nvSpPr>
            <p:spPr>
              <a:xfrm>
                <a:off x="1815563" y="3927055"/>
                <a:ext cx="7487499" cy="400110"/>
              </a:xfrm>
              <a:prstGeom prst="rect">
                <a:avLst/>
              </a:prstGeom>
              <a:blipFill>
                <a:blip r:embed="rId12"/>
                <a:stretch>
                  <a:fillRect l="-896" t="-7576" r="-651" b="-25758"/>
                </a:stretch>
              </a:blipFill>
            </p:spPr>
            <p:txBody>
              <a:bodyPr/>
              <a:lstStyle/>
              <a:p>
                <a:r>
                  <a:rPr lang="en-US">
                    <a:noFill/>
                  </a:rPr>
                  <a:t> </a:t>
                </a:r>
              </a:p>
            </p:txBody>
          </p:sp>
        </mc:Fallback>
      </mc:AlternateContent>
      <p:grpSp>
        <p:nvGrpSpPr>
          <p:cNvPr id="28" name="Group 27"/>
          <p:cNvGrpSpPr/>
          <p:nvPr/>
        </p:nvGrpSpPr>
        <p:grpSpPr>
          <a:xfrm>
            <a:off x="10344004" y="3149052"/>
            <a:ext cx="292559" cy="338554"/>
            <a:chOff x="1821495" y="4635241"/>
            <a:chExt cx="292559" cy="338554"/>
          </a:xfrm>
        </p:grpSpPr>
        <p:sp>
          <p:nvSpPr>
            <p:cNvPr id="29" name="Oval 2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8</a:t>
              </a:r>
              <a:endParaRPr lang="en-US" sz="1600" dirty="0">
                <a:solidFill>
                  <a:srgbClr val="3A9AFF"/>
                </a:solidFill>
                <a:latin typeface="Euclid" panose="02020503060505020303" pitchFamily="18" charset="0"/>
              </a:endParaRPr>
            </a:p>
          </p:txBody>
        </p:sp>
      </p:grpSp>
      <p:grpSp>
        <p:nvGrpSpPr>
          <p:cNvPr id="31" name="Group 30"/>
          <p:cNvGrpSpPr/>
          <p:nvPr/>
        </p:nvGrpSpPr>
        <p:grpSpPr>
          <a:xfrm>
            <a:off x="10344004" y="4374622"/>
            <a:ext cx="292559" cy="338554"/>
            <a:chOff x="1821495" y="4635241"/>
            <a:chExt cx="292559" cy="338554"/>
          </a:xfrm>
        </p:grpSpPr>
        <p:sp>
          <p:nvSpPr>
            <p:cNvPr id="32" name="Oval 31"/>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9</a:t>
              </a:r>
              <a:endParaRPr lang="en-US" sz="1600" dirty="0">
                <a:solidFill>
                  <a:srgbClr val="3A9AFF"/>
                </a:solidFill>
                <a:latin typeface="Euclid" panose="02020503060505020303" pitchFamily="18" charset="0"/>
              </a:endParaRPr>
            </a:p>
          </p:txBody>
        </p:sp>
      </p:grpSp>
      <p:grpSp>
        <p:nvGrpSpPr>
          <p:cNvPr id="34" name="Group 33"/>
          <p:cNvGrpSpPr/>
          <p:nvPr/>
        </p:nvGrpSpPr>
        <p:grpSpPr>
          <a:xfrm>
            <a:off x="10292708" y="5670035"/>
            <a:ext cx="389851" cy="338554"/>
            <a:chOff x="1770199" y="4635241"/>
            <a:chExt cx="389851" cy="338554"/>
          </a:xfrm>
        </p:grpSpPr>
        <p:sp>
          <p:nvSpPr>
            <p:cNvPr id="35" name="Oval 34"/>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770199" y="4635241"/>
              <a:ext cx="389851"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10</a:t>
              </a:r>
              <a:endParaRPr lang="en-US" sz="1600" dirty="0">
                <a:solidFill>
                  <a:srgbClr val="3A9AFF"/>
                </a:solidFill>
                <a:latin typeface="Euclid" panose="02020503060505020303" pitchFamily="18" charset="0"/>
              </a:endParaRPr>
            </a:p>
          </p:txBody>
        </p:sp>
      </p:grpSp>
      <p:sp>
        <p:nvSpPr>
          <p:cNvPr id="4" name="Slide Number Placeholder 3"/>
          <p:cNvSpPr>
            <a:spLocks noGrp="1"/>
          </p:cNvSpPr>
          <p:nvPr>
            <p:ph type="sldNum" sz="quarter" idx="12"/>
          </p:nvPr>
        </p:nvSpPr>
        <p:spPr/>
        <p:txBody>
          <a:bodyPr/>
          <a:lstStyle/>
          <a:p>
            <a:fld id="{8295466C-6D01-4B7B-82FE-0060F6C0E0EB}" type="slidenum">
              <a:rPr lang="en-US" smtClean="0"/>
              <a:t>47</a:t>
            </a:fld>
            <a:endParaRPr lang="en-US"/>
          </a:p>
        </p:txBody>
      </p:sp>
    </p:spTree>
    <p:extLst>
      <p:ext uri="{BB962C8B-B14F-4D97-AF65-F5344CB8AC3E}">
        <p14:creationId xmlns:p14="http://schemas.microsoft.com/office/powerpoint/2010/main" val="2835475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1758" y="1791338"/>
            <a:ext cx="1554480" cy="4801825"/>
            <a:chOff x="451758" y="1791338"/>
            <a:chExt cx="1554480" cy="4801825"/>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758" y="1791338"/>
              <a:ext cx="1554480" cy="128773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758" y="5305428"/>
              <a:ext cx="1554480" cy="128773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58" y="3548384"/>
              <a:ext cx="1554480" cy="1287735"/>
            </a:xfrm>
            <a:prstGeom prst="rect">
              <a:avLst/>
            </a:prstGeom>
            <a:ln w="12700">
              <a:solidFill>
                <a:srgbClr val="F5504E"/>
              </a:solidFill>
            </a:ln>
          </p:spPr>
        </p:pic>
        <mc:AlternateContent xmlns:mc="http://schemas.openxmlformats.org/markup-compatibility/2006" xmlns:a14="http://schemas.microsoft.com/office/drawing/2010/main">
          <mc:Choice Requires="a14">
            <p:sp>
              <p:nvSpPr>
                <p:cNvPr id="6" name="TextBox 5"/>
                <p:cNvSpPr txBox="1"/>
                <p:nvPr/>
              </p:nvSpPr>
              <p:spPr>
                <a:xfrm>
                  <a:off x="1013234" y="2990563"/>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13234" y="2990563"/>
                  <a:ext cx="431528"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13234" y="4747609"/>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013234" y="4747609"/>
                  <a:ext cx="431528" cy="646331"/>
                </a:xfrm>
                <a:prstGeom prst="rect">
                  <a:avLst/>
                </a:prstGeom>
                <a:blipFill>
                  <a:blip r:embed="rId6"/>
                  <a:stretch>
                    <a:fillRect/>
                  </a:stretch>
                </a:blipFill>
              </p:spPr>
              <p:txBody>
                <a:bodyPr/>
                <a:lstStyle/>
                <a:p>
                  <a:r>
                    <a:rPr lang="en-US">
                      <a:noFill/>
                    </a:rPr>
                    <a:t> </a:t>
                  </a:r>
                </a:p>
              </p:txBody>
            </p:sp>
          </mc:Fallback>
        </mc:AlternateContent>
      </p:grpSp>
      <p:grpSp>
        <p:nvGrpSpPr>
          <p:cNvPr id="8" name="Group 7"/>
          <p:cNvGrpSpPr/>
          <p:nvPr/>
        </p:nvGrpSpPr>
        <p:grpSpPr>
          <a:xfrm>
            <a:off x="4240814" y="1791338"/>
            <a:ext cx="1556374" cy="4803394"/>
            <a:chOff x="4831364" y="1791338"/>
            <a:chExt cx="1556374" cy="4803394"/>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364" y="5305428"/>
              <a:ext cx="1556374" cy="128930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2311" y="3548384"/>
              <a:ext cx="1554480" cy="1287735"/>
            </a:xfrm>
            <a:prstGeom prst="rect">
              <a:avLst/>
            </a:prstGeom>
            <a:ln w="12700">
              <a:noFill/>
            </a:ln>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1364" y="1791338"/>
              <a:ext cx="1556374" cy="1289304"/>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5393787" y="2961988"/>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393787" y="2961988"/>
                  <a:ext cx="431528"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93787" y="4719034"/>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393787" y="4719034"/>
                  <a:ext cx="431528" cy="646331"/>
                </a:xfrm>
                <a:prstGeom prst="rect">
                  <a:avLst/>
                </a:prstGeom>
                <a:blipFill>
                  <a:blip r:embed="rId10"/>
                  <a:stretch>
                    <a:fillRect/>
                  </a:stretch>
                </a:blipFill>
              </p:spPr>
              <p:txBody>
                <a:bodyPr/>
                <a:lstStyle/>
                <a:p>
                  <a:r>
                    <a:rPr lang="en-US">
                      <a:noFill/>
                    </a:rPr>
                    <a:t> </a:t>
                  </a:r>
                </a:p>
              </p:txBody>
            </p:sp>
          </mc:Fallback>
        </mc:AlternateContent>
      </p:grpSp>
      <p:cxnSp>
        <p:nvCxnSpPr>
          <p:cNvPr id="14" name="Straight Arrow Connector 13"/>
          <p:cNvCxnSpPr/>
          <p:nvPr/>
        </p:nvCxnSpPr>
        <p:spPr>
          <a:xfrm flipV="1">
            <a:off x="2642616" y="2432304"/>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612136" y="4194048"/>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657856" y="5940552"/>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531364" y="1929384"/>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lumMod val="85000"/>
                                  <a:lumOff val="15000"/>
                                </a:schemeClr>
                              </a:solidFill>
                              <a:latin typeface="Cambria Math" panose="02040503050406030204" pitchFamily="18" charset="0"/>
                            </a:rPr>
                          </m:ctrlPr>
                        </m:sSubSupPr>
                        <m:e>
                          <m:r>
                            <a:rPr lang="en-US" sz="2000" b="0" i="1" smtClean="0">
                              <a:solidFill>
                                <a:schemeClr val="tx1">
                                  <a:lumMod val="85000"/>
                                  <a:lumOff val="15000"/>
                                </a:schemeClr>
                              </a:solidFill>
                              <a:latin typeface="Cambria Math" panose="02040503050406030204" pitchFamily="18" charset="0"/>
                            </a:rPr>
                            <m:t>𝐻</m:t>
                          </m:r>
                        </m:e>
                        <m:sub>
                          <m:r>
                            <a:rPr lang="en-US" sz="2000" b="0" i="1" smtClean="0">
                              <a:solidFill>
                                <a:schemeClr val="tx1">
                                  <a:lumMod val="85000"/>
                                  <a:lumOff val="15000"/>
                                </a:schemeClr>
                              </a:solidFill>
                              <a:latin typeface="Cambria Math" panose="02040503050406030204" pitchFamily="18" charset="0"/>
                            </a:rPr>
                            <m:t>3×3</m:t>
                          </m:r>
                        </m:sub>
                        <m:sup>
                          <m:r>
                            <a:rPr lang="en-US" sz="2000" b="0" i="1" smtClean="0">
                              <a:solidFill>
                                <a:schemeClr val="tx1">
                                  <a:lumMod val="85000"/>
                                  <a:lumOff val="15000"/>
                                </a:schemeClr>
                              </a:solidFill>
                              <a:latin typeface="Cambria Math" panose="02040503050406030204" pitchFamily="18" charset="0"/>
                            </a:rPr>
                            <m:t>−1</m:t>
                          </m:r>
                        </m:sup>
                      </m:sSubSup>
                      <m:r>
                        <a:rPr lang="en-US" sz="2000" b="0" i="1" smtClean="0">
                          <a:solidFill>
                            <a:schemeClr val="tx1">
                              <a:lumMod val="85000"/>
                              <a:lumOff val="15000"/>
                            </a:schemeClr>
                          </a:solidFill>
                          <a:latin typeface="Cambria Math" panose="02040503050406030204" pitchFamily="18" charset="0"/>
                        </a:rPr>
                        <m:t>(</m:t>
                      </m:r>
                      <m:r>
                        <a:rPr lang="en-US" sz="2000" b="0" i="1" smtClean="0">
                          <a:solidFill>
                            <a:schemeClr val="tx1">
                              <a:lumMod val="85000"/>
                              <a:lumOff val="15000"/>
                            </a:schemeClr>
                          </a:solidFill>
                          <a:latin typeface="Cambria Math" panose="02040503050406030204" pitchFamily="18" charset="0"/>
                        </a:rPr>
                        <m:t>𝛼</m:t>
                      </m:r>
                      <m:r>
                        <a:rPr lang="en-US" sz="2000" b="0" i="1" smtClean="0">
                          <a:solidFill>
                            <a:schemeClr val="tx1">
                              <a:lumMod val="85000"/>
                              <a:lumOff val="15000"/>
                            </a:schemeClr>
                          </a:solidFill>
                          <a:latin typeface="Cambria Math" panose="02040503050406030204" pitchFamily="18" charset="0"/>
                        </a:rPr>
                        <m:t>)</m:t>
                      </m:r>
                    </m:oMath>
                  </m:oMathPara>
                </a14:m>
                <a:endParaRPr lang="en-US" sz="2000" dirty="0">
                  <a:solidFill>
                    <a:srgbClr val="FFC00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531364" y="1929384"/>
                <a:ext cx="1148263" cy="405176"/>
              </a:xfrm>
              <a:prstGeom prst="rect">
                <a:avLst/>
              </a:prstGeom>
              <a:blipFill>
                <a:blip r:embed="rId11"/>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531364" y="5446776"/>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lumMod val="85000"/>
                                  <a:lumOff val="15000"/>
                                </a:schemeClr>
                              </a:solidFill>
                              <a:latin typeface="Cambria Math" panose="02040503050406030204" pitchFamily="18" charset="0"/>
                            </a:rPr>
                          </m:ctrlPr>
                        </m:sSubSupPr>
                        <m:e>
                          <m:r>
                            <a:rPr lang="en-US" sz="2000" b="0" i="1" smtClean="0">
                              <a:solidFill>
                                <a:schemeClr val="tx1">
                                  <a:lumMod val="85000"/>
                                  <a:lumOff val="15000"/>
                                </a:schemeClr>
                              </a:solidFill>
                              <a:latin typeface="Cambria Math" panose="02040503050406030204" pitchFamily="18" charset="0"/>
                            </a:rPr>
                            <m:t>𝐻</m:t>
                          </m:r>
                        </m:e>
                        <m:sub>
                          <m:r>
                            <a:rPr lang="en-US" sz="2000" b="0" i="1" smtClean="0">
                              <a:solidFill>
                                <a:schemeClr val="tx1">
                                  <a:lumMod val="85000"/>
                                  <a:lumOff val="15000"/>
                                </a:schemeClr>
                              </a:solidFill>
                              <a:latin typeface="Cambria Math" panose="02040503050406030204" pitchFamily="18" charset="0"/>
                            </a:rPr>
                            <m:t>3×3</m:t>
                          </m:r>
                        </m:sub>
                        <m:sup>
                          <m:r>
                            <a:rPr lang="en-US" sz="2000" b="0" i="1" smtClean="0">
                              <a:solidFill>
                                <a:schemeClr val="tx1">
                                  <a:lumMod val="85000"/>
                                  <a:lumOff val="15000"/>
                                </a:schemeClr>
                              </a:solidFill>
                              <a:latin typeface="Cambria Math" panose="02040503050406030204" pitchFamily="18" charset="0"/>
                            </a:rPr>
                            <m:t>−1</m:t>
                          </m:r>
                        </m:sup>
                      </m:sSubSup>
                      <m:r>
                        <a:rPr lang="en-US" sz="2000" b="0" i="1" smtClean="0">
                          <a:solidFill>
                            <a:schemeClr val="tx1">
                              <a:lumMod val="85000"/>
                              <a:lumOff val="15000"/>
                            </a:schemeClr>
                          </a:solidFill>
                          <a:latin typeface="Cambria Math" panose="02040503050406030204" pitchFamily="18" charset="0"/>
                        </a:rPr>
                        <m:t>(</m:t>
                      </m:r>
                      <m:r>
                        <a:rPr lang="en-US" sz="2000" b="0" i="1" smtClean="0">
                          <a:solidFill>
                            <a:schemeClr val="tx1">
                              <a:lumMod val="85000"/>
                              <a:lumOff val="15000"/>
                            </a:schemeClr>
                          </a:solidFill>
                          <a:latin typeface="Cambria Math" panose="02040503050406030204" pitchFamily="18" charset="0"/>
                        </a:rPr>
                        <m:t>𝛼</m:t>
                      </m:r>
                      <m:r>
                        <a:rPr lang="en-US" sz="2000" b="0" i="1" smtClean="0">
                          <a:solidFill>
                            <a:schemeClr val="tx1">
                              <a:lumMod val="85000"/>
                              <a:lumOff val="15000"/>
                            </a:schemeClr>
                          </a:solidFill>
                          <a:latin typeface="Cambria Math" panose="02040503050406030204" pitchFamily="18" charset="0"/>
                        </a:rPr>
                        <m:t>)</m:t>
                      </m:r>
                    </m:oMath>
                  </m:oMathPara>
                </a14:m>
                <a:endParaRPr lang="en-US" sz="2000" dirty="0">
                  <a:solidFill>
                    <a:srgbClr val="FFC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531364" y="5446776"/>
                <a:ext cx="1148263" cy="405176"/>
              </a:xfrm>
              <a:prstGeom prst="rect">
                <a:avLst/>
              </a:prstGeom>
              <a:blipFill>
                <a:blip r:embed="rId11"/>
                <a:stretch>
                  <a:fillRect b="-15152"/>
                </a:stretch>
              </a:blipFill>
            </p:spPr>
            <p:txBody>
              <a:bodyPr/>
              <a:lstStyle/>
              <a:p>
                <a:r>
                  <a:rPr lang="en-US">
                    <a:noFill/>
                  </a:rPr>
                  <a:t> </a:t>
                </a:r>
              </a:p>
            </p:txBody>
          </p:sp>
        </mc:Fallback>
      </mc:AlternateContent>
      <p:grpSp>
        <p:nvGrpSpPr>
          <p:cNvPr id="19" name="Group 18"/>
          <p:cNvGrpSpPr/>
          <p:nvPr/>
        </p:nvGrpSpPr>
        <p:grpSpPr>
          <a:xfrm>
            <a:off x="6062472" y="1746504"/>
            <a:ext cx="1601150" cy="4910328"/>
            <a:chOff x="6062472" y="1746504"/>
            <a:chExt cx="1601150" cy="4910328"/>
          </a:xfrm>
          <a:effectLst/>
        </p:grpSpPr>
        <p:sp>
          <p:nvSpPr>
            <p:cNvPr id="20" name="Right Brace 19"/>
            <p:cNvSpPr/>
            <p:nvPr/>
          </p:nvSpPr>
          <p:spPr>
            <a:xfrm>
              <a:off x="6062472" y="1746504"/>
              <a:ext cx="512064" cy="4910328"/>
            </a:xfrm>
            <a:prstGeom prst="rightBrace">
              <a:avLst>
                <a:gd name="adj1" fmla="val 86904"/>
                <a:gd name="adj2" fmla="val 50000"/>
              </a:avLst>
            </a:prstGeom>
            <a:ln w="57150" cap="flat">
              <a:solidFill>
                <a:schemeClr val="tx1">
                  <a:lumMod val="50000"/>
                  <a:lumOff val="50000"/>
                </a:schemeClr>
              </a:solidFill>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21" name="Straight Arrow Connector 20"/>
            <p:cNvCxnSpPr/>
            <p:nvPr/>
          </p:nvCxnSpPr>
          <p:spPr>
            <a:xfrm flipV="1">
              <a:off x="6932102" y="4200144"/>
              <a:ext cx="73152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8787939" y="1729151"/>
            <a:ext cx="2842675" cy="2399229"/>
            <a:chOff x="8787939" y="1729151"/>
            <a:chExt cx="2842675" cy="2399229"/>
          </a:xfrm>
        </p:grpSpPr>
        <p:pic>
          <p:nvPicPr>
            <p:cNvPr id="23" name="Picture 22"/>
            <p:cNvPicPr>
              <a:picLocks noChangeAspect="1"/>
            </p:cNvPicPr>
            <p:nvPr/>
          </p:nvPicPr>
          <p:blipFill>
            <a:blip r:embed="rId12"/>
            <a:stretch>
              <a:fillRect/>
            </a:stretch>
          </p:blipFill>
          <p:spPr>
            <a:xfrm>
              <a:off x="8787939" y="1775348"/>
              <a:ext cx="2842675" cy="2353032"/>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4" name="Rectangle 23"/>
            <p:cNvSpPr/>
            <p:nvPr/>
          </p:nvSpPr>
          <p:spPr>
            <a:xfrm>
              <a:off x="8789067" y="1729151"/>
              <a:ext cx="1917630" cy="369332"/>
            </a:xfrm>
            <a:prstGeom prst="rect">
              <a:avLst/>
            </a:prstGeom>
          </p:spPr>
          <p:txBody>
            <a:bodyPr wrap="square">
              <a:spAutoFit/>
            </a:bodyPr>
            <a:lstStyle/>
            <a:p>
              <a:r>
                <a:rPr lang="en-US" dirty="0">
                  <a:solidFill>
                    <a:srgbClr val="FFFF00"/>
                  </a:solidFill>
                  <a:latin typeface="Times New Roman" panose="02020603050405020304" pitchFamily="18" charset="0"/>
                  <a:cs typeface="Times New Roman" panose="02020603050405020304" pitchFamily="18" charset="0"/>
                </a:rPr>
                <a:t>Composite image</a:t>
              </a:r>
            </a:p>
          </p:txBody>
        </p:sp>
      </p:grpSp>
      <p:grpSp>
        <p:nvGrpSpPr>
          <p:cNvPr id="25" name="Group 24"/>
          <p:cNvGrpSpPr/>
          <p:nvPr/>
        </p:nvGrpSpPr>
        <p:grpSpPr>
          <a:xfrm>
            <a:off x="8785383" y="4227527"/>
            <a:ext cx="2845231" cy="2384595"/>
            <a:chOff x="8785383" y="4227527"/>
            <a:chExt cx="2845231" cy="2384595"/>
          </a:xfrm>
        </p:grpSpPr>
        <p:pic>
          <p:nvPicPr>
            <p:cNvPr id="26" name="Picture 25"/>
            <p:cNvPicPr>
              <a:picLocks noChangeAspect="1"/>
            </p:cNvPicPr>
            <p:nvPr/>
          </p:nvPicPr>
          <p:blipFill>
            <a:blip r:embed="rId13"/>
            <a:stretch>
              <a:fillRect/>
            </a:stretch>
          </p:blipFill>
          <p:spPr>
            <a:xfrm>
              <a:off x="8787939" y="4259091"/>
              <a:ext cx="2842675" cy="2353031"/>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7" name="Rectangle 26"/>
            <p:cNvSpPr/>
            <p:nvPr/>
          </p:nvSpPr>
          <p:spPr>
            <a:xfrm>
              <a:off x="8785383" y="4227527"/>
              <a:ext cx="2332973" cy="369332"/>
            </a:xfrm>
            <a:prstGeom prst="rect">
              <a:avLst/>
            </a:prstGeom>
          </p:spPr>
          <p:txBody>
            <a:bodyPr wrap="square">
              <a:spAutoFit/>
            </a:bodyPr>
            <a:lstStyle/>
            <a:p>
              <a:r>
                <a:rPr lang="en-US" dirty="0">
                  <a:solidFill>
                    <a:srgbClr val="FFFF00"/>
                  </a:solidFill>
                  <a:latin typeface="Times New Roman" panose="02020603050405020304" pitchFamily="18" charset="0"/>
                  <a:cs typeface="Times New Roman" panose="02020603050405020304" pitchFamily="18" charset="0"/>
                </a:rPr>
                <a:t>Focus measure (LoG)</a:t>
              </a:r>
            </a:p>
          </p:txBody>
        </p:sp>
      </p:grpSp>
      <p:sp>
        <p:nvSpPr>
          <p:cNvPr id="28" name="Rectangle 27"/>
          <p:cNvSpPr/>
          <p:nvPr/>
        </p:nvSpPr>
        <p:spPr>
          <a:xfrm>
            <a:off x="975311" y="1083262"/>
            <a:ext cx="2323949"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sp>
        <p:nvSpPr>
          <p:cNvPr id="29" name="Rectangle 28"/>
          <p:cNvSpPr/>
          <p:nvPr/>
        </p:nvSpPr>
        <p:spPr>
          <a:xfrm>
            <a:off x="7239059" y="1081182"/>
            <a:ext cx="1738238"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sp>
        <p:nvSpPr>
          <p:cNvPr id="30" name="TextBox 29"/>
          <p:cNvSpPr txBox="1"/>
          <p:nvPr/>
        </p:nvSpPr>
        <p:spPr>
          <a:xfrm>
            <a:off x="164593" y="167635"/>
            <a:ext cx="117226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composite image shows the complete scene in sharp focus</a:t>
            </a:r>
            <a:endParaRPr lang="en-US" sz="2600" b="1" dirty="0">
              <a:solidFill>
                <a:srgbClr val="FF3F7A"/>
              </a:solidFill>
              <a:latin typeface="Euclid" panose="02020503060505020303" pitchFamily="18" charset="0"/>
            </a:endParaRPr>
          </a:p>
        </p:txBody>
      </p:sp>
      <p:sp>
        <p:nvSpPr>
          <p:cNvPr id="31" name="Slide Number Placeholder 30"/>
          <p:cNvSpPr>
            <a:spLocks noGrp="1"/>
          </p:cNvSpPr>
          <p:nvPr>
            <p:ph type="sldNum" sz="quarter" idx="12"/>
          </p:nvPr>
        </p:nvSpPr>
        <p:spPr/>
        <p:txBody>
          <a:bodyPr/>
          <a:lstStyle/>
          <a:p>
            <a:fld id="{8295466C-6D01-4B7B-82FE-0060F6C0E0EB}" type="slidenum">
              <a:rPr lang="en-US" smtClean="0"/>
              <a:t>48</a:t>
            </a:fld>
            <a:endParaRPr lang="en-US"/>
          </a:p>
        </p:txBody>
      </p:sp>
    </p:spTree>
    <p:extLst>
      <p:ext uri="{BB962C8B-B14F-4D97-AF65-F5344CB8AC3E}">
        <p14:creationId xmlns:p14="http://schemas.microsoft.com/office/powerpoint/2010/main" val="774091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95466C-6D01-4B7B-82FE-0060F6C0E0EB}" type="slidenum">
              <a:rPr lang="en-US" smtClean="0"/>
              <a:t>49</a:t>
            </a:fld>
            <a:endParaRPr lang="en-US"/>
          </a:p>
        </p:txBody>
      </p:sp>
    </p:spTree>
    <p:extLst>
      <p:ext uri="{BB962C8B-B14F-4D97-AF65-F5344CB8AC3E}">
        <p14:creationId xmlns:p14="http://schemas.microsoft.com/office/powerpoint/2010/main" val="33758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12981" y="1699490"/>
            <a:ext cx="9966039" cy="3205018"/>
            <a:chOff x="1126835" y="1699490"/>
            <a:chExt cx="9966039" cy="3205018"/>
          </a:xfrm>
        </p:grpSpPr>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6835" y="1761997"/>
              <a:ext cx="2604655" cy="3080005"/>
            </a:xfrm>
            <a:prstGeom prst="rect">
              <a:avLst/>
            </a:prstGeom>
          </p:spPr>
        </p:pic>
        <p:pic>
          <p:nvPicPr>
            <p:cNvPr id="1026" name="Picture 2" descr="StanleyHoyosIrisRecognition.jpg_10485779.jpg"/>
            <p:cNvPicPr>
              <a:picLocks noChangeAspect="1" noChangeArrowheads="1"/>
            </p:cNvPicPr>
            <p:nvPr/>
          </p:nvPicPr>
          <p:blipFill rotWithShape="1">
            <a:blip r:embed="rId4">
              <a:extLst>
                <a:ext uri="{28A0092B-C50C-407E-A947-70E740481C1C}">
                  <a14:useLocalDpi xmlns:a14="http://schemas.microsoft.com/office/drawing/2010/main" val="0"/>
                </a:ext>
              </a:extLst>
            </a:blip>
            <a:srcRect l="26061" t="3333" r="26061" b="3198"/>
            <a:stretch/>
          </p:blipFill>
          <p:spPr bwMode="auto">
            <a:xfrm>
              <a:off x="8174182" y="1699490"/>
              <a:ext cx="2918692" cy="32050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2853" y="1761235"/>
              <a:ext cx="3159967" cy="3081528"/>
            </a:xfrm>
            <a:prstGeom prst="rect">
              <a:avLst/>
            </a:prstGeom>
          </p:spPr>
        </p:pic>
      </p:grpSp>
      <p:sp>
        <p:nvSpPr>
          <p:cNvPr id="7" name="TextBox 6"/>
          <p:cNvSpPr txBox="1"/>
          <p:nvPr/>
        </p:nvSpPr>
        <p:spPr>
          <a:xfrm>
            <a:off x="1035583" y="4878946"/>
            <a:ext cx="2682053" cy="738664"/>
          </a:xfrm>
          <a:prstGeom prst="rect">
            <a:avLst/>
          </a:prstGeom>
          <a:noFill/>
        </p:spPr>
        <p:txBody>
          <a:bodyPr wrap="squar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[CANPASS Air Iris Recognition System, biometricwatch.com, 2007]</a:t>
            </a:r>
          </a:p>
        </p:txBody>
      </p:sp>
      <p:sp>
        <p:nvSpPr>
          <p:cNvPr id="6" name="Rectangle 5"/>
          <p:cNvSpPr/>
          <p:nvPr/>
        </p:nvSpPr>
        <p:spPr>
          <a:xfrm>
            <a:off x="4304147" y="4878946"/>
            <a:ext cx="3150167" cy="738664"/>
          </a:xfrm>
          <a:prstGeom prst="rect">
            <a:avLst/>
          </a:prstGeom>
        </p:spPr>
        <p:txBody>
          <a:bodyPr wrap="square">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[AOptix Technologies, Inc, asis.confex.com/asis/ansem2010/webprogram/Session24387.html]</a:t>
            </a:r>
          </a:p>
        </p:txBody>
      </p:sp>
      <p:sp>
        <p:nvSpPr>
          <p:cNvPr id="9" name="TextBox 8"/>
          <p:cNvSpPr txBox="1"/>
          <p:nvPr/>
        </p:nvSpPr>
        <p:spPr>
          <a:xfrm>
            <a:off x="8132618" y="4878946"/>
            <a:ext cx="2946402" cy="738664"/>
          </a:xfrm>
          <a:prstGeom prst="rect">
            <a:avLst/>
          </a:prstGeom>
          <a:noFill/>
        </p:spPr>
        <p:txBody>
          <a:bodyPr wrap="squar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[Hoyos Corp. &amp; Stanley CSS demo., Photo by Geoff Kohl, Security InfoWatch, 2011]</a:t>
            </a:r>
          </a:p>
        </p:txBody>
      </p:sp>
      <p:sp>
        <p:nvSpPr>
          <p:cNvPr id="10" name="TextBox 9"/>
          <p:cNvSpPr txBox="1"/>
          <p:nvPr/>
        </p:nvSpPr>
        <p:spPr>
          <a:xfrm>
            <a:off x="164592" y="167635"/>
            <a:ext cx="11891941"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Hitherto, iris recognition has been restricted to close-range &amp; well-controlled spaces</a:t>
            </a:r>
            <a:endParaRPr lang="en-US" sz="2600" b="1" dirty="0">
              <a:solidFill>
                <a:srgbClr val="FF3F7A"/>
              </a:solidFill>
              <a:latin typeface="Euclid" panose="02020503060505020303" pitchFamily="18" charset="0"/>
            </a:endParaRPr>
          </a:p>
        </p:txBody>
      </p:sp>
      <p:sp>
        <p:nvSpPr>
          <p:cNvPr id="2" name="Slide Number Placeholder 1"/>
          <p:cNvSpPr>
            <a:spLocks noGrp="1"/>
          </p:cNvSpPr>
          <p:nvPr>
            <p:ph type="sldNum" sz="quarter" idx="12"/>
          </p:nvPr>
        </p:nvSpPr>
        <p:spPr/>
        <p:txBody>
          <a:bodyPr/>
          <a:lstStyle/>
          <a:p>
            <a:fld id="{8295466C-6D01-4B7B-82FE-0060F6C0E0EB}" type="slidenum">
              <a:rPr lang="en-US" smtClean="0"/>
              <a:t>5</a:t>
            </a:fld>
            <a:endParaRPr lang="en-US"/>
          </a:p>
        </p:txBody>
      </p:sp>
    </p:spTree>
    <p:extLst>
      <p:ext uri="{BB962C8B-B14F-4D97-AF65-F5344CB8AC3E}">
        <p14:creationId xmlns:p14="http://schemas.microsoft.com/office/powerpoint/2010/main" val="2781700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hidden="1"/>
          <p:cNvCxnSpPr/>
          <p:nvPr/>
        </p:nvCxnSpPr>
        <p:spPr>
          <a:xfrm>
            <a:off x="5426769" y="2202100"/>
            <a:ext cx="3403429" cy="1527302"/>
          </a:xfrm>
          <a:prstGeom prst="line">
            <a:avLst/>
          </a:prstGeom>
          <a:noFill/>
          <a:ln w="9525">
            <a:solidFill>
              <a:srgbClr val="F5504E">
                <a:alpha val="88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Connector 5" hidden="1"/>
          <p:cNvCxnSpPr/>
          <p:nvPr/>
        </p:nvCxnSpPr>
        <p:spPr>
          <a:xfrm flipH="1">
            <a:off x="3509216" y="2200023"/>
            <a:ext cx="259288" cy="1529379"/>
          </a:xfrm>
          <a:prstGeom prst="line">
            <a:avLst/>
          </a:prstGeom>
          <a:noFill/>
          <a:ln w="9525">
            <a:solidFill>
              <a:srgbClr val="F5504E">
                <a:alpha val="88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4" name="Rectangle 13" hidden="1"/>
          <p:cNvSpPr/>
          <p:nvPr/>
        </p:nvSpPr>
        <p:spPr>
          <a:xfrm>
            <a:off x="3768504" y="1497387"/>
            <a:ext cx="1658838" cy="702636"/>
          </a:xfrm>
          <a:prstGeom prst="rect">
            <a:avLst/>
          </a:prstGeom>
          <a:noFill/>
          <a:ln w="9525">
            <a:solidFill>
              <a:srgbClr val="F5504E">
                <a:alpha val="8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394804" y="2009306"/>
            <a:ext cx="2247802" cy="430887"/>
          </a:xfrm>
          <a:prstGeom prst="rect">
            <a:avLst/>
          </a:prstGeom>
        </p:spPr>
        <p:txBody>
          <a:bodyPr wrap="square">
            <a:spAutoFit/>
          </a:bodyPr>
          <a:lstStyle/>
          <a:p>
            <a:pPr algn="ct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 #1</a:t>
            </a:r>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p:sp>
        <p:nvSpPr>
          <p:cNvPr id="116" name="TextBox 115"/>
          <p:cNvSpPr txBox="1"/>
          <p:nvPr/>
        </p:nvSpPr>
        <p:spPr>
          <a:xfrm>
            <a:off x="164592" y="167635"/>
            <a:ext cx="11380360" cy="492443"/>
          </a:xfrm>
          <a:prstGeom prst="rect">
            <a:avLst/>
          </a:prstGeom>
          <a:noFill/>
        </p:spPr>
        <p:txBody>
          <a:bodyPr wrap="none" rtlCol="0">
            <a:spAutoFit/>
          </a:bodyPr>
          <a:lstStyle/>
          <a:p>
            <a:r>
              <a:rPr lang="en-US" sz="2600" b="1" dirty="0">
                <a:solidFill>
                  <a:srgbClr val="FF3F7A"/>
                </a:solidFill>
                <a:latin typeface="Euclid" panose="02020503060505020303" pitchFamily="18" charset="0"/>
              </a:rPr>
              <a:t>Demonstration of capture volume improvement using AFS in the laboratory</a:t>
            </a:r>
          </a:p>
        </p:txBody>
      </p:sp>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1601608" y="1219978"/>
            <a:ext cx="652886" cy="2261413"/>
          </a:xfrm>
          <a:prstGeom prst="rect">
            <a:avLst/>
          </a:prstGeom>
          <a:effectLst>
            <a:outerShdw blurRad="88900" dir="13500000" sy="23000" kx="1200000" algn="br" rotWithShape="0">
              <a:prstClr val="black">
                <a:alpha val="25000"/>
              </a:prstClr>
            </a:outerShdw>
          </a:effectLst>
          <a:scene3d>
            <a:camera prst="isometricRightUp"/>
            <a:lightRig rig="threePt" dir="t"/>
          </a:scene3d>
        </p:spPr>
      </p:pic>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2663137" y="1390191"/>
            <a:ext cx="658877" cy="2288885"/>
          </a:xfrm>
          <a:prstGeom prst="rect">
            <a:avLst/>
          </a:prstGeom>
          <a:effectLst>
            <a:outerShdw blurRad="88900" dir="13500000" sy="23000" kx="1200000" algn="br" rotWithShape="0">
              <a:prstClr val="black">
                <a:alpha val="25000"/>
              </a:prstClr>
            </a:outerShdw>
          </a:effectLst>
          <a:scene3d>
            <a:camera prst="isometricRightUp"/>
            <a:lightRig rig="threePt" dir="t"/>
          </a:scene3d>
        </p:spPr>
      </p:pic>
      <p:pic>
        <p:nvPicPr>
          <p:cNvPr id="21" name="Picture 20"/>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3721372" y="1515650"/>
            <a:ext cx="678810" cy="2356088"/>
          </a:xfrm>
          <a:prstGeom prst="rect">
            <a:avLst/>
          </a:prstGeom>
          <a:effectLst>
            <a:outerShdw blurRad="88900" dir="13500000" sy="23000" kx="1200000" algn="br" rotWithShape="0">
              <a:prstClr val="black">
                <a:alpha val="25000"/>
              </a:prstClr>
            </a:outerShdw>
          </a:effectLst>
          <a:scene3d>
            <a:camera prst="isometricRightUp"/>
            <a:lightRig rig="threePt" dir="t"/>
          </a:scene3d>
        </p:spPr>
      </p:pic>
      <p:grpSp>
        <p:nvGrpSpPr>
          <p:cNvPr id="9" name="Group 8"/>
          <p:cNvGrpSpPr/>
          <p:nvPr/>
        </p:nvGrpSpPr>
        <p:grpSpPr>
          <a:xfrm>
            <a:off x="9621146" y="1716184"/>
            <a:ext cx="1863524" cy="1442657"/>
            <a:chOff x="9687135" y="1716184"/>
            <a:chExt cx="1863524" cy="1442657"/>
          </a:xfrm>
        </p:grpSpPr>
        <p:sp>
          <p:nvSpPr>
            <p:cNvPr id="10" name="TextBox 9"/>
            <p:cNvSpPr txBox="1"/>
            <p:nvPr/>
          </p:nvSpPr>
          <p:spPr>
            <a:xfrm>
              <a:off x="9904920" y="2789509"/>
              <a:ext cx="1528408"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180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F/8</a:t>
              </a:r>
              <a:endParaRPr 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687135" y="1716184"/>
              <a:ext cx="1863524" cy="1037879"/>
            </a:xfrm>
            <a:prstGeom prst="rect">
              <a:avLst/>
            </a:prstGeom>
            <a:effectLst>
              <a:outerShdw blurRad="50800" dist="38100" dir="2700000" algn="tl" rotWithShape="0">
                <a:prstClr val="black">
                  <a:alpha val="90000"/>
                </a:prstClr>
              </a:outerShdw>
            </a:effectLst>
          </p:spPr>
        </p:pic>
      </p:grpSp>
      <p:sp>
        <p:nvSpPr>
          <p:cNvPr id="4" name="TextBox 3"/>
          <p:cNvSpPr txBox="1"/>
          <p:nvPr/>
        </p:nvSpPr>
        <p:spPr>
          <a:xfrm>
            <a:off x="4031472" y="3084598"/>
            <a:ext cx="705642"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near</a:t>
            </a:r>
          </a:p>
        </p:txBody>
      </p:sp>
      <p:sp>
        <p:nvSpPr>
          <p:cNvPr id="61" name="TextBox 60"/>
          <p:cNvSpPr txBox="1"/>
          <p:nvPr/>
        </p:nvSpPr>
        <p:spPr>
          <a:xfrm>
            <a:off x="2908319" y="2827998"/>
            <a:ext cx="974947"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middle</a:t>
            </a:r>
          </a:p>
        </p:txBody>
      </p:sp>
      <p:sp>
        <p:nvSpPr>
          <p:cNvPr id="62" name="TextBox 61"/>
          <p:cNvSpPr txBox="1"/>
          <p:nvPr/>
        </p:nvSpPr>
        <p:spPr>
          <a:xfrm>
            <a:off x="1891017" y="2719498"/>
            <a:ext cx="652230"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rear</a:t>
            </a:r>
          </a:p>
        </p:txBody>
      </p:sp>
      <p:grpSp>
        <p:nvGrpSpPr>
          <p:cNvPr id="57" name="zo setup1"/>
          <p:cNvGrpSpPr/>
          <p:nvPr/>
        </p:nvGrpSpPr>
        <p:grpSpPr>
          <a:xfrm>
            <a:off x="3022818" y="1052241"/>
            <a:ext cx="7055263" cy="460608"/>
            <a:chOff x="3022818" y="1110116"/>
            <a:chExt cx="7055263" cy="460608"/>
          </a:xfrm>
        </p:grpSpPr>
        <p:sp>
          <p:nvSpPr>
            <p:cNvPr id="58" name="TextBox 57"/>
            <p:cNvSpPr txBox="1"/>
            <p:nvPr/>
          </p:nvSpPr>
          <p:spPr>
            <a:xfrm>
              <a:off x="6214743" y="1110116"/>
              <a:ext cx="813043"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4.04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nvGrpSpPr>
            <p:cNvPr id="59" name="Group 58"/>
            <p:cNvGrpSpPr/>
            <p:nvPr/>
          </p:nvGrpSpPr>
          <p:grpSpPr>
            <a:xfrm>
              <a:off x="3022818" y="1395687"/>
              <a:ext cx="7055263" cy="175037"/>
              <a:chOff x="2775168" y="1395687"/>
              <a:chExt cx="7055263" cy="175037"/>
            </a:xfrm>
          </p:grpSpPr>
          <p:cxnSp>
            <p:nvCxnSpPr>
              <p:cNvPr id="63" name="Straight Connector 62"/>
              <p:cNvCxnSpPr>
                <a:cxnSpLocks/>
              </p:cNvCxnSpPr>
              <p:nvPr/>
            </p:nvCxnSpPr>
            <p:spPr>
              <a:xfrm>
                <a:off x="9830431"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2781346" y="1483205"/>
                <a:ext cx="7040880" cy="0"/>
              </a:xfrm>
              <a:prstGeom prst="straightConnector1">
                <a:avLst/>
              </a:prstGeom>
              <a:ln w="12700">
                <a:solidFill>
                  <a:schemeClr val="tx1">
                    <a:lumMod val="85000"/>
                    <a:lumOff val="1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65" name="Straight Connector 64"/>
              <p:cNvCxnSpPr>
                <a:cxnSpLocks/>
              </p:cNvCxnSpPr>
              <p:nvPr/>
            </p:nvCxnSpPr>
            <p:spPr>
              <a:xfrm>
                <a:off x="2775168"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6" name="Measurements showing separation b/w tgt"/>
          <p:cNvGrpSpPr/>
          <p:nvPr/>
        </p:nvGrpSpPr>
        <p:grpSpPr>
          <a:xfrm>
            <a:off x="1954821" y="840611"/>
            <a:ext cx="2134452" cy="460391"/>
            <a:chOff x="1954821" y="898486"/>
            <a:chExt cx="2134452" cy="460391"/>
          </a:xfrm>
        </p:grpSpPr>
        <p:grpSp>
          <p:nvGrpSpPr>
            <p:cNvPr id="67" name="Group 66"/>
            <p:cNvGrpSpPr/>
            <p:nvPr/>
          </p:nvGrpSpPr>
          <p:grpSpPr>
            <a:xfrm>
              <a:off x="2088326" y="898486"/>
              <a:ext cx="1881353" cy="369332"/>
              <a:chOff x="1840676" y="898486"/>
              <a:chExt cx="1881353" cy="369332"/>
            </a:xfrm>
          </p:grpSpPr>
          <p:sp>
            <p:nvSpPr>
              <p:cNvPr id="77" name="TextBox 76"/>
              <p:cNvSpPr txBox="1"/>
              <p:nvPr/>
            </p:nvSpPr>
            <p:spPr>
              <a:xfrm>
                <a:off x="290898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sp>
            <p:nvSpPr>
              <p:cNvPr id="78" name="TextBox 77"/>
              <p:cNvSpPr txBox="1"/>
              <p:nvPr/>
            </p:nvSpPr>
            <p:spPr>
              <a:xfrm>
                <a:off x="184067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grpSp>
          <p:nvGrpSpPr>
            <p:cNvPr id="70" name="Group 69"/>
            <p:cNvGrpSpPr/>
            <p:nvPr/>
          </p:nvGrpSpPr>
          <p:grpSpPr>
            <a:xfrm>
              <a:off x="1954821" y="1183840"/>
              <a:ext cx="2134452" cy="175037"/>
              <a:chOff x="5158192" y="2313063"/>
              <a:chExt cx="2134452" cy="175037"/>
            </a:xfrm>
          </p:grpSpPr>
          <p:cxnSp>
            <p:nvCxnSpPr>
              <p:cNvPr id="71" name="Straight Connector 70"/>
              <p:cNvCxnSpPr>
                <a:cxnSpLocks/>
              </p:cNvCxnSpPr>
              <p:nvPr/>
            </p:nvCxnSpPr>
            <p:spPr>
              <a:xfrm>
                <a:off x="6226379"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516373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flipH="1">
                <a:off x="623028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75" name="Straight Connector 74"/>
              <p:cNvCxnSpPr>
                <a:cxnSpLocks/>
              </p:cNvCxnSpPr>
              <p:nvPr/>
            </p:nvCxnSpPr>
            <p:spPr>
              <a:xfrm>
                <a:off x="7292644"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p:cNvCxnSpPr>
              <p:nvPr/>
            </p:nvCxnSpPr>
            <p:spPr>
              <a:xfrm>
                <a:off x="5158192"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176113" y="3737694"/>
            <a:ext cx="11788713" cy="2920521"/>
            <a:chOff x="-176113" y="3737694"/>
            <a:chExt cx="11788713" cy="2920521"/>
          </a:xfrm>
        </p:grpSpPr>
        <p:sp>
          <p:nvSpPr>
            <p:cNvPr id="69" name="Rectangle 68"/>
            <p:cNvSpPr/>
            <p:nvPr/>
          </p:nvSpPr>
          <p:spPr>
            <a:xfrm>
              <a:off x="-176113" y="4911845"/>
              <a:ext cx="1810419" cy="769441"/>
            </a:xfrm>
            <a:prstGeom prst="rect">
              <a:avLst/>
            </a:prstGeom>
          </p:spPr>
          <p:txBody>
            <a:bodyPr wrap="square">
              <a:spAutoFit/>
            </a:bodyPr>
            <a:lstStyle/>
            <a:p>
              <a:pPr algn="ct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Camera’s view</a:t>
              </a:r>
            </a:p>
          </p:txBody>
        </p:sp>
        <p:pic>
          <p:nvPicPr>
            <p:cNvPr id="22" name="Picture 21"/>
            <p:cNvPicPr>
              <a:picLocks noChangeAspect="1"/>
            </p:cNvPicPr>
            <p:nvPr/>
          </p:nvPicPr>
          <p:blipFill>
            <a:blip r:embed="rId6"/>
            <a:stretch>
              <a:fillRect/>
            </a:stretch>
          </p:blipFill>
          <p:spPr>
            <a:xfrm>
              <a:off x="1660398" y="3882033"/>
              <a:ext cx="5320982" cy="2735723"/>
            </a:xfrm>
            <a:prstGeom prst="rect">
              <a:avLst/>
            </a:prstGeom>
            <a:ln w="12700">
              <a:noFill/>
            </a:ln>
            <a:effectLst>
              <a:outerShdw blurRad="50800" dist="38100" dir="2700000" algn="tl" rotWithShape="0">
                <a:prstClr val="black">
                  <a:alpha val="40000"/>
                </a:prstClr>
              </a:outerShdw>
            </a:effectLst>
          </p:spPr>
        </p:pic>
        <p:sp>
          <p:nvSpPr>
            <p:cNvPr id="27" name="Rectangle 26"/>
            <p:cNvSpPr/>
            <p:nvPr/>
          </p:nvSpPr>
          <p:spPr>
            <a:xfrm>
              <a:off x="4328578" y="5006725"/>
              <a:ext cx="216492" cy="144305"/>
            </a:xfrm>
            <a:prstGeom prst="rect">
              <a:avLst/>
            </a:prstGeom>
            <a:noFill/>
            <a:ln w="19050">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p:cNvCxnSpPr>
              <a:stCxn id="27" idx="0"/>
            </p:cNvCxnSpPr>
            <p:nvPr/>
          </p:nvCxnSpPr>
          <p:spPr>
            <a:xfrm rot="5400000" flipH="1" flipV="1">
              <a:off x="5809342" y="3164187"/>
              <a:ext cx="470020" cy="3215057"/>
            </a:xfrm>
            <a:prstGeom prst="bentConnector2">
              <a:avLst/>
            </a:prstGeom>
            <a:ln w="19050">
              <a:solidFill>
                <a:srgbClr val="00D27D"/>
              </a:solidFill>
              <a:prstDash val="dash"/>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545070" y="5199132"/>
              <a:ext cx="3102325" cy="829626"/>
              <a:chOff x="5169176" y="5199132"/>
              <a:chExt cx="3102325" cy="829626"/>
            </a:xfrm>
          </p:grpSpPr>
          <p:sp>
            <p:nvSpPr>
              <p:cNvPr id="25" name="Rectangle 24"/>
              <p:cNvSpPr/>
              <p:nvPr/>
            </p:nvSpPr>
            <p:spPr>
              <a:xfrm>
                <a:off x="5169176" y="5199132"/>
                <a:ext cx="165915" cy="1188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5253981" y="6025983"/>
                <a:ext cx="3017520" cy="0"/>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48510" y="5333814"/>
                <a:ext cx="0" cy="694944"/>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9820056" y="3737694"/>
              <a:ext cx="1383712" cy="688774"/>
              <a:chOff x="9824819" y="3880577"/>
              <a:chExt cx="1383712" cy="688774"/>
            </a:xfrm>
          </p:grpSpPr>
          <p:sp>
            <p:nvSpPr>
              <p:cNvPr id="36" name="TextBox 35"/>
              <p:cNvSpPr txBox="1"/>
              <p:nvPr/>
            </p:nvSpPr>
            <p:spPr>
              <a:xfrm>
                <a:off x="9909683" y="4200019"/>
                <a:ext cx="1213984" cy="369332"/>
              </a:xfrm>
              <a:prstGeom prst="rect">
                <a:avLst/>
              </a:prstGeom>
              <a:noFill/>
              <a:ln>
                <a:noFill/>
              </a:ln>
            </p:spPr>
            <p:txBody>
              <a:bodyPr wrap="square" rtlCol="0">
                <a:spAutoFit/>
              </a:bodyPr>
              <a:lstStyle/>
              <a:p>
                <a:pPr algn="ctr"/>
                <a:r>
                  <a:rPr lang="en-US" dirty="0">
                    <a:solidFill>
                      <a:schemeClr val="tx1">
                        <a:lumMod val="75000"/>
                        <a:lumOff val="25000"/>
                      </a:schemeClr>
                    </a:solidFill>
                    <a:latin typeface="Arial" panose="020B0604020202020204" pitchFamily="34" charset="0"/>
                    <a:cs typeface="Arial" panose="020B0604020202020204" pitchFamily="34" charset="0"/>
                  </a:rPr>
                  <a:t>Ø</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11</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mm</a:t>
                </a:r>
              </a:p>
            </p:txBody>
          </p:sp>
          <p:sp>
            <p:nvSpPr>
              <p:cNvPr id="83" name="TextBox 82"/>
              <p:cNvSpPr txBox="1"/>
              <p:nvPr/>
            </p:nvSpPr>
            <p:spPr>
              <a:xfrm>
                <a:off x="9824819" y="3880577"/>
                <a:ext cx="1383712"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Artificial iris</a:t>
                </a:r>
              </a:p>
            </p:txBody>
          </p:sp>
        </p:grpSp>
        <p:sp>
          <p:nvSpPr>
            <p:cNvPr id="85" name="TextBox 84"/>
            <p:cNvSpPr txBox="1"/>
            <p:nvPr/>
          </p:nvSpPr>
          <p:spPr>
            <a:xfrm>
              <a:off x="9812107" y="5253923"/>
              <a:ext cx="1800493"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Pattern (2 </a:t>
              </a:r>
              <a:r>
                <a:rPr lang="en-US" i="1">
                  <a:solidFill>
                    <a:schemeClr val="tx1">
                      <a:lumMod val="75000"/>
                      <a:lumOff val="25000"/>
                    </a:schemeClr>
                  </a:solidFill>
                  <a:latin typeface="Times New Roman" panose="02020603050405020304" pitchFamily="18" charset="0"/>
                  <a:cs typeface="Times New Roman" panose="02020603050405020304" pitchFamily="18" charset="0"/>
                </a:rPr>
                <a:t>lp/mm</a:t>
              </a:r>
              <a:r>
                <a:rPr lang="en-US">
                  <a:solidFill>
                    <a:schemeClr val="tx1">
                      <a:lumMod val="75000"/>
                      <a:lumOff val="25000"/>
                    </a:schemeClr>
                  </a:solidFill>
                  <a:latin typeface="Times New Roman" panose="02020603050405020304" pitchFamily="18" charset="0"/>
                  <a:cs typeface="Times New Roman" panose="02020603050405020304" pitchFamily="18" charset="0"/>
                </a:rPr>
                <a:t>)</a:t>
              </a:r>
            </a:p>
          </p:txBody>
        </p:sp>
        <p:grpSp>
          <p:nvGrpSpPr>
            <p:cNvPr id="17" name="Group 16"/>
            <p:cNvGrpSpPr/>
            <p:nvPr/>
          </p:nvGrpSpPr>
          <p:grpSpPr>
            <a:xfrm>
              <a:off x="10350017" y="5667369"/>
              <a:ext cx="724673" cy="990846"/>
              <a:chOff x="10350017" y="5667369"/>
              <a:chExt cx="724673" cy="990846"/>
            </a:xfrm>
          </p:grpSpPr>
          <p:sp>
            <p:nvSpPr>
              <p:cNvPr id="91" name="Rectangle 90"/>
              <p:cNvSpPr/>
              <p:nvPr/>
            </p:nvSpPr>
            <p:spPr>
              <a:xfrm>
                <a:off x="10350017" y="5667369"/>
                <a:ext cx="724673" cy="921877"/>
              </a:xfrm>
              <a:prstGeom prst="rect">
                <a:avLst/>
              </a:prstGeom>
              <a:solidFill>
                <a:srgbClr val="666666"/>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p:cNvGrpSpPr/>
              <p:nvPr/>
            </p:nvGrpSpPr>
            <p:grpSpPr>
              <a:xfrm>
                <a:off x="10555441" y="5802145"/>
                <a:ext cx="313824" cy="457200"/>
                <a:chOff x="11185513" y="587990"/>
                <a:chExt cx="313824" cy="548640"/>
              </a:xfrm>
            </p:grpSpPr>
            <p:cxnSp>
              <p:nvCxnSpPr>
                <p:cNvPr id="87" name="Straight Connector 86"/>
                <p:cNvCxnSpPr/>
                <p:nvPr/>
              </p:nvCxnSpPr>
              <p:spPr>
                <a:xfrm>
                  <a:off x="11185513" y="587990"/>
                  <a:ext cx="0" cy="54864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394027" y="587990"/>
                  <a:ext cx="0" cy="54864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289500" y="587990"/>
                  <a:ext cx="0" cy="54864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499337" y="587990"/>
                  <a:ext cx="0" cy="54864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10502840" y="6285526"/>
                <a:ext cx="429768" cy="184657"/>
                <a:chOff x="11181899" y="1206196"/>
                <a:chExt cx="429768" cy="184657"/>
              </a:xfrm>
            </p:grpSpPr>
            <p:cxnSp>
              <p:nvCxnSpPr>
                <p:cNvPr id="95" name="Straight Connector 94"/>
                <p:cNvCxnSpPr>
                  <a:cxnSpLocks/>
                </p:cNvCxnSpPr>
                <p:nvPr/>
              </p:nvCxnSpPr>
              <p:spPr>
                <a:xfrm>
                  <a:off x="11609541" y="1215816"/>
                  <a:ext cx="0" cy="175037"/>
                </a:xfrm>
                <a:prstGeom prst="line">
                  <a:avLst/>
                </a:prstGeom>
                <a:ln w="12700">
                  <a:solidFill>
                    <a:srgbClr val="08E8DE"/>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11181899" y="1294145"/>
                  <a:ext cx="429768" cy="0"/>
                </a:xfrm>
                <a:prstGeom prst="straightConnector1">
                  <a:avLst/>
                </a:prstGeom>
                <a:ln w="12700">
                  <a:solidFill>
                    <a:srgbClr val="08E8DE"/>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99" name="Straight Connector 98"/>
                <p:cNvCxnSpPr>
                  <a:cxnSpLocks/>
                </p:cNvCxnSpPr>
                <p:nvPr/>
              </p:nvCxnSpPr>
              <p:spPr>
                <a:xfrm>
                  <a:off x="11185879" y="1206196"/>
                  <a:ext cx="0" cy="175037"/>
                </a:xfrm>
                <a:prstGeom prst="line">
                  <a:avLst/>
                </a:prstGeom>
                <a:ln w="12700">
                  <a:solidFill>
                    <a:srgbClr val="08E8DE"/>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10407329" y="6288883"/>
                <a:ext cx="637724"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mm</a:t>
                </a:r>
                <a:endParaRPr lang="en-US" i="1" dirty="0">
                  <a:solidFill>
                    <a:schemeClr val="bg1"/>
                  </a:solidFill>
                  <a:latin typeface="Times New Roman" panose="02020603050405020304" pitchFamily="18" charset="0"/>
                  <a:cs typeface="Times New Roman" panose="02020603050405020304" pitchFamily="18" charset="0"/>
                </a:endParaRPr>
              </a:p>
            </p:txBody>
          </p:sp>
        </p:grpSp>
        <p:pic>
          <p:nvPicPr>
            <p:cNvPr id="7" name="Picture 6"/>
            <p:cNvPicPr>
              <a:picLocks noChangeAspect="1"/>
            </p:cNvPicPr>
            <p:nvPr/>
          </p:nvPicPr>
          <p:blipFill rotWithShape="1">
            <a:blip r:embed="rId7">
              <a:extLst>
                <a:ext uri="{BEBA8EAE-BF5A-486C-A8C5-ECC9F3942E4B}">
                  <a14:imgProps xmlns:a14="http://schemas.microsoft.com/office/drawing/2010/main">
                    <a14:imgLayer r:embed="rId8">
                      <a14:imgEffect>
                        <a14:sharpenSoften amount="20000"/>
                      </a14:imgEffect>
                      <a14:imgEffect>
                        <a14:saturation sat="108000"/>
                      </a14:imgEffect>
                      <a14:imgEffect>
                        <a14:brightnessContrast contrast="3000"/>
                      </a14:imgEffect>
                    </a14:imgLayer>
                  </a14:imgProps>
                </a:ext>
                <a:ext uri="{28A0092B-C50C-407E-A947-70E740481C1C}">
                  <a14:useLocalDpi xmlns:a14="http://schemas.microsoft.com/office/drawing/2010/main" val="0"/>
                </a:ext>
              </a:extLst>
            </a:blip>
            <a:srcRect l="21983" t="27702" r="35347" b="26773"/>
            <a:stretch/>
          </p:blipFill>
          <p:spPr>
            <a:xfrm>
              <a:off x="7650135" y="3892067"/>
              <a:ext cx="2011680" cy="1322822"/>
            </a:xfrm>
            <a:prstGeom prst="rect">
              <a:avLst/>
            </a:prstGeom>
            <a:ln w="19050">
              <a:solidFill>
                <a:srgbClr val="00D27D"/>
              </a:solidFill>
            </a:ln>
          </p:spPr>
        </p:pic>
        <p:pic>
          <p:nvPicPr>
            <p:cNvPr id="60" name="Picture 59"/>
            <p:cNvPicPr>
              <a:picLocks noChangeAspect="1"/>
            </p:cNvPicPr>
            <p:nvPr/>
          </p:nvPicPr>
          <p:blipFill rotWithShape="1">
            <a:blip r:embed="rId9">
              <a:extLst>
                <a:ext uri="{BEBA8EAE-BF5A-486C-A8C5-ECC9F3942E4B}">
                  <a14:imgProps xmlns:a14="http://schemas.microsoft.com/office/drawing/2010/main">
                    <a14:imgLayer r:embed="rId8">
                      <a14:imgEffect>
                        <a14:sharpenSoften amount="20000"/>
                      </a14:imgEffect>
                      <a14:imgEffect>
                        <a14:saturation sat="108000"/>
                      </a14:imgEffect>
                      <a14:imgEffect>
                        <a14:brightnessContrast contrast="3000"/>
                      </a14:imgEffect>
                    </a14:imgLayer>
                  </a14:imgProps>
                </a:ext>
                <a:ext uri="{28A0092B-C50C-407E-A947-70E740481C1C}">
                  <a14:useLocalDpi xmlns:a14="http://schemas.microsoft.com/office/drawing/2010/main" val="0"/>
                </a:ext>
              </a:extLst>
            </a:blip>
            <a:srcRect l="65121" t="72155" r="6102" b="1"/>
            <a:stretch/>
          </p:blipFill>
          <p:spPr>
            <a:xfrm>
              <a:off x="7654041" y="5420412"/>
              <a:ext cx="2007774" cy="1197344"/>
            </a:xfrm>
            <a:prstGeom prst="rect">
              <a:avLst/>
            </a:prstGeom>
            <a:ln w="19050">
              <a:solidFill>
                <a:srgbClr val="FF0066"/>
              </a:solidFill>
            </a:ln>
          </p:spPr>
        </p:pic>
        <p:sp>
          <p:nvSpPr>
            <p:cNvPr id="79" name="TextBox 78"/>
            <p:cNvSpPr txBox="1"/>
            <p:nvPr/>
          </p:nvSpPr>
          <p:spPr>
            <a:xfrm>
              <a:off x="2805867" y="4059325"/>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0" name="TextBox 79"/>
            <p:cNvSpPr txBox="1"/>
            <p:nvPr/>
          </p:nvSpPr>
          <p:spPr>
            <a:xfrm>
              <a:off x="4222453" y="4059325"/>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81" name="TextBox 80"/>
            <p:cNvSpPr txBox="1"/>
            <p:nvPr/>
          </p:nvSpPr>
          <p:spPr>
            <a:xfrm>
              <a:off x="5417309" y="4059325"/>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4.65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grpSp>
      <p:sp>
        <p:nvSpPr>
          <p:cNvPr id="2" name="Slide Number Placeholder 1"/>
          <p:cNvSpPr>
            <a:spLocks noGrp="1"/>
          </p:cNvSpPr>
          <p:nvPr>
            <p:ph type="sldNum" sz="quarter" idx="12"/>
          </p:nvPr>
        </p:nvSpPr>
        <p:spPr/>
        <p:txBody>
          <a:bodyPr/>
          <a:lstStyle/>
          <a:p>
            <a:fld id="{8295466C-6D01-4B7B-82FE-0060F6C0E0EB}" type="slidenum">
              <a:rPr lang="en-US" smtClean="0"/>
              <a:t>50</a:t>
            </a:fld>
            <a:endParaRPr lang="en-US"/>
          </a:p>
        </p:txBody>
      </p:sp>
    </p:spTree>
    <p:extLst>
      <p:ext uri="{BB962C8B-B14F-4D97-AF65-F5344CB8AC3E}">
        <p14:creationId xmlns:p14="http://schemas.microsoft.com/office/powerpoint/2010/main" val="488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4592" y="167635"/>
            <a:ext cx="10409773" cy="492443"/>
          </a:xfrm>
          <a:prstGeom prst="rect">
            <a:avLst/>
          </a:prstGeom>
          <a:noFill/>
        </p:spPr>
        <p:txBody>
          <a:bodyPr wrap="none" rtlCol="0">
            <a:spAutoFit/>
          </a:bodyPr>
          <a:lstStyle/>
          <a:p>
            <a:r>
              <a:rPr lang="en-US" sz="2600" b="1">
                <a:solidFill>
                  <a:srgbClr val="FF3F7A"/>
                </a:solidFill>
                <a:latin typeface="Euclid" panose="02020503060505020303" pitchFamily="18" charset="0"/>
              </a:rPr>
              <a:t>Traditional image capture with large aperture results in shallow DOF</a:t>
            </a:r>
            <a:endParaRPr lang="en-US" sz="2600" b="1" dirty="0">
              <a:solidFill>
                <a:srgbClr val="FF3F7A"/>
              </a:solidFill>
              <a:latin typeface="Euclid" panose="02020503060505020303"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249" y="1561021"/>
            <a:ext cx="5050708" cy="2322654"/>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6189" y="1513793"/>
            <a:ext cx="5170563" cy="2417109"/>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918535" y="4333935"/>
            <a:ext cx="10364357" cy="2037078"/>
            <a:chOff x="1301982" y="4324508"/>
            <a:chExt cx="10364357" cy="2037078"/>
          </a:xfrm>
        </p:grpSpPr>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068" t="3435" r="5150" b="3740"/>
            <a:stretch/>
          </p:blipFill>
          <p:spPr>
            <a:xfrm>
              <a:off x="4958125" y="4324508"/>
              <a:ext cx="3048067" cy="2037077"/>
            </a:xfrm>
            <a:prstGeom prst="rect">
              <a:avLst/>
            </a:prstGeom>
            <a:ln w="25400">
              <a:solidFill>
                <a:srgbClr val="00D27D"/>
              </a:solid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1114" t="3007" r="6248" b="4169"/>
            <a:stretch/>
          </p:blipFill>
          <p:spPr>
            <a:xfrm>
              <a:off x="1301982" y="4324508"/>
              <a:ext cx="3052563" cy="2037078"/>
            </a:xfrm>
            <a:prstGeom prst="rect">
              <a:avLst/>
            </a:prstGeom>
            <a:ln w="25400">
              <a:solidFill>
                <a:srgbClr val="FF335A"/>
              </a:solidFill>
            </a:ln>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570" t="3344" r="5141" b="3832"/>
            <a:stretch/>
          </p:blipFill>
          <p:spPr>
            <a:xfrm>
              <a:off x="8619198" y="4324508"/>
              <a:ext cx="3047141" cy="2037078"/>
            </a:xfrm>
            <a:prstGeom prst="rect">
              <a:avLst/>
            </a:prstGeom>
            <a:ln w="25400">
              <a:solidFill>
                <a:srgbClr val="3A9AFF"/>
              </a:solidFill>
            </a:ln>
          </p:spPr>
        </p:pic>
      </p:grpSp>
      <p:sp>
        <p:nvSpPr>
          <p:cNvPr id="12" name="TextBox 11"/>
          <p:cNvSpPr txBox="1"/>
          <p:nvPr/>
        </p:nvSpPr>
        <p:spPr>
          <a:xfrm>
            <a:off x="1802018" y="14950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3308055" y="1495032"/>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4532728" y="14950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4.65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163022" y="727615"/>
            <a:ext cx="12028978"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Aperture: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F/8</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Exposure time: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0.77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sec</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Focused on: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4.04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DOF: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approx. 30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cm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(for 2 </a:t>
            </a:r>
            <a:r>
              <a:rPr lang="en-US" sz="2200" b="1" i="1" dirty="0" err="1">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lp</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p>
        </p:txBody>
      </p:sp>
      <p:sp>
        <p:nvSpPr>
          <p:cNvPr id="5" name="TextBox 4"/>
          <p:cNvSpPr txBox="1"/>
          <p:nvPr/>
        </p:nvSpPr>
        <p:spPr>
          <a:xfrm>
            <a:off x="9730805" y="1513793"/>
            <a:ext cx="1585947" cy="369332"/>
          </a:xfrm>
          <a:prstGeom prst="rect">
            <a:avLst/>
          </a:prstGeom>
          <a:noFill/>
        </p:spPr>
        <p:txBody>
          <a:bodyPr wrap="none" rtlCol="0">
            <a:spAutoFit/>
          </a:bodyPr>
          <a:lstStyle/>
          <a:p>
            <a:r>
              <a:rPr lang="en-US" dirty="0">
                <a:solidFill>
                  <a:srgbClr val="19C5C9"/>
                </a:solidFill>
                <a:latin typeface="Times New Roman" panose="02020603050405020304" pitchFamily="18" charset="0"/>
                <a:cs typeface="Times New Roman" panose="02020603050405020304" pitchFamily="18" charset="0"/>
              </a:rPr>
              <a:t>Focus measure</a:t>
            </a:r>
          </a:p>
        </p:txBody>
      </p:sp>
      <p:sp>
        <p:nvSpPr>
          <p:cNvPr id="7" name="Rectangle 6"/>
          <p:cNvSpPr/>
          <p:nvPr/>
        </p:nvSpPr>
        <p:spPr>
          <a:xfrm>
            <a:off x="1904214" y="2384981"/>
            <a:ext cx="263951" cy="169683"/>
          </a:xfrm>
          <a:prstGeom prst="rect">
            <a:avLst/>
          </a:prstGeom>
          <a:noFill/>
          <a:ln w="15875">
            <a:solidFill>
              <a:srgbClr val="FF3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19330" y="2384980"/>
            <a:ext cx="263951" cy="169683"/>
          </a:xfrm>
          <a:prstGeom prst="rect">
            <a:avLst/>
          </a:prstGeom>
          <a:noFill/>
          <a:ln w="15875">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710564" y="2384979"/>
            <a:ext cx="263951" cy="169683"/>
          </a:xfrm>
          <a:prstGeom prst="rect">
            <a:avLst/>
          </a:prstGeom>
          <a:noFill/>
          <a:ln w="15875">
            <a:solidFill>
              <a:srgbClr val="3A9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295466C-6D01-4B7B-82FE-0060F6C0E0EB}" type="slidenum">
              <a:rPr lang="en-US" smtClean="0"/>
              <a:t>51</a:t>
            </a:fld>
            <a:endParaRPr lang="en-US"/>
          </a:p>
        </p:txBody>
      </p:sp>
    </p:spTree>
    <p:extLst>
      <p:ext uri="{BB962C8B-B14F-4D97-AF65-F5344CB8AC3E}">
        <p14:creationId xmlns:p14="http://schemas.microsoft.com/office/powerpoint/2010/main" val="407529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737104"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Focused regions in the images detected using </a:t>
            </a:r>
            <a:r>
              <a:rPr lang="en-US" sz="2600" b="1" dirty="0" err="1">
                <a:solidFill>
                  <a:srgbClr val="FF3F7A"/>
                </a:solidFill>
                <a:latin typeface="Euclid" panose="02020503060505020303" pitchFamily="18" charset="0"/>
              </a:rPr>
              <a:t>LoG</a:t>
            </a:r>
            <a:r>
              <a:rPr lang="en-US" sz="2600" b="1" dirty="0">
                <a:solidFill>
                  <a:srgbClr val="FF3F7A"/>
                </a:solidFill>
                <a:latin typeface="Euclid" panose="02020503060505020303" pitchFamily="18" charset="0"/>
              </a:rPr>
              <a:t> filter shows different regions of the scene in focus</a:t>
            </a:r>
            <a:endParaRPr lang="en-US" sz="2600" b="1" dirty="0">
              <a:solidFill>
                <a:srgbClr val="38E04A"/>
              </a:solidFill>
              <a:latin typeface="Euclid" panose="02020503060505020303"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22" y="1312320"/>
            <a:ext cx="3657600" cy="158874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659" y="1302901"/>
            <a:ext cx="3657600" cy="1588746"/>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4097" y="1312320"/>
            <a:ext cx="3657600" cy="1588746"/>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222" y="3056319"/>
            <a:ext cx="3657600" cy="1588746"/>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1659" y="3056319"/>
            <a:ext cx="3657600" cy="1588746"/>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4096" y="3056319"/>
            <a:ext cx="3657600" cy="1588746"/>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222" y="4800318"/>
            <a:ext cx="3657600" cy="1588746"/>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2" name="TextBox 11"/>
              <p:cNvSpPr txBox="1"/>
              <p:nvPr/>
            </p:nvSpPr>
            <p:spPr>
              <a:xfrm>
                <a:off x="2570649" y="250326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16.0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570649" y="2503265"/>
                <a:ext cx="140237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54037" y="250326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16.5</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554037" y="2503265"/>
                <a:ext cx="140237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0573587" y="250326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17.0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0573587" y="2503265"/>
                <a:ext cx="140237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70649" y="4246340"/>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17.5</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70649" y="4246340"/>
                <a:ext cx="1402372"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554037" y="4246340"/>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18.0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554037" y="4246340"/>
                <a:ext cx="1402372"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0573587" y="4246340"/>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18.5</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73587" y="4246340"/>
                <a:ext cx="1402372"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570649" y="598941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19.0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570649" y="5989415"/>
                <a:ext cx="1402372" cy="369332"/>
              </a:xfrm>
              <a:prstGeom prst="rect">
                <a:avLst/>
              </a:prstGeom>
              <a:blipFill>
                <a:blip r:embed="rId1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295466C-6D01-4B7B-82FE-0060F6C0E0EB}" type="slidenum">
              <a:rPr lang="en-US" smtClean="0"/>
              <a:t>52</a:t>
            </a:fld>
            <a:endParaRPr lang="en-US"/>
          </a:p>
        </p:txBody>
      </p:sp>
    </p:spTree>
    <p:extLst>
      <p:ext uri="{BB962C8B-B14F-4D97-AF65-F5344CB8AC3E}">
        <p14:creationId xmlns:p14="http://schemas.microsoft.com/office/powerpoint/2010/main" val="2726926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62735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focused </a:t>
            </a:r>
            <a:r>
              <a:rPr lang="en-US" sz="2600" b="1" dirty="0">
                <a:solidFill>
                  <a:srgbClr val="FF3F7A"/>
                </a:solidFill>
                <a:latin typeface="Euclid" panose="02020503060505020303" pitchFamily="18" charset="0"/>
              </a:rPr>
              <a:t>regions overlaid on intensity images shows </a:t>
            </a:r>
          </a:p>
          <a:p>
            <a:r>
              <a:rPr lang="en-US" sz="2600" b="1" dirty="0">
                <a:solidFill>
                  <a:srgbClr val="FF3F7A"/>
                </a:solidFill>
                <a:latin typeface="Euclid" panose="02020503060505020303" pitchFamily="18" charset="0"/>
              </a:rPr>
              <a:t>rotating the lens induces a rotation of the DOF in the object space </a:t>
            </a:r>
            <a:endParaRPr lang="en-US" sz="2600" b="1" dirty="0">
              <a:solidFill>
                <a:srgbClr val="38E04A"/>
              </a:solidFill>
              <a:latin typeface="Euclid" panose="020205030605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938337"/>
            <a:ext cx="8382000" cy="2981325"/>
          </a:xfrm>
          <a:prstGeom prst="rect">
            <a:avLst/>
          </a:prstGeom>
        </p:spPr>
      </p:pic>
      <p:sp>
        <p:nvSpPr>
          <p:cNvPr id="3" name="Slide Number Placeholder 2"/>
          <p:cNvSpPr>
            <a:spLocks noGrp="1"/>
          </p:cNvSpPr>
          <p:nvPr>
            <p:ph type="sldNum" sz="quarter" idx="12"/>
          </p:nvPr>
        </p:nvSpPr>
        <p:spPr/>
        <p:txBody>
          <a:bodyPr/>
          <a:lstStyle/>
          <a:p>
            <a:fld id="{8295466C-6D01-4B7B-82FE-0060F6C0E0EB}" type="slidenum">
              <a:rPr lang="en-US" smtClean="0"/>
              <a:t>53</a:t>
            </a:fld>
            <a:endParaRPr lang="en-US"/>
          </a:p>
        </p:txBody>
      </p:sp>
    </p:spTree>
    <p:extLst>
      <p:ext uri="{BB962C8B-B14F-4D97-AF65-F5344CB8AC3E}">
        <p14:creationId xmlns:p14="http://schemas.microsoft.com/office/powerpoint/2010/main" val="279809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9387506" cy="492443"/>
          </a:xfrm>
          <a:prstGeom prst="rect">
            <a:avLst/>
          </a:prstGeom>
          <a:noFill/>
        </p:spPr>
        <p:txBody>
          <a:bodyPr wrap="none" rtlCol="0">
            <a:spAutoFit/>
          </a:bodyPr>
          <a:lstStyle/>
          <a:p>
            <a:r>
              <a:rPr lang="en-US" sz="2600" b="1" dirty="0">
                <a:solidFill>
                  <a:srgbClr val="FF3F7A"/>
                </a:solidFill>
                <a:latin typeface="Euclid" panose="02020503060505020303" pitchFamily="18" charset="0"/>
              </a:rPr>
              <a:t>AFS composite image shows DOF extended beyond 1.2 meters</a:t>
            </a:r>
          </a:p>
        </p:txBody>
      </p:sp>
      <p:sp>
        <p:nvSpPr>
          <p:cNvPr id="4" name="Rectangle 3"/>
          <p:cNvSpPr/>
          <p:nvPr/>
        </p:nvSpPr>
        <p:spPr>
          <a:xfrm>
            <a:off x="163022" y="727615"/>
            <a:ext cx="12028978" cy="430887"/>
          </a:xfrm>
          <a:prstGeom prst="rect">
            <a:avLst/>
          </a:prstGeom>
        </p:spPr>
        <p:txBody>
          <a:bodyPr wrap="square">
            <a:spAutoFit/>
          </a:bodyPr>
          <a:lstStyle/>
          <a:p>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Aperture:</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F/8</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dirty="0">
                <a:solidFill>
                  <a:srgbClr val="4FA3FF"/>
                </a:solidFill>
                <a:latin typeface="Segoe UI Symbol" panose="020B0502040204020203" pitchFamily="34" charset="0"/>
                <a:ea typeface="Segoe UI Symbol" panose="020B0502040204020203" pitchFamily="34" charset="0"/>
                <a:cs typeface="Times New Roman" panose="02020603050405020304" pitchFamily="18" charset="0"/>
              </a:rPr>
              <a:t>(each image)</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Total exposure time: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5.4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sec</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DOF: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greater than 1.2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(for 2 </a:t>
            </a:r>
            <a:r>
              <a:rPr lang="en-US" sz="2200" b="1" i="1" dirty="0" err="1">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lp</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grpSp>
        <p:nvGrpSpPr>
          <p:cNvPr id="9" name="Group 8"/>
          <p:cNvGrpSpPr/>
          <p:nvPr/>
        </p:nvGrpSpPr>
        <p:grpSpPr>
          <a:xfrm>
            <a:off x="353545" y="1527653"/>
            <a:ext cx="11484910" cy="2441027"/>
            <a:chOff x="286561" y="1527653"/>
            <a:chExt cx="11484910" cy="2441027"/>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1" y="1556969"/>
              <a:ext cx="5627700" cy="2382396"/>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489" y="1527653"/>
              <a:ext cx="5647982" cy="2441027"/>
            </a:xfrm>
            <a:prstGeom prst="rect">
              <a:avLst/>
            </a:prstGeom>
            <a:effectLst>
              <a:outerShdw blurRad="50800" dist="38100" dir="2700000" algn="tl" rotWithShape="0">
                <a:prstClr val="black">
                  <a:alpha val="40000"/>
                </a:prstClr>
              </a:outerShdw>
            </a:effectLst>
          </p:spPr>
        </p:pic>
      </p:grpSp>
      <p:grpSp>
        <p:nvGrpSpPr>
          <p:cNvPr id="7" name="Group 6"/>
          <p:cNvGrpSpPr/>
          <p:nvPr/>
        </p:nvGrpSpPr>
        <p:grpSpPr>
          <a:xfrm>
            <a:off x="1020246" y="4370656"/>
            <a:ext cx="10151508" cy="2035492"/>
            <a:chOff x="1010770" y="4370656"/>
            <a:chExt cx="10151508" cy="2035492"/>
          </a:xfrm>
        </p:grpSpPr>
        <p:pic>
          <p:nvPicPr>
            <p:cNvPr id="10" name="Picture 9"/>
            <p:cNvPicPr>
              <a:picLocks noChangeAspect="1"/>
            </p:cNvPicPr>
            <p:nvPr/>
          </p:nvPicPr>
          <p:blipFill rotWithShape="1">
            <a:blip r:embed="rId5">
              <a:extLst>
                <a:ext uri="{BEBA8EAE-BF5A-486C-A8C5-ECC9F3942E4B}">
                  <a14:imgProps xmlns:a14="http://schemas.microsoft.com/office/drawing/2010/main">
                    <a14:imgLayer r:embed="rId6">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1721" t="3007" r="5362" b="4241"/>
            <a:stretch/>
          </p:blipFill>
          <p:spPr>
            <a:xfrm>
              <a:off x="1010770" y="4370656"/>
              <a:ext cx="3052564" cy="2035491"/>
            </a:xfrm>
            <a:prstGeom prst="rect">
              <a:avLst/>
            </a:prstGeom>
            <a:ln w="25400">
              <a:solidFill>
                <a:srgbClr val="FF335A"/>
              </a:solidFill>
            </a:ln>
          </p:spPr>
        </p:pic>
        <p:pic>
          <p:nvPicPr>
            <p:cNvPr id="11" name="Picture 10"/>
            <p:cNvPicPr>
              <a:picLocks noChangeAspect="1"/>
            </p:cNvPicPr>
            <p:nvPr/>
          </p:nvPicPr>
          <p:blipFill rotWithShape="1">
            <a:blip r:embed="rId7">
              <a:extLst>
                <a:ext uri="{BEBA8EAE-BF5A-486C-A8C5-ECC9F3942E4B}">
                  <a14:imgProps xmlns:a14="http://schemas.microsoft.com/office/drawing/2010/main">
                    <a14:imgLayer r:embed="rId8">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557" t="3436" r="4664" b="3812"/>
            <a:stretch/>
          </p:blipFill>
          <p:spPr>
            <a:xfrm>
              <a:off x="4565201" y="4370656"/>
              <a:ext cx="3048067" cy="2035492"/>
            </a:xfrm>
            <a:prstGeom prst="rect">
              <a:avLst/>
            </a:prstGeom>
            <a:ln w="25400">
              <a:solidFill>
                <a:srgbClr val="00D27D"/>
              </a:solidFill>
            </a:ln>
          </p:spPr>
        </p:pic>
        <p:pic>
          <p:nvPicPr>
            <p:cNvPr id="12" name="Picture 11"/>
            <p:cNvPicPr>
              <a:picLocks noChangeAspect="1"/>
            </p:cNvPicPr>
            <p:nvPr/>
          </p:nvPicPr>
          <p:blipFill rotWithShape="1">
            <a:blip r:embed="rId9">
              <a:extLst>
                <a:ext uri="{BEBA8EAE-BF5A-486C-A8C5-ECC9F3942E4B}">
                  <a14:imgProps xmlns:a14="http://schemas.microsoft.com/office/drawing/2010/main">
                    <a14:imgLayer r:embed="rId10">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009" t="3007" r="5240" b="4442"/>
            <a:stretch/>
          </p:blipFill>
          <p:spPr>
            <a:xfrm>
              <a:off x="8115135" y="4370656"/>
              <a:ext cx="3047143" cy="2031103"/>
            </a:xfrm>
            <a:prstGeom prst="rect">
              <a:avLst/>
            </a:prstGeom>
            <a:ln w="25400">
              <a:solidFill>
                <a:srgbClr val="3A9AFF"/>
              </a:solidFill>
            </a:ln>
          </p:spPr>
        </p:pic>
      </p:grpSp>
      <p:sp>
        <p:nvSpPr>
          <p:cNvPr id="14" name="Rectangle 13"/>
          <p:cNvSpPr/>
          <p:nvPr/>
        </p:nvSpPr>
        <p:spPr>
          <a:xfrm>
            <a:off x="1527944" y="2337847"/>
            <a:ext cx="263951" cy="169683"/>
          </a:xfrm>
          <a:prstGeom prst="rect">
            <a:avLst/>
          </a:prstGeom>
          <a:noFill/>
          <a:ln w="15875">
            <a:solidFill>
              <a:srgbClr val="FF3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12745" y="2337846"/>
            <a:ext cx="263951" cy="169683"/>
          </a:xfrm>
          <a:prstGeom prst="rect">
            <a:avLst/>
          </a:prstGeom>
          <a:noFill/>
          <a:ln w="15875">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645382" y="2337845"/>
            <a:ext cx="263951" cy="169683"/>
          </a:xfrm>
          <a:prstGeom prst="rect">
            <a:avLst/>
          </a:prstGeom>
          <a:noFill/>
          <a:ln w="15875">
            <a:solidFill>
              <a:srgbClr val="3A9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54368" y="14569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3117555" y="1456932"/>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4504153" y="14569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4.65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10275207" y="1537919"/>
            <a:ext cx="1563248" cy="369332"/>
          </a:xfrm>
          <a:prstGeom prst="rect">
            <a:avLst/>
          </a:prstGeom>
        </p:spPr>
        <p:txBody>
          <a:bodyPr wrap="none">
            <a:spAutoFit/>
          </a:bodyPr>
          <a:lstStyle/>
          <a:p>
            <a:r>
              <a:rPr lang="en-US" dirty="0">
                <a:solidFill>
                  <a:srgbClr val="19C5C9"/>
                </a:solidFill>
                <a:latin typeface="Times New Roman" panose="02020603050405020304" pitchFamily="18" charset="0"/>
                <a:cs typeface="Times New Roman" panose="02020603050405020304" pitchFamily="18" charset="0"/>
              </a:rPr>
              <a:t>Focus measure</a:t>
            </a:r>
          </a:p>
        </p:txBody>
      </p:sp>
      <p:grpSp>
        <p:nvGrpSpPr>
          <p:cNvPr id="29" name="Group 28"/>
          <p:cNvGrpSpPr/>
          <p:nvPr/>
        </p:nvGrpSpPr>
        <p:grpSpPr>
          <a:xfrm>
            <a:off x="3476696" y="4979504"/>
            <a:ext cx="5119691" cy="1627213"/>
            <a:chOff x="3476696" y="4979504"/>
            <a:chExt cx="5119691" cy="1627213"/>
          </a:xfrm>
        </p:grpSpPr>
        <p:sp>
          <p:nvSpPr>
            <p:cNvPr id="17" name="Rectangle 16"/>
            <p:cNvSpPr/>
            <p:nvPr/>
          </p:nvSpPr>
          <p:spPr>
            <a:xfrm>
              <a:off x="3762756" y="6196802"/>
              <a:ext cx="4750903" cy="40991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762756" y="6201704"/>
              <a:ext cx="4833631" cy="400110"/>
            </a:xfrm>
            <a:prstGeom prst="rect">
              <a:avLst/>
            </a:prstGeom>
            <a:noFill/>
          </p:spPr>
          <p:txBody>
            <a:bodyPr wrap="none" rtlCol="0">
              <a:spAutoFit/>
            </a:bodyPr>
            <a:lstStyle/>
            <a:p>
              <a:r>
                <a:rPr lang="en-US" sz="2000">
                  <a:solidFill>
                    <a:schemeClr val="bg1"/>
                  </a:solidFill>
                </a:rPr>
                <a:t>Adjustment errors causes registration errors </a:t>
              </a:r>
            </a:p>
          </p:txBody>
        </p:sp>
        <p:cxnSp>
          <p:nvCxnSpPr>
            <p:cNvPr id="19" name="Straight Arrow Connector 18"/>
            <p:cNvCxnSpPr/>
            <p:nvPr/>
          </p:nvCxnSpPr>
          <p:spPr>
            <a:xfrm flipH="1" flipV="1">
              <a:off x="3476696" y="4979504"/>
              <a:ext cx="466726" cy="1143000"/>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172200" y="4979505"/>
              <a:ext cx="357060" cy="1172817"/>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8" name="Slide Number Placeholder 7"/>
          <p:cNvSpPr>
            <a:spLocks noGrp="1"/>
          </p:cNvSpPr>
          <p:nvPr>
            <p:ph type="sldNum" sz="quarter" idx="12"/>
          </p:nvPr>
        </p:nvSpPr>
        <p:spPr/>
        <p:txBody>
          <a:bodyPr/>
          <a:lstStyle/>
          <a:p>
            <a:fld id="{8295466C-6D01-4B7B-82FE-0060F6C0E0EB}" type="slidenum">
              <a:rPr lang="en-US" smtClean="0"/>
              <a:t>54</a:t>
            </a:fld>
            <a:endParaRPr lang="en-US"/>
          </a:p>
        </p:txBody>
      </p:sp>
    </p:spTree>
    <p:extLst>
      <p:ext uri="{BB962C8B-B14F-4D97-AF65-F5344CB8AC3E}">
        <p14:creationId xmlns:p14="http://schemas.microsoft.com/office/powerpoint/2010/main" val="409384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3018547" y="1084320"/>
            <a:ext cx="1578317" cy="369332"/>
          </a:xfrm>
          <a:prstGeom prst="rect">
            <a:avLst/>
          </a:prstGeom>
          <a:noFill/>
        </p:spPr>
        <p:txBody>
          <a:bodyPr wrap="none" rtlCol="0">
            <a:spAutoFit/>
          </a:bodyPr>
          <a:lstStyle/>
          <a:p>
            <a:pPr algn="ctr"/>
            <a:r>
              <a:rPr lang="en-US" b="1" dirty="0">
                <a:solidFill>
                  <a:srgbClr val="17B2B6"/>
                </a:solidFill>
                <a:latin typeface="Times New Roman" panose="02020603050405020304" pitchFamily="18" charset="0"/>
                <a:cs typeface="Times New Roman" panose="02020603050405020304" pitchFamily="18" charset="0"/>
              </a:rPr>
              <a:t>Near (</a:t>
            </a:r>
            <a:r>
              <a:rPr lang="en-US" b="1">
                <a:solidFill>
                  <a:srgbClr val="17B2B6"/>
                </a:solidFill>
                <a:latin typeface="Times New Roman" panose="02020603050405020304" pitchFamily="18" charset="0"/>
                <a:cs typeface="Times New Roman" panose="02020603050405020304" pitchFamily="18" charset="0"/>
              </a:rPr>
              <a:t>3.43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endParaRPr lang="en-US" b="1" dirty="0">
              <a:solidFill>
                <a:srgbClr val="17B2B6"/>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6203703" y="1084320"/>
            <a:ext cx="1742785" cy="369332"/>
          </a:xfrm>
          <a:prstGeom prst="rect">
            <a:avLst/>
          </a:prstGeom>
          <a:noFill/>
        </p:spPr>
        <p:txBody>
          <a:bodyPr wrap="none" rtlCol="0">
            <a:spAutoFit/>
          </a:bodyPr>
          <a:lstStyle>
            <a:defPPr>
              <a:defRPr lang="en-US"/>
            </a:defPPr>
            <a:lvl1pPr algn="ctr">
              <a:defRPr b="1">
                <a:solidFill>
                  <a:srgbClr val="17B2B6"/>
                </a:solidFill>
                <a:latin typeface="Times New Roman" panose="02020603050405020304" pitchFamily="18" charset="0"/>
                <a:cs typeface="Times New Roman" panose="02020603050405020304" pitchFamily="18" charset="0"/>
              </a:defRPr>
            </a:lvl1pPr>
          </a:lstStyle>
          <a:p>
            <a:r>
              <a:rPr lang="en-US"/>
              <a:t>Middle (4.04 </a:t>
            </a:r>
            <a:r>
              <a:rPr lang="en-US" i="1"/>
              <a:t>m</a:t>
            </a:r>
            <a:r>
              <a:rPr lang="en-US"/>
              <a:t>)</a:t>
            </a:r>
          </a:p>
        </p:txBody>
      </p:sp>
      <p:sp>
        <p:nvSpPr>
          <p:cNvPr id="32" name="TextBox 31"/>
          <p:cNvSpPr txBox="1"/>
          <p:nvPr/>
        </p:nvSpPr>
        <p:spPr>
          <a:xfrm>
            <a:off x="9643592" y="1084320"/>
            <a:ext cx="1392368"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Far (4.65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p>
        </p:txBody>
      </p:sp>
      <p:grpSp>
        <p:nvGrpSpPr>
          <p:cNvPr id="8" name="Group 7"/>
          <p:cNvGrpSpPr/>
          <p:nvPr/>
        </p:nvGrpSpPr>
        <p:grpSpPr>
          <a:xfrm>
            <a:off x="169682" y="1649986"/>
            <a:ext cx="11693665" cy="2037078"/>
            <a:chOff x="169682" y="1649986"/>
            <a:chExt cx="11693665" cy="2037078"/>
          </a:xfrm>
        </p:grpSpPr>
        <p:sp>
          <p:nvSpPr>
            <p:cNvPr id="33" name="TextBox 32"/>
            <p:cNvSpPr txBox="1"/>
            <p:nvPr/>
          </p:nvSpPr>
          <p:spPr>
            <a:xfrm>
              <a:off x="169682" y="2114526"/>
              <a:ext cx="2027852" cy="1107996"/>
            </a:xfrm>
            <a:prstGeom prst="rect">
              <a:avLst/>
            </a:prstGeom>
          </p:spPr>
          <p:txBody>
            <a:bodyPr wrap="square">
              <a:spAutoFit/>
            </a:bodyPr>
            <a:lstStyle>
              <a:defPPr>
                <a:defRPr lang="en-US"/>
              </a:defPPr>
              <a:lvl1pPr algn="ctr">
                <a:defRPr sz="24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sz="2200">
                  <a:solidFill>
                    <a:srgbClr val="1987FF"/>
                  </a:solidFill>
                </a:rPr>
                <a:t>Conventional at F/8</a:t>
              </a:r>
            </a:p>
            <a:p>
              <a:pPr algn="l"/>
              <a:r>
                <a:rPr lang="en-US" sz="2000" b="0">
                  <a:solidFill>
                    <a:schemeClr val="tx1">
                      <a:lumMod val="85000"/>
                      <a:lumOff val="15000"/>
                    </a:schemeClr>
                  </a:solidFill>
                  <a:latin typeface="+mn-lt"/>
                </a:rPr>
                <a:t>DOF (r</a:t>
              </a:r>
              <a:r>
                <a:rPr lang="en-US" sz="2000" b="0" baseline="-25000">
                  <a:solidFill>
                    <a:schemeClr val="tx1">
                      <a:lumMod val="85000"/>
                      <a:lumOff val="15000"/>
                    </a:schemeClr>
                  </a:solidFill>
                  <a:latin typeface="+mn-lt"/>
                </a:rPr>
                <a:t>o</a:t>
              </a:r>
              <a:r>
                <a:rPr lang="en-US" sz="2000" b="0">
                  <a:solidFill>
                    <a:schemeClr val="tx1">
                      <a:lumMod val="85000"/>
                      <a:lumOff val="15000"/>
                    </a:schemeClr>
                  </a:solidFill>
                  <a:latin typeface="+mn-lt"/>
                </a:rPr>
                <a:t>) = 29 </a:t>
              </a:r>
              <a:r>
                <a:rPr lang="en-US" sz="2000" b="0" i="1">
                  <a:solidFill>
                    <a:schemeClr val="tx1">
                      <a:lumMod val="85000"/>
                      <a:lumOff val="15000"/>
                    </a:schemeClr>
                  </a:solidFill>
                  <a:latin typeface="Times New Roman" panose="02020603050405020304" pitchFamily="18" charset="0"/>
                </a:rPr>
                <a:t>cm</a:t>
              </a:r>
              <a:r>
                <a:rPr lang="en-US" sz="2000" b="0">
                  <a:solidFill>
                    <a:schemeClr val="tx1">
                      <a:lumMod val="85000"/>
                      <a:lumOff val="15000"/>
                    </a:schemeClr>
                  </a:solidFill>
                  <a:latin typeface="+mn-lt"/>
                </a:rPr>
                <a:t> </a:t>
              </a:r>
              <a:endParaRPr lang="en-US" sz="2000" b="0" dirty="0">
                <a:solidFill>
                  <a:schemeClr val="tx1">
                    <a:lumMod val="85000"/>
                    <a:lumOff val="15000"/>
                  </a:schemeClr>
                </a:solidFill>
                <a:latin typeface="+mn-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068" t="3435" r="5150" b="3740"/>
            <a:stretch/>
          </p:blipFill>
          <p:spPr>
            <a:xfrm>
              <a:off x="5551063" y="1649986"/>
              <a:ext cx="3048067" cy="2037077"/>
            </a:xfrm>
            <a:prstGeom prst="rect">
              <a:avLst/>
            </a:prstGeom>
            <a:ln>
              <a:solidFill>
                <a:schemeClr val="tx1">
                  <a:lumMod val="65000"/>
                  <a:lumOff val="35000"/>
                </a:schemeClr>
              </a:solid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114" t="3007" r="6248" b="4169"/>
            <a:stretch/>
          </p:blipFill>
          <p:spPr>
            <a:xfrm>
              <a:off x="2281424" y="1649986"/>
              <a:ext cx="3052564" cy="2037077"/>
            </a:xfrm>
            <a:prstGeom prst="rect">
              <a:avLst/>
            </a:prstGeom>
            <a:ln>
              <a:solidFill>
                <a:schemeClr val="tx1">
                  <a:lumMod val="65000"/>
                  <a:lumOff val="35000"/>
                </a:schemeClr>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570" t="3344" r="5141" b="3832"/>
            <a:stretch/>
          </p:blipFill>
          <p:spPr>
            <a:xfrm>
              <a:off x="8816206" y="1649986"/>
              <a:ext cx="3047141" cy="2037078"/>
            </a:xfrm>
            <a:prstGeom prst="rect">
              <a:avLst/>
            </a:prstGeom>
            <a:ln>
              <a:solidFill>
                <a:schemeClr val="tx1">
                  <a:lumMod val="65000"/>
                  <a:lumOff val="35000"/>
                </a:schemeClr>
              </a:solidFill>
            </a:ln>
          </p:spPr>
        </p:pic>
      </p:grpSp>
      <p:grpSp>
        <p:nvGrpSpPr>
          <p:cNvPr id="9" name="Group 8"/>
          <p:cNvGrpSpPr/>
          <p:nvPr/>
        </p:nvGrpSpPr>
        <p:grpSpPr>
          <a:xfrm>
            <a:off x="169682" y="4016103"/>
            <a:ext cx="11693665" cy="2035492"/>
            <a:chOff x="169682" y="4016103"/>
            <a:chExt cx="11693665" cy="2035492"/>
          </a:xfrm>
        </p:grpSpPr>
        <p:pic>
          <p:nvPicPr>
            <p:cNvPr id="4" name="Picture 3"/>
            <p:cNvPicPr>
              <a:picLocks noChangeAspect="1"/>
            </p:cNvPicPr>
            <p:nvPr/>
          </p:nvPicPr>
          <p:blipFill rotWithShape="1">
            <a:blip r:embed="rId6">
              <a:extLst>
                <a:ext uri="{BEBA8EAE-BF5A-486C-A8C5-ECC9F3942E4B}">
                  <a14:imgProps xmlns:a14="http://schemas.microsoft.com/office/drawing/2010/main">
                    <a14:imgLayer r:embed="rId7">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1721" t="3007" r="5362" b="4241"/>
            <a:stretch/>
          </p:blipFill>
          <p:spPr>
            <a:xfrm>
              <a:off x="2281424" y="4016103"/>
              <a:ext cx="3052564" cy="2035491"/>
            </a:xfrm>
            <a:prstGeom prst="rect">
              <a:avLst/>
            </a:prstGeom>
            <a:ln>
              <a:solidFill>
                <a:schemeClr val="tx1">
                  <a:lumMod val="65000"/>
                  <a:lumOff val="35000"/>
                </a:schemeClr>
              </a:solidFill>
            </a:ln>
          </p:spPr>
        </p:pic>
        <p:pic>
          <p:nvPicPr>
            <p:cNvPr id="6" name="Picture 5"/>
            <p:cNvPicPr>
              <a:picLocks noChangeAspect="1"/>
            </p:cNvPicPr>
            <p:nvPr/>
          </p:nvPicPr>
          <p:blipFill rotWithShape="1">
            <a:blip r:embed="rId8">
              <a:extLst>
                <a:ext uri="{BEBA8EAE-BF5A-486C-A8C5-ECC9F3942E4B}">
                  <a14:imgProps xmlns:a14="http://schemas.microsoft.com/office/drawing/2010/main">
                    <a14:imgLayer r:embed="rId9">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557" t="3436" r="4664" b="3812"/>
            <a:stretch/>
          </p:blipFill>
          <p:spPr>
            <a:xfrm>
              <a:off x="5551062" y="4016103"/>
              <a:ext cx="3048067" cy="2035492"/>
            </a:xfrm>
            <a:prstGeom prst="rect">
              <a:avLst/>
            </a:prstGeom>
            <a:ln>
              <a:solidFill>
                <a:schemeClr val="tx1">
                  <a:lumMod val="65000"/>
                  <a:lumOff val="35000"/>
                </a:schemeClr>
              </a:solidFill>
            </a:ln>
          </p:spPr>
        </p:pic>
        <p:pic>
          <p:nvPicPr>
            <p:cNvPr id="7" name="Picture 6"/>
            <p:cNvPicPr>
              <a:picLocks noChangeAspect="1"/>
            </p:cNvPicPr>
            <p:nvPr/>
          </p:nvPicPr>
          <p:blipFill rotWithShape="1">
            <a:blip r:embed="rId10">
              <a:extLst>
                <a:ext uri="{BEBA8EAE-BF5A-486C-A8C5-ECC9F3942E4B}">
                  <a14:imgProps xmlns:a14="http://schemas.microsoft.com/office/drawing/2010/main">
                    <a14:imgLayer r:embed="rId11">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009" t="3007" r="5240" b="4442"/>
            <a:stretch/>
          </p:blipFill>
          <p:spPr>
            <a:xfrm>
              <a:off x="8816204" y="4016103"/>
              <a:ext cx="3047143" cy="2031103"/>
            </a:xfrm>
            <a:prstGeom prst="rect">
              <a:avLst/>
            </a:prstGeom>
            <a:ln>
              <a:solidFill>
                <a:schemeClr val="tx1">
                  <a:lumMod val="65000"/>
                  <a:lumOff val="35000"/>
                </a:schemeClr>
              </a:solidFill>
            </a:ln>
          </p:spPr>
        </p:pic>
        <mc:AlternateContent xmlns:mc="http://schemas.openxmlformats.org/markup-compatibility/2006" xmlns:a14="http://schemas.microsoft.com/office/drawing/2010/main">
          <mc:Choice Requires="a14">
            <p:sp>
              <p:nvSpPr>
                <p:cNvPr id="34" name="TextBox 33"/>
                <p:cNvSpPr txBox="1"/>
                <p:nvPr/>
              </p:nvSpPr>
              <p:spPr>
                <a:xfrm>
                  <a:off x="169682" y="4495239"/>
                  <a:ext cx="1930317" cy="1077218"/>
                </a:xfrm>
                <a:prstGeom prst="rect">
                  <a:avLst/>
                </a:prstGeom>
                <a:noFill/>
              </p:spPr>
              <p:txBody>
                <a:bodyPr wrap="square" rtlCol="0">
                  <a:spAutoFit/>
                </a:bodyPr>
                <a:lstStyle/>
                <a:p>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AFS</a:t>
                  </a:r>
                </a:p>
                <a:p>
                  <a:pPr lvl="0"/>
                  <a:r>
                    <a:rPr lang="en-US" sz="2000">
                      <a:solidFill>
                        <a:prstClr val="black">
                          <a:lumMod val="85000"/>
                          <a:lumOff val="15000"/>
                        </a:prstClr>
                      </a:solidFill>
                    </a:rPr>
                    <a:t>DOF (r</a:t>
                  </a:r>
                  <a:r>
                    <a:rPr lang="en-US" sz="2000" baseline="-25000">
                      <a:solidFill>
                        <a:prstClr val="black">
                          <a:lumMod val="85000"/>
                          <a:lumOff val="15000"/>
                        </a:prstClr>
                      </a:solidFill>
                    </a:rPr>
                    <a:t>o</a:t>
                  </a:r>
                  <a:r>
                    <a:rPr lang="en-US" sz="2000">
                      <a:solidFill>
                        <a:prstClr val="black">
                          <a:lumMod val="85000"/>
                          <a:lumOff val="15000"/>
                        </a:prstClr>
                      </a:solidFill>
                    </a:rPr>
                    <a:t>) </a:t>
                  </a:r>
                  <a14:m>
                    <m:oMath xmlns:m="http://schemas.openxmlformats.org/officeDocument/2006/math">
                      <m:r>
                        <a:rPr lang="en-US" sz="2000" b="0" i="1" smtClean="0">
                          <a:solidFill>
                            <a:prstClr val="black">
                              <a:lumMod val="85000"/>
                              <a:lumOff val="15000"/>
                            </a:prstClr>
                          </a:solidFill>
                          <a:latin typeface="Cambria Math" panose="02040503050406030204" pitchFamily="18" charset="0"/>
                        </a:rPr>
                        <m:t>≥</m:t>
                      </m:r>
                    </m:oMath>
                  </a14:m>
                  <a:r>
                    <a:rPr lang="en-US" sz="2000">
                      <a:solidFill>
                        <a:prstClr val="black">
                          <a:lumMod val="85000"/>
                          <a:lumOff val="15000"/>
                        </a:prstClr>
                      </a:solidFill>
                    </a:rPr>
                    <a:t> 1.2 </a:t>
                  </a:r>
                  <a:r>
                    <a:rPr lang="en-US" sz="2000" i="1">
                      <a:solidFill>
                        <a:prstClr val="black">
                          <a:lumMod val="85000"/>
                          <a:lumOff val="15000"/>
                        </a:prstClr>
                      </a:solidFill>
                      <a:latin typeface="Times New Roman" panose="02020603050405020304" pitchFamily="18" charset="0"/>
                      <a:cs typeface="Times New Roman" panose="02020603050405020304" pitchFamily="18" charset="0"/>
                    </a:rPr>
                    <a:t>m</a:t>
                  </a:r>
                  <a:r>
                    <a:rPr lang="en-US" sz="2000">
                      <a:solidFill>
                        <a:prstClr val="black">
                          <a:lumMod val="85000"/>
                          <a:lumOff val="15000"/>
                        </a:prstClr>
                      </a:solidFill>
                    </a:rPr>
                    <a:t> </a:t>
                  </a:r>
                </a:p>
                <a:p>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69682" y="4495239"/>
                  <a:ext cx="1930317" cy="1077218"/>
                </a:xfrm>
                <a:prstGeom prst="rect">
                  <a:avLst/>
                </a:prstGeom>
                <a:blipFill>
                  <a:blip r:embed="rId12"/>
                  <a:stretch>
                    <a:fillRect l="-4114" t="-2825" r="-633"/>
                  </a:stretch>
                </a:blipFill>
              </p:spPr>
              <p:txBody>
                <a:bodyPr/>
                <a:lstStyle/>
                <a:p>
                  <a:r>
                    <a:rPr lang="en-US">
                      <a:noFill/>
                    </a:rPr>
                    <a:t> </a:t>
                  </a:r>
                </a:p>
              </p:txBody>
            </p:sp>
          </mc:Fallback>
        </mc:AlternateContent>
      </p:grpSp>
      <p:sp>
        <p:nvSpPr>
          <p:cNvPr id="35" name="TextBox 34"/>
          <p:cNvSpPr txBox="1"/>
          <p:nvPr/>
        </p:nvSpPr>
        <p:spPr>
          <a:xfrm>
            <a:off x="164592" y="167635"/>
            <a:ext cx="11614865"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AFS produces at least 4x more DOF than conventional imaging </a:t>
            </a:r>
          </a:p>
          <a:p>
            <a:r>
              <a:rPr lang="en-US" sz="2600" b="1" dirty="0">
                <a:solidFill>
                  <a:srgbClr val="FF3F7A"/>
                </a:solidFill>
                <a:latin typeface="Euclid" panose="02020503060505020303" pitchFamily="18" charset="0"/>
              </a:rPr>
              <a:t>for </a:t>
            </a:r>
            <a:r>
              <a:rPr lang="en-US" sz="2600" b="1">
                <a:solidFill>
                  <a:srgbClr val="FF3F7A"/>
                </a:solidFill>
                <a:latin typeface="Euclid" panose="02020503060505020303" pitchFamily="18" charset="0"/>
              </a:rPr>
              <a:t>a r</a:t>
            </a:r>
            <a:r>
              <a:rPr lang="en-US" sz="2600" b="1" baseline="-25000">
                <a:solidFill>
                  <a:srgbClr val="FF3F7A"/>
                </a:solidFill>
                <a:latin typeface="Euclid" panose="02020503060505020303" pitchFamily="18" charset="0"/>
              </a:rPr>
              <a:t>o</a:t>
            </a:r>
            <a:r>
              <a:rPr lang="en-US" sz="2600" b="1">
                <a:solidFill>
                  <a:srgbClr val="FF3F7A"/>
                </a:solidFill>
                <a:latin typeface="Euclid" panose="02020503060505020303" pitchFamily="18" charset="0"/>
              </a:rPr>
              <a:t> = 2 </a:t>
            </a:r>
            <a:r>
              <a:rPr lang="en-US" sz="2600" b="1" i="1" dirty="0" err="1">
                <a:solidFill>
                  <a:srgbClr val="FF3F7A"/>
                </a:solidFill>
                <a:latin typeface="Euclid" panose="02020503060505020303" pitchFamily="18" charset="0"/>
              </a:rPr>
              <a:t>lp</a:t>
            </a:r>
            <a:r>
              <a:rPr lang="en-US" sz="2600" b="1" i="1" dirty="0">
                <a:solidFill>
                  <a:srgbClr val="FF3F7A"/>
                </a:solidFill>
                <a:latin typeface="Euclid" panose="02020503060505020303" pitchFamily="18" charset="0"/>
              </a:rPr>
              <a:t>/mm</a:t>
            </a:r>
            <a:r>
              <a:rPr lang="en-US" sz="2600" b="1" dirty="0">
                <a:solidFill>
                  <a:srgbClr val="FF3F7A"/>
                </a:solidFill>
                <a:latin typeface="Euclid" panose="02020503060505020303" pitchFamily="18" charset="0"/>
              </a:rPr>
              <a:t> </a:t>
            </a:r>
            <a:r>
              <a:rPr lang="en-US" sz="2600" b="1">
                <a:solidFill>
                  <a:srgbClr val="FF3F7A"/>
                </a:solidFill>
                <a:latin typeface="Euclid" panose="02020503060505020303" pitchFamily="18" charset="0"/>
              </a:rPr>
              <a:t>target at 4 </a:t>
            </a:r>
            <a:r>
              <a:rPr lang="en-US" sz="2600" b="1" i="1" dirty="0">
                <a:solidFill>
                  <a:srgbClr val="FF3F7A"/>
                </a:solidFill>
                <a:latin typeface="Euclid" panose="02020503060505020303" pitchFamily="18" charset="0"/>
              </a:rPr>
              <a:t>m</a:t>
            </a:r>
          </a:p>
        </p:txBody>
      </p:sp>
      <p:sp>
        <p:nvSpPr>
          <p:cNvPr id="10" name="Slide Number Placeholder 9"/>
          <p:cNvSpPr>
            <a:spLocks noGrp="1"/>
          </p:cNvSpPr>
          <p:nvPr>
            <p:ph type="sldNum" sz="quarter" idx="12"/>
          </p:nvPr>
        </p:nvSpPr>
        <p:spPr/>
        <p:txBody>
          <a:bodyPr/>
          <a:lstStyle/>
          <a:p>
            <a:fld id="{8295466C-6D01-4B7B-82FE-0060F6C0E0EB}" type="slidenum">
              <a:rPr lang="en-US" smtClean="0"/>
              <a:t>55</a:t>
            </a:fld>
            <a:endParaRPr lang="en-US"/>
          </a:p>
        </p:txBody>
      </p:sp>
    </p:spTree>
    <p:extLst>
      <p:ext uri="{BB962C8B-B14F-4D97-AF65-F5344CB8AC3E}">
        <p14:creationId xmlns:p14="http://schemas.microsoft.com/office/powerpoint/2010/main" val="747403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20274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AFS is faster than conventional capture for equivalent DOF &amp; exposure level.  Therefore, subjects are less constrained within the extended capture volume.   </a:t>
            </a:r>
          </a:p>
        </p:txBody>
      </p:sp>
      <p:grpSp>
        <p:nvGrpSpPr>
          <p:cNvPr id="9" name="Group 8"/>
          <p:cNvGrpSpPr/>
          <p:nvPr/>
        </p:nvGrpSpPr>
        <p:grpSpPr>
          <a:xfrm>
            <a:off x="218658" y="4016556"/>
            <a:ext cx="11644689" cy="2035492"/>
            <a:chOff x="218658" y="4016556"/>
            <a:chExt cx="11644689" cy="2035492"/>
          </a:xfrm>
        </p:grpSpPr>
        <p:sp>
          <p:nvSpPr>
            <p:cNvPr id="13" name="TextBox 12"/>
            <p:cNvSpPr txBox="1"/>
            <p:nvPr/>
          </p:nvSpPr>
          <p:spPr>
            <a:xfrm>
              <a:off x="218658" y="4488022"/>
              <a:ext cx="2390861" cy="1077218"/>
            </a:xfrm>
            <a:prstGeom prst="rect">
              <a:avLst/>
            </a:prstGeom>
            <a:noFill/>
          </p:spPr>
          <p:txBody>
            <a:bodyPr wrap="square" rtlCol="0">
              <a:spAutoFit/>
            </a:bodyPr>
            <a:lstStyle/>
            <a:p>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AFS</a:t>
              </a:r>
            </a:p>
            <a:p>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Total </a:t>
              </a:r>
              <a:r>
                <a:rPr lang="en-US" sz="2000" dirty="0">
                  <a:solidFill>
                    <a:schemeClr val="tx1">
                      <a:lumMod val="85000"/>
                      <a:lumOff val="15000"/>
                    </a:schemeClr>
                  </a:solidFill>
                  <a:highlight>
                    <a:srgbClr val="FFFF00"/>
                  </a:highlight>
                  <a:ea typeface="Segoe UI Symbol" panose="020B0502040204020203" pitchFamily="34" charset="0"/>
                  <a:cs typeface="Times New Roman" panose="02020603050405020304" pitchFamily="18" charset="0"/>
                </a:rPr>
                <a:t>T = 5 </a:t>
              </a:r>
              <a:r>
                <a:rPr lang="en-US" sz="2000" i="1" dirty="0">
                  <a:solidFill>
                    <a:schemeClr val="tx1">
                      <a:lumMod val="85000"/>
                      <a:lumOff val="15000"/>
                    </a:schemeClr>
                  </a:solidFill>
                  <a:highlight>
                    <a:srgbClr val="FFFF00"/>
                  </a:highlight>
                  <a:latin typeface="Times New Roman" panose="02020603050405020304" pitchFamily="18" charset="0"/>
                  <a:ea typeface="Segoe UI Symbol" panose="020B0502040204020203" pitchFamily="34" charset="0"/>
                  <a:cs typeface="Times New Roman" panose="02020603050405020304" pitchFamily="18" charset="0"/>
                </a:rPr>
                <a:t>sec</a:t>
              </a:r>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a:t>
              </a:r>
            </a:p>
            <a:p>
              <a:r>
                <a:rPr lang="en-US" sz="2000">
                  <a:solidFill>
                    <a:schemeClr val="tx1">
                      <a:lumMod val="85000"/>
                      <a:lumOff val="15000"/>
                    </a:schemeClr>
                  </a:solidFill>
                  <a:ea typeface="Segoe UI Symbol" panose="020B0502040204020203" pitchFamily="34" charset="0"/>
                  <a:cs typeface="Times New Roman" panose="02020603050405020304" pitchFamily="18" charset="0"/>
                </a:rPr>
                <a:t>Each </a:t>
              </a:r>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T = 0.77 </a:t>
              </a:r>
              <a:r>
                <a:rPr lang="en-US" sz="2000" i="1" dirty="0">
                  <a:solidFill>
                    <a:schemeClr val="tx1">
                      <a:lumMod val="85000"/>
                      <a:lumOff val="15000"/>
                    </a:schemeClr>
                  </a:solidFill>
                  <a:latin typeface="Times New Roman" panose="02020603050405020304" pitchFamily="18" charset="0"/>
                  <a:ea typeface="Segoe UI Symbol" panose="020B0502040204020203" pitchFamily="34" charset="0"/>
                  <a:cs typeface="Times New Roman" panose="02020603050405020304" pitchFamily="18" charset="0"/>
                </a:rPr>
                <a:t>sec</a:t>
              </a:r>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a:t>
              </a:r>
              <a:r>
                <a:rPr lang="en-US" sz="2200"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1721" t="3007" r="5362" b="4241"/>
            <a:stretch/>
          </p:blipFill>
          <p:spPr>
            <a:xfrm>
              <a:off x="2281424" y="4016556"/>
              <a:ext cx="3052564" cy="2035491"/>
            </a:xfrm>
            <a:prstGeom prst="rect">
              <a:avLst/>
            </a:prstGeom>
            <a:ln>
              <a:solidFill>
                <a:schemeClr val="tx1">
                  <a:lumMod val="65000"/>
                  <a:lumOff val="35000"/>
                </a:schemeClr>
              </a:solidFill>
            </a:ln>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557" t="3436" r="4664" b="3812"/>
            <a:stretch/>
          </p:blipFill>
          <p:spPr>
            <a:xfrm>
              <a:off x="5551062" y="4016556"/>
              <a:ext cx="3048067" cy="2035492"/>
            </a:xfrm>
            <a:prstGeom prst="rect">
              <a:avLst/>
            </a:prstGeom>
            <a:ln>
              <a:solidFill>
                <a:schemeClr val="tx1">
                  <a:lumMod val="65000"/>
                  <a:lumOff val="35000"/>
                </a:schemeClr>
              </a:solidFill>
            </a:ln>
          </p:spPr>
        </p:pic>
        <p:pic>
          <p:nvPicPr>
            <p:cNvPr id="5" name="Picture 4"/>
            <p:cNvPicPr>
              <a:picLocks noChangeAspect="1"/>
            </p:cNvPicPr>
            <p:nvPr/>
          </p:nvPicPr>
          <p:blipFill rotWithShape="1">
            <a:blip r:embed="rId7">
              <a:extLst>
                <a:ext uri="{BEBA8EAE-BF5A-486C-A8C5-ECC9F3942E4B}">
                  <a14:imgProps xmlns:a14="http://schemas.microsoft.com/office/drawing/2010/main">
                    <a14:imgLayer r:embed="rId8">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009" t="3007" r="5240" b="4442"/>
            <a:stretch/>
          </p:blipFill>
          <p:spPr>
            <a:xfrm>
              <a:off x="8816204" y="4016556"/>
              <a:ext cx="3047143" cy="2031103"/>
            </a:xfrm>
            <a:prstGeom prst="rect">
              <a:avLst/>
            </a:prstGeom>
            <a:ln>
              <a:solidFill>
                <a:schemeClr val="tx1">
                  <a:lumMod val="65000"/>
                  <a:lumOff val="35000"/>
                </a:schemeClr>
              </a:solidFill>
            </a:ln>
          </p:spPr>
        </p:pic>
      </p:grpSp>
      <p:grpSp>
        <p:nvGrpSpPr>
          <p:cNvPr id="8" name="Group 7"/>
          <p:cNvGrpSpPr/>
          <p:nvPr/>
        </p:nvGrpSpPr>
        <p:grpSpPr>
          <a:xfrm>
            <a:off x="218658" y="1652469"/>
            <a:ext cx="11644689" cy="2031104"/>
            <a:chOff x="218658" y="1652469"/>
            <a:chExt cx="11644689" cy="2031104"/>
          </a:xfrm>
        </p:grpSpPr>
        <p:sp>
          <p:nvSpPr>
            <p:cNvPr id="12" name="TextBox 11"/>
            <p:cNvSpPr txBox="1"/>
            <p:nvPr/>
          </p:nvSpPr>
          <p:spPr>
            <a:xfrm>
              <a:off x="218658" y="2112426"/>
              <a:ext cx="2027852" cy="1107996"/>
            </a:xfrm>
            <a:prstGeom prst="rect">
              <a:avLst/>
            </a:prstGeom>
          </p:spPr>
          <p:txBody>
            <a:bodyPr wrap="square">
              <a:spAutoFit/>
            </a:bodyPr>
            <a:lstStyle>
              <a:defPPr>
                <a:defRPr lang="en-US"/>
              </a:defPPr>
              <a:lvl1pPr algn="ctr">
                <a:defRPr sz="24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sz="2200">
                  <a:solidFill>
                    <a:srgbClr val="1987FF"/>
                  </a:solidFill>
                </a:rPr>
                <a:t>Conventional at F/22 </a:t>
              </a:r>
            </a:p>
            <a:p>
              <a:pPr algn="l"/>
              <a:r>
                <a:rPr lang="en-US" sz="2000" b="0">
                  <a:solidFill>
                    <a:schemeClr val="tx1">
                      <a:lumMod val="85000"/>
                      <a:lumOff val="15000"/>
                    </a:schemeClr>
                  </a:solidFill>
                  <a:highlight>
                    <a:srgbClr val="FFFF00"/>
                  </a:highlight>
                  <a:latin typeface="+mn-lt"/>
                </a:rPr>
                <a:t>T = </a:t>
              </a:r>
              <a:r>
                <a:rPr lang="en-US" sz="2000" b="0" dirty="0">
                  <a:solidFill>
                    <a:schemeClr val="tx1">
                      <a:lumMod val="85000"/>
                      <a:lumOff val="15000"/>
                    </a:schemeClr>
                  </a:solidFill>
                  <a:highlight>
                    <a:srgbClr val="FFFF00"/>
                  </a:highlight>
                  <a:latin typeface="+mn-lt"/>
                </a:rPr>
                <a:t>8 </a:t>
              </a:r>
              <a:r>
                <a:rPr lang="en-US" sz="2000" b="0" i="1" dirty="0">
                  <a:solidFill>
                    <a:schemeClr val="tx1">
                      <a:lumMod val="85000"/>
                      <a:lumOff val="15000"/>
                    </a:schemeClr>
                  </a:solidFill>
                  <a:highlight>
                    <a:srgbClr val="FFFF00"/>
                  </a:highlight>
                  <a:latin typeface="Times New Roman" panose="02020603050405020304" pitchFamily="18" charset="0"/>
                </a:rPr>
                <a:t>sec</a:t>
              </a:r>
              <a:r>
                <a:rPr lang="en-US" sz="2000" b="0" dirty="0">
                  <a:solidFill>
                    <a:schemeClr val="tx1">
                      <a:lumMod val="85000"/>
                      <a:lumOff val="15000"/>
                    </a:schemeClr>
                  </a:solidFill>
                  <a:latin typeface="+mn-lt"/>
                </a:rPr>
                <a:t>.</a:t>
              </a:r>
            </a:p>
          </p:txBody>
        </p:sp>
        <p:pic>
          <p:nvPicPr>
            <p:cNvPr id="23" name="Picture 22"/>
            <p:cNvPicPr>
              <a:picLocks noChangeAspect="1"/>
            </p:cNvPicPr>
            <p:nvPr/>
          </p:nvPicPr>
          <p:blipFill rotWithShape="1">
            <a:blip r:embed="rId9">
              <a:extLst>
                <a:ext uri="{28A0092B-C50C-407E-A947-70E740481C1C}">
                  <a14:useLocalDpi xmlns:a14="http://schemas.microsoft.com/office/drawing/2010/main" val="0"/>
                </a:ext>
              </a:extLst>
            </a:blip>
            <a:srcRect l="16490" t="8766" r="8685" b="10477"/>
            <a:stretch/>
          </p:blipFill>
          <p:spPr>
            <a:xfrm>
              <a:off x="5551062" y="1652469"/>
              <a:ext cx="3048066" cy="2031104"/>
            </a:xfrm>
            <a:prstGeom prst="rect">
              <a:avLst/>
            </a:prstGeom>
            <a:ln>
              <a:solidFill>
                <a:schemeClr val="tx1">
                  <a:lumMod val="65000"/>
                  <a:lumOff val="35000"/>
                </a:schemeClr>
              </a:solidFill>
            </a:ln>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15174" t="6090" r="311" b="7581"/>
            <a:stretch/>
          </p:blipFill>
          <p:spPr>
            <a:xfrm>
              <a:off x="2281422" y="1652469"/>
              <a:ext cx="3052565" cy="2031104"/>
            </a:xfrm>
            <a:prstGeom prst="rect">
              <a:avLst/>
            </a:prstGeom>
            <a:ln>
              <a:solidFill>
                <a:schemeClr val="tx1">
                  <a:lumMod val="65000"/>
                  <a:lumOff val="35000"/>
                </a:schemeClr>
              </a:solidFill>
            </a:ln>
          </p:spPr>
        </p:pic>
        <p:pic>
          <p:nvPicPr>
            <p:cNvPr id="20" name="Picture 19"/>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6300"/>
                      </a14:imgEffect>
                      <a14:imgEffect>
                        <a14:brightnessContrast bright="7000"/>
                      </a14:imgEffect>
                    </a14:imgLayer>
                  </a14:imgProps>
                </a:ext>
                <a:ext uri="{28A0092B-C50C-407E-A947-70E740481C1C}">
                  <a14:useLocalDpi xmlns:a14="http://schemas.microsoft.com/office/drawing/2010/main" val="0"/>
                </a:ext>
              </a:extLst>
            </a:blip>
            <a:srcRect l="20269" t="15036" r="7889" b="19735"/>
            <a:stretch/>
          </p:blipFill>
          <p:spPr>
            <a:xfrm>
              <a:off x="8816204" y="1652469"/>
              <a:ext cx="3047143" cy="2031104"/>
            </a:xfrm>
            <a:prstGeom prst="rect">
              <a:avLst/>
            </a:prstGeom>
            <a:ln>
              <a:solidFill>
                <a:schemeClr val="tx1">
                  <a:lumMod val="65000"/>
                  <a:lumOff val="35000"/>
                </a:schemeClr>
              </a:solidFill>
            </a:ln>
          </p:spPr>
        </p:pic>
      </p:grpSp>
      <p:sp>
        <p:nvSpPr>
          <p:cNvPr id="15" name="TextBox 14"/>
          <p:cNvSpPr txBox="1"/>
          <p:nvPr/>
        </p:nvSpPr>
        <p:spPr>
          <a:xfrm>
            <a:off x="3018547" y="1084320"/>
            <a:ext cx="1578317" cy="369332"/>
          </a:xfrm>
          <a:prstGeom prst="rect">
            <a:avLst/>
          </a:prstGeom>
          <a:noFill/>
        </p:spPr>
        <p:txBody>
          <a:bodyPr wrap="none" rtlCol="0">
            <a:spAutoFit/>
          </a:bodyPr>
          <a:lstStyle/>
          <a:p>
            <a:pPr algn="ctr"/>
            <a:r>
              <a:rPr lang="en-US" b="1" dirty="0">
                <a:solidFill>
                  <a:srgbClr val="17B2B6"/>
                </a:solidFill>
                <a:latin typeface="Times New Roman" panose="02020603050405020304" pitchFamily="18" charset="0"/>
                <a:cs typeface="Times New Roman" panose="02020603050405020304" pitchFamily="18" charset="0"/>
              </a:rPr>
              <a:t>Near (3.43 </a:t>
            </a:r>
            <a:r>
              <a:rPr lang="en-US" b="1" i="1" dirty="0">
                <a:solidFill>
                  <a:srgbClr val="17B2B6"/>
                </a:solidFill>
                <a:latin typeface="Times New Roman" panose="02020603050405020304" pitchFamily="18" charset="0"/>
                <a:cs typeface="Times New Roman" panose="02020603050405020304" pitchFamily="18" charset="0"/>
              </a:rPr>
              <a:t>m </a:t>
            </a:r>
            <a:r>
              <a:rPr lang="en-US" b="1" dirty="0">
                <a:solidFill>
                  <a:srgbClr val="17B2B6"/>
                </a:solidFill>
                <a:latin typeface="Times New Roman" panose="02020603050405020304" pitchFamily="18" charset="0"/>
                <a:cs typeface="Times New Roman" panose="02020603050405020304" pitchFamily="18" charset="0"/>
              </a:rPr>
              <a:t>)</a:t>
            </a:r>
          </a:p>
        </p:txBody>
      </p:sp>
      <p:sp>
        <p:nvSpPr>
          <p:cNvPr id="16" name="TextBox 15"/>
          <p:cNvSpPr txBox="1"/>
          <p:nvPr/>
        </p:nvSpPr>
        <p:spPr>
          <a:xfrm>
            <a:off x="6168437" y="1084320"/>
            <a:ext cx="1813317" cy="369332"/>
          </a:xfrm>
          <a:prstGeom prst="rect">
            <a:avLst/>
          </a:prstGeom>
          <a:noFill/>
        </p:spPr>
        <p:txBody>
          <a:bodyPr wrap="none" rtlCol="0">
            <a:spAutoFit/>
          </a:bodyPr>
          <a:lstStyle>
            <a:defPPr>
              <a:defRPr lang="en-US"/>
            </a:defPPr>
            <a:lvl1pPr algn="ctr">
              <a:defRPr b="1">
                <a:solidFill>
                  <a:srgbClr val="17B2B6"/>
                </a:solidFill>
                <a:latin typeface="Times New Roman" panose="02020603050405020304" pitchFamily="18" charset="0"/>
                <a:cs typeface="Times New Roman" panose="02020603050405020304" pitchFamily="18" charset="0"/>
              </a:defRPr>
            </a:lvl1pPr>
          </a:lstStyle>
          <a:p>
            <a:r>
              <a:rPr lang="en-US"/>
              <a:t>Middle (4.04 m )</a:t>
            </a:r>
          </a:p>
        </p:txBody>
      </p:sp>
      <p:sp>
        <p:nvSpPr>
          <p:cNvPr id="17" name="TextBox 16"/>
          <p:cNvSpPr txBox="1"/>
          <p:nvPr/>
        </p:nvSpPr>
        <p:spPr>
          <a:xfrm>
            <a:off x="9608326" y="1084320"/>
            <a:ext cx="1462900"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Far (4.65 m )</a:t>
            </a:r>
          </a:p>
        </p:txBody>
      </p:sp>
      <p:sp>
        <p:nvSpPr>
          <p:cNvPr id="7" name="Slide Number Placeholder 6"/>
          <p:cNvSpPr>
            <a:spLocks noGrp="1"/>
          </p:cNvSpPr>
          <p:nvPr>
            <p:ph type="sldNum" sz="quarter" idx="12"/>
          </p:nvPr>
        </p:nvSpPr>
        <p:spPr/>
        <p:txBody>
          <a:bodyPr/>
          <a:lstStyle/>
          <a:p>
            <a:fld id="{8295466C-6D01-4B7B-82FE-0060F6C0E0EB}" type="slidenum">
              <a:rPr lang="en-US" smtClean="0"/>
              <a:t>56</a:t>
            </a:fld>
            <a:endParaRPr lang="en-US"/>
          </a:p>
        </p:txBody>
      </p:sp>
    </p:spTree>
    <p:extLst>
      <p:ext uri="{BB962C8B-B14F-4D97-AF65-F5344CB8AC3E}">
        <p14:creationId xmlns:p14="http://schemas.microsoft.com/office/powerpoint/2010/main" val="1285998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4804" y="2009306"/>
            <a:ext cx="2247802" cy="430887"/>
          </a:xfrm>
          <a:prstGeom prst="rect">
            <a:avLst/>
          </a:prstGeom>
        </p:spPr>
        <p:txBody>
          <a:bodyPr wrap="square">
            <a:spAutoFit/>
          </a:bodyPr>
          <a:lstStyle/>
          <a:p>
            <a:pPr algn="ct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 #2</a:t>
            </a:r>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p:sp>
        <p:nvSpPr>
          <p:cNvPr id="3" name="TextBox 2"/>
          <p:cNvSpPr txBox="1"/>
          <p:nvPr/>
        </p:nvSpPr>
        <p:spPr>
          <a:xfrm>
            <a:off x="164592" y="167635"/>
            <a:ext cx="2729273" cy="492443"/>
          </a:xfrm>
          <a:prstGeom prst="rect">
            <a:avLst/>
          </a:prstGeom>
          <a:noFill/>
        </p:spPr>
        <p:txBody>
          <a:bodyPr wrap="none" rtlCol="0">
            <a:spAutoFit/>
          </a:bodyPr>
          <a:lstStyle/>
          <a:p>
            <a:r>
              <a:rPr lang="en-US" sz="2600" b="1">
                <a:solidFill>
                  <a:srgbClr val="FF3F7A"/>
                </a:solidFill>
                <a:latin typeface="Euclid" panose="02020503060505020303" pitchFamily="18" charset="0"/>
              </a:rPr>
              <a:t>Could we push a </a:t>
            </a:r>
            <a:endParaRPr lang="en-US" sz="2600" b="1" dirty="0">
              <a:solidFill>
                <a:srgbClr val="FF3F7A"/>
              </a:solidFill>
              <a:latin typeface="Euclid" panose="02020503060505020303" pitchFamily="18" charset="0"/>
            </a:endParaRPr>
          </a:p>
        </p:txBody>
      </p:sp>
      <p:grpSp>
        <p:nvGrpSpPr>
          <p:cNvPr id="79" name="zo setup1"/>
          <p:cNvGrpSpPr/>
          <p:nvPr/>
        </p:nvGrpSpPr>
        <p:grpSpPr>
          <a:xfrm>
            <a:off x="3022818" y="1052241"/>
            <a:ext cx="7055263" cy="460608"/>
            <a:chOff x="3022818" y="1110116"/>
            <a:chExt cx="7055263" cy="460608"/>
          </a:xfrm>
        </p:grpSpPr>
        <p:sp>
          <p:nvSpPr>
            <p:cNvPr id="4" name="TextBox 3"/>
            <p:cNvSpPr txBox="1"/>
            <p:nvPr/>
          </p:nvSpPr>
          <p:spPr>
            <a:xfrm>
              <a:off x="6214743" y="1110116"/>
              <a:ext cx="813043"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4.04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nvGrpSpPr>
            <p:cNvPr id="11" name="Group 10"/>
            <p:cNvGrpSpPr/>
            <p:nvPr/>
          </p:nvGrpSpPr>
          <p:grpSpPr>
            <a:xfrm>
              <a:off x="3022818" y="1395687"/>
              <a:ext cx="7055263" cy="175037"/>
              <a:chOff x="2775168" y="1395687"/>
              <a:chExt cx="7055263" cy="175037"/>
            </a:xfrm>
          </p:grpSpPr>
          <p:cxnSp>
            <p:nvCxnSpPr>
              <p:cNvPr id="12" name="Straight Connector 11"/>
              <p:cNvCxnSpPr>
                <a:cxnSpLocks/>
              </p:cNvCxnSpPr>
              <p:nvPr/>
            </p:nvCxnSpPr>
            <p:spPr>
              <a:xfrm>
                <a:off x="9830431"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781346" y="1483205"/>
                <a:ext cx="7040880" cy="0"/>
              </a:xfrm>
              <a:prstGeom prst="straightConnector1">
                <a:avLst/>
              </a:prstGeom>
              <a:ln w="12700">
                <a:solidFill>
                  <a:schemeClr val="tx1">
                    <a:lumMod val="85000"/>
                    <a:lumOff val="1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4" name="Straight Connector 13"/>
              <p:cNvCxnSpPr>
                <a:cxnSpLocks/>
              </p:cNvCxnSpPr>
              <p:nvPr/>
            </p:nvCxnSpPr>
            <p:spPr>
              <a:xfrm>
                <a:off x="2775168"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9621146" y="1716184"/>
            <a:ext cx="1863524" cy="1442657"/>
            <a:chOff x="9687135" y="1716184"/>
            <a:chExt cx="1863524" cy="1442657"/>
          </a:xfrm>
        </p:grpSpPr>
        <p:sp>
          <p:nvSpPr>
            <p:cNvPr id="16" name="TextBox 15"/>
            <p:cNvSpPr txBox="1"/>
            <p:nvPr/>
          </p:nvSpPr>
          <p:spPr>
            <a:xfrm>
              <a:off x="9904920" y="2789509"/>
              <a:ext cx="1528408"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180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F/8</a:t>
              </a:r>
              <a:endParaRPr 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687135" y="1716184"/>
              <a:ext cx="1863524" cy="1037879"/>
            </a:xfrm>
            <a:prstGeom prst="rect">
              <a:avLst/>
            </a:prstGeom>
            <a:effectLst>
              <a:outerShdw blurRad="50800" dist="38100" dir="2700000" algn="tl" rotWithShape="0">
                <a:prstClr val="black">
                  <a:alpha val="90000"/>
                </a:prstClr>
              </a:outerShdw>
            </a:effectLst>
          </p:spPr>
        </p:pic>
      </p:grpSp>
      <p:grpSp>
        <p:nvGrpSpPr>
          <p:cNvPr id="80" name="Measurements showing separation b/w tgt"/>
          <p:cNvGrpSpPr/>
          <p:nvPr/>
        </p:nvGrpSpPr>
        <p:grpSpPr>
          <a:xfrm>
            <a:off x="1954821" y="840611"/>
            <a:ext cx="2134452" cy="460391"/>
            <a:chOff x="1954821" y="898486"/>
            <a:chExt cx="2134452" cy="460391"/>
          </a:xfrm>
        </p:grpSpPr>
        <p:grpSp>
          <p:nvGrpSpPr>
            <p:cNvPr id="5" name="Group 4"/>
            <p:cNvGrpSpPr/>
            <p:nvPr/>
          </p:nvGrpSpPr>
          <p:grpSpPr>
            <a:xfrm>
              <a:off x="2088326" y="898486"/>
              <a:ext cx="1881353" cy="369332"/>
              <a:chOff x="1840676" y="898486"/>
              <a:chExt cx="1881353" cy="369332"/>
            </a:xfrm>
          </p:grpSpPr>
          <p:sp>
            <p:nvSpPr>
              <p:cNvPr id="6" name="TextBox 5"/>
              <p:cNvSpPr txBox="1"/>
              <p:nvPr/>
            </p:nvSpPr>
            <p:spPr>
              <a:xfrm>
                <a:off x="290898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sp>
            <p:nvSpPr>
              <p:cNvPr id="7" name="TextBox 6"/>
              <p:cNvSpPr txBox="1"/>
              <p:nvPr/>
            </p:nvSpPr>
            <p:spPr>
              <a:xfrm>
                <a:off x="184067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grpSp>
          <p:nvGrpSpPr>
            <p:cNvPr id="18" name="Group 17"/>
            <p:cNvGrpSpPr/>
            <p:nvPr/>
          </p:nvGrpSpPr>
          <p:grpSpPr>
            <a:xfrm>
              <a:off x="1954821" y="1183840"/>
              <a:ext cx="2134452" cy="175037"/>
              <a:chOff x="5158192" y="2313063"/>
              <a:chExt cx="2134452" cy="175037"/>
            </a:xfrm>
          </p:grpSpPr>
          <p:cxnSp>
            <p:nvCxnSpPr>
              <p:cNvPr id="19" name="Straight Connector 18"/>
              <p:cNvCxnSpPr>
                <a:cxnSpLocks/>
              </p:cNvCxnSpPr>
              <p:nvPr/>
            </p:nvCxnSpPr>
            <p:spPr>
              <a:xfrm>
                <a:off x="6226379"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6373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a:off x="623028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22" name="Straight Connector 21"/>
              <p:cNvCxnSpPr>
                <a:cxnSpLocks/>
              </p:cNvCxnSpPr>
              <p:nvPr/>
            </p:nvCxnSpPr>
            <p:spPr>
              <a:xfrm>
                <a:off x="7292644"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5158192"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9" name="Picture 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2663137" y="1390191"/>
            <a:ext cx="658877" cy="2288885"/>
          </a:xfrm>
          <a:prstGeom prst="rect">
            <a:avLst/>
          </a:prstGeom>
          <a:effectLst>
            <a:outerShdw blurRad="88900" dir="13500000" sy="23000" kx="1200000" algn="br" rotWithShape="0">
              <a:prstClr val="black">
                <a:alpha val="25000"/>
              </a:prstClr>
            </a:outerShdw>
          </a:effectLst>
          <a:scene3d>
            <a:camera prst="isometricRightUp"/>
            <a:lightRig rig="threePt" dir="t"/>
          </a:scene3d>
        </p:spPr>
      </p:pic>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3721372" y="1515650"/>
            <a:ext cx="678810" cy="2356088"/>
          </a:xfrm>
          <a:prstGeom prst="rect">
            <a:avLst/>
          </a:prstGeom>
          <a:effectLst>
            <a:outerShdw blurRad="88900" dir="13500000" sy="23000" kx="1200000" algn="br" rotWithShape="0">
              <a:prstClr val="black">
                <a:alpha val="25000"/>
              </a:prstClr>
            </a:outerShdw>
          </a:effectLst>
          <a:scene3d>
            <a:camera prst="isometricRightUp"/>
            <a:lightRig rig="threePt" dir="t"/>
          </a:scene3d>
        </p:spPr>
      </p:pic>
      <p:grpSp>
        <p:nvGrpSpPr>
          <p:cNvPr id="116" name="Group 115"/>
          <p:cNvGrpSpPr/>
          <p:nvPr/>
        </p:nvGrpSpPr>
        <p:grpSpPr>
          <a:xfrm>
            <a:off x="2908319" y="2827998"/>
            <a:ext cx="1828795" cy="687487"/>
            <a:chOff x="2908319" y="2827998"/>
            <a:chExt cx="1828795" cy="687487"/>
          </a:xfrm>
        </p:grpSpPr>
        <p:sp>
          <p:nvSpPr>
            <p:cNvPr id="24" name="TextBox 23"/>
            <p:cNvSpPr txBox="1"/>
            <p:nvPr/>
          </p:nvSpPr>
          <p:spPr>
            <a:xfrm>
              <a:off x="4031472" y="3084598"/>
              <a:ext cx="705642"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near</a:t>
              </a:r>
            </a:p>
          </p:txBody>
        </p:sp>
        <p:sp>
          <p:nvSpPr>
            <p:cNvPr id="25" name="TextBox 24"/>
            <p:cNvSpPr txBox="1"/>
            <p:nvPr/>
          </p:nvSpPr>
          <p:spPr>
            <a:xfrm>
              <a:off x="2908319" y="2827998"/>
              <a:ext cx="974947"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middle</a:t>
              </a:r>
            </a:p>
          </p:txBody>
        </p:sp>
      </p:grpSp>
      <p:grpSp>
        <p:nvGrpSpPr>
          <p:cNvPr id="110" name="Group 109"/>
          <p:cNvGrpSpPr/>
          <p:nvPr/>
        </p:nvGrpSpPr>
        <p:grpSpPr>
          <a:xfrm>
            <a:off x="1601608" y="1219978"/>
            <a:ext cx="941639" cy="2261413"/>
            <a:chOff x="1601608" y="1219978"/>
            <a:chExt cx="941639" cy="2261413"/>
          </a:xfrm>
        </p:grpSpPr>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1601608" y="1219978"/>
              <a:ext cx="652886" cy="2261413"/>
            </a:xfrm>
            <a:prstGeom prst="rect">
              <a:avLst/>
            </a:prstGeom>
            <a:effectLst>
              <a:outerShdw blurRad="88900" dir="13500000" sy="23000" kx="1200000" algn="br" rotWithShape="0">
                <a:prstClr val="black">
                  <a:alpha val="25000"/>
                </a:prstClr>
              </a:outerShdw>
            </a:effectLst>
            <a:scene3d>
              <a:camera prst="isometricRightUp"/>
              <a:lightRig rig="threePt" dir="t"/>
            </a:scene3d>
          </p:spPr>
        </p:pic>
        <p:sp>
          <p:nvSpPr>
            <p:cNvPr id="26" name="TextBox 25"/>
            <p:cNvSpPr txBox="1"/>
            <p:nvPr/>
          </p:nvSpPr>
          <p:spPr>
            <a:xfrm>
              <a:off x="1891017" y="2719498"/>
              <a:ext cx="652230"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rear</a:t>
              </a:r>
            </a:p>
          </p:txBody>
        </p:sp>
      </p:grpSp>
      <p:grpSp>
        <p:nvGrpSpPr>
          <p:cNvPr id="89" name="Measurements showing separation b/w tgt setup2"/>
          <p:cNvGrpSpPr/>
          <p:nvPr/>
        </p:nvGrpSpPr>
        <p:grpSpPr>
          <a:xfrm>
            <a:off x="3023856" y="844790"/>
            <a:ext cx="2134452" cy="460391"/>
            <a:chOff x="1954821" y="898486"/>
            <a:chExt cx="2134452" cy="460391"/>
          </a:xfrm>
        </p:grpSpPr>
        <p:grpSp>
          <p:nvGrpSpPr>
            <p:cNvPr id="90" name="Group 89"/>
            <p:cNvGrpSpPr/>
            <p:nvPr/>
          </p:nvGrpSpPr>
          <p:grpSpPr>
            <a:xfrm>
              <a:off x="2088326" y="898486"/>
              <a:ext cx="1881353" cy="369332"/>
              <a:chOff x="1840676" y="898486"/>
              <a:chExt cx="1881353" cy="369332"/>
            </a:xfrm>
          </p:grpSpPr>
          <p:sp>
            <p:nvSpPr>
              <p:cNvPr id="97" name="TextBox 96"/>
              <p:cNvSpPr txBox="1"/>
              <p:nvPr/>
            </p:nvSpPr>
            <p:spPr>
              <a:xfrm>
                <a:off x="290898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sp>
            <p:nvSpPr>
              <p:cNvPr id="98" name="TextBox 97"/>
              <p:cNvSpPr txBox="1"/>
              <p:nvPr/>
            </p:nvSpPr>
            <p:spPr>
              <a:xfrm>
                <a:off x="184067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grpSp>
          <p:nvGrpSpPr>
            <p:cNvPr id="91" name="Group 90"/>
            <p:cNvGrpSpPr/>
            <p:nvPr/>
          </p:nvGrpSpPr>
          <p:grpSpPr>
            <a:xfrm>
              <a:off x="1954821" y="1183840"/>
              <a:ext cx="2134452" cy="175037"/>
              <a:chOff x="5158192" y="2313063"/>
              <a:chExt cx="2134452" cy="175037"/>
            </a:xfrm>
          </p:grpSpPr>
          <p:cxnSp>
            <p:nvCxnSpPr>
              <p:cNvPr id="92" name="Straight Connector 91"/>
              <p:cNvCxnSpPr>
                <a:cxnSpLocks/>
              </p:cNvCxnSpPr>
              <p:nvPr/>
            </p:nvCxnSpPr>
            <p:spPr>
              <a:xfrm>
                <a:off x="6226379"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516373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94" name="Straight Arrow Connector 93"/>
              <p:cNvCxnSpPr/>
              <p:nvPr/>
            </p:nvCxnSpPr>
            <p:spPr>
              <a:xfrm flipH="1">
                <a:off x="623028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95" name="Straight Connector 94"/>
              <p:cNvCxnSpPr>
                <a:cxnSpLocks/>
              </p:cNvCxnSpPr>
              <p:nvPr/>
            </p:nvCxnSpPr>
            <p:spPr>
              <a:xfrm>
                <a:off x="7292644"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a:off x="5158192"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4" name="zo setup1"/>
          <p:cNvGrpSpPr/>
          <p:nvPr/>
        </p:nvGrpSpPr>
        <p:grpSpPr>
          <a:xfrm>
            <a:off x="4087323" y="1057910"/>
            <a:ext cx="5995498" cy="460608"/>
            <a:chOff x="3022818" y="1110116"/>
            <a:chExt cx="5995498" cy="460608"/>
          </a:xfrm>
        </p:grpSpPr>
        <p:sp>
          <p:nvSpPr>
            <p:cNvPr id="105" name="TextBox 104"/>
            <p:cNvSpPr txBox="1"/>
            <p:nvPr/>
          </p:nvSpPr>
          <p:spPr>
            <a:xfrm>
              <a:off x="5151259" y="1110116"/>
              <a:ext cx="813043"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3.43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nvGrpSpPr>
            <p:cNvPr id="106" name="Group 105"/>
            <p:cNvGrpSpPr/>
            <p:nvPr/>
          </p:nvGrpSpPr>
          <p:grpSpPr>
            <a:xfrm>
              <a:off x="3022818" y="1395687"/>
              <a:ext cx="5995498" cy="175037"/>
              <a:chOff x="2775168" y="1395687"/>
              <a:chExt cx="5995498" cy="175037"/>
            </a:xfrm>
          </p:grpSpPr>
          <p:cxnSp>
            <p:nvCxnSpPr>
              <p:cNvPr id="107" name="Straight Connector 106"/>
              <p:cNvCxnSpPr>
                <a:cxnSpLocks/>
              </p:cNvCxnSpPr>
              <p:nvPr/>
            </p:nvCxnSpPr>
            <p:spPr>
              <a:xfrm>
                <a:off x="8766949"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2781346" y="1483205"/>
                <a:ext cx="5989320" cy="0"/>
              </a:xfrm>
              <a:prstGeom prst="straightConnector1">
                <a:avLst/>
              </a:prstGeom>
              <a:ln w="12700">
                <a:solidFill>
                  <a:schemeClr val="tx1">
                    <a:lumMod val="85000"/>
                    <a:lumOff val="1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09" name="Straight Connector 108"/>
              <p:cNvCxnSpPr>
                <a:cxnSpLocks/>
              </p:cNvCxnSpPr>
              <p:nvPr/>
            </p:nvCxnSpPr>
            <p:spPr>
              <a:xfrm>
                <a:off x="2775168"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11" name="Group 110"/>
          <p:cNvGrpSpPr/>
          <p:nvPr/>
        </p:nvGrpSpPr>
        <p:grpSpPr>
          <a:xfrm>
            <a:off x="4825190" y="1243171"/>
            <a:ext cx="995051" cy="2261413"/>
            <a:chOff x="1601608" y="1219978"/>
            <a:chExt cx="995051" cy="2261413"/>
          </a:xfrm>
        </p:grpSpPr>
        <p:pic>
          <p:nvPicPr>
            <p:cNvPr id="112" name="Picture 111"/>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1601608" y="1219978"/>
              <a:ext cx="652886" cy="2261413"/>
            </a:xfrm>
            <a:prstGeom prst="rect">
              <a:avLst/>
            </a:prstGeom>
            <a:effectLst>
              <a:outerShdw blurRad="88900" dir="13500000" sy="23000" kx="1200000" algn="br" rotWithShape="0">
                <a:prstClr val="black">
                  <a:alpha val="25000"/>
                </a:prstClr>
              </a:outerShdw>
            </a:effectLst>
            <a:scene3d>
              <a:camera prst="isometricRightUp"/>
              <a:lightRig rig="threePt" dir="t"/>
            </a:scene3d>
          </p:spPr>
        </p:pic>
        <p:sp>
          <p:nvSpPr>
            <p:cNvPr id="113" name="TextBox 112"/>
            <p:cNvSpPr txBox="1"/>
            <p:nvPr/>
          </p:nvSpPr>
          <p:spPr>
            <a:xfrm>
              <a:off x="1891017" y="2719498"/>
              <a:ext cx="705642"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near</a:t>
              </a:r>
            </a:p>
          </p:txBody>
        </p:sp>
      </p:grpSp>
      <p:grpSp>
        <p:nvGrpSpPr>
          <p:cNvPr id="117" name="Group 116"/>
          <p:cNvGrpSpPr/>
          <p:nvPr/>
        </p:nvGrpSpPr>
        <p:grpSpPr>
          <a:xfrm>
            <a:off x="2951390" y="2920766"/>
            <a:ext cx="2018588" cy="518524"/>
            <a:chOff x="2901695" y="4004131"/>
            <a:chExt cx="2018588" cy="518524"/>
          </a:xfrm>
        </p:grpSpPr>
        <p:sp>
          <p:nvSpPr>
            <p:cNvPr id="114" name="TextBox 113"/>
            <p:cNvSpPr txBox="1"/>
            <p:nvPr/>
          </p:nvSpPr>
          <p:spPr>
            <a:xfrm>
              <a:off x="3945336" y="4091768"/>
              <a:ext cx="974947"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middle</a:t>
              </a:r>
            </a:p>
          </p:txBody>
        </p:sp>
        <p:sp>
          <p:nvSpPr>
            <p:cNvPr id="115" name="TextBox 114"/>
            <p:cNvSpPr txBox="1"/>
            <p:nvPr/>
          </p:nvSpPr>
          <p:spPr>
            <a:xfrm>
              <a:off x="2901695" y="4004131"/>
              <a:ext cx="652230"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rear</a:t>
              </a:r>
            </a:p>
          </p:txBody>
        </p:sp>
      </p:grpSp>
      <p:sp>
        <p:nvSpPr>
          <p:cNvPr id="118" name="Rectangle 117"/>
          <p:cNvSpPr/>
          <p:nvPr/>
        </p:nvSpPr>
        <p:spPr>
          <a:xfrm>
            <a:off x="-391489" y="2012627"/>
            <a:ext cx="2247802" cy="430887"/>
          </a:xfrm>
          <a:prstGeom prst="rect">
            <a:avLst/>
          </a:prstGeom>
        </p:spPr>
        <p:txBody>
          <a:bodyPr wrap="square">
            <a:spAutoFit/>
          </a:bodyPr>
          <a:lstStyle/>
          <a:p>
            <a:pPr algn="ct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 #1</a:t>
            </a:r>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p:grpSp>
        <p:nvGrpSpPr>
          <p:cNvPr id="157" name="Group 156"/>
          <p:cNvGrpSpPr/>
          <p:nvPr/>
        </p:nvGrpSpPr>
        <p:grpSpPr>
          <a:xfrm>
            <a:off x="-176113" y="3737694"/>
            <a:ext cx="12093004" cy="2879921"/>
            <a:chOff x="-176113" y="3737694"/>
            <a:chExt cx="12093004" cy="2879921"/>
          </a:xfrm>
        </p:grpSpPr>
        <p:pic>
          <p:nvPicPr>
            <p:cNvPr id="121" name="Picture 1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398" y="3882173"/>
              <a:ext cx="5320982" cy="2735442"/>
            </a:xfrm>
            <a:prstGeom prst="rect">
              <a:avLst/>
            </a:prstGeom>
            <a:ln w="12700">
              <a:noFill/>
            </a:ln>
            <a:effectLst>
              <a:outerShdw blurRad="50800" dist="38100" dir="2700000" algn="tl" rotWithShape="0">
                <a:prstClr val="black">
                  <a:alpha val="40000"/>
                </a:prstClr>
              </a:outerShdw>
            </a:effectLst>
          </p:spPr>
        </p:pic>
        <p:sp>
          <p:nvSpPr>
            <p:cNvPr id="120" name="Rectangle 119"/>
            <p:cNvSpPr/>
            <p:nvPr/>
          </p:nvSpPr>
          <p:spPr>
            <a:xfrm>
              <a:off x="-176113" y="4911845"/>
              <a:ext cx="1810419" cy="769441"/>
            </a:xfrm>
            <a:prstGeom prst="rect">
              <a:avLst/>
            </a:prstGeom>
          </p:spPr>
          <p:txBody>
            <a:bodyPr wrap="square">
              <a:spAutoFit/>
            </a:bodyPr>
            <a:lstStyle/>
            <a:p>
              <a:pPr algn="ct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Camera’s view</a:t>
              </a:r>
            </a:p>
          </p:txBody>
        </p:sp>
        <p:sp>
          <p:nvSpPr>
            <p:cNvPr id="122" name="Rectangle 121"/>
            <p:cNvSpPr/>
            <p:nvPr/>
          </p:nvSpPr>
          <p:spPr>
            <a:xfrm>
              <a:off x="2636938" y="4869565"/>
              <a:ext cx="216492" cy="144305"/>
            </a:xfrm>
            <a:prstGeom prst="rect">
              <a:avLst/>
            </a:prstGeom>
            <a:noFill/>
            <a:ln w="19050">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Connector: Elbow 122"/>
            <p:cNvCxnSpPr>
              <a:stCxn id="122" idx="0"/>
            </p:cNvCxnSpPr>
            <p:nvPr/>
          </p:nvCxnSpPr>
          <p:spPr>
            <a:xfrm rot="5400000" flipH="1" flipV="1">
              <a:off x="5039616" y="2259047"/>
              <a:ext cx="316087" cy="4904951"/>
            </a:xfrm>
            <a:prstGeom prst="bentConnector2">
              <a:avLst/>
            </a:prstGeom>
            <a:ln w="19050">
              <a:solidFill>
                <a:srgbClr val="00D27D"/>
              </a:solidFill>
              <a:prstDash val="dash"/>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2899150" y="5050542"/>
              <a:ext cx="4745959" cy="975441"/>
              <a:chOff x="3523256" y="5050542"/>
              <a:chExt cx="4745959" cy="975441"/>
            </a:xfrm>
          </p:grpSpPr>
          <p:sp>
            <p:nvSpPr>
              <p:cNvPr id="143" name="Rectangle 142"/>
              <p:cNvSpPr/>
              <p:nvPr/>
            </p:nvSpPr>
            <p:spPr>
              <a:xfrm>
                <a:off x="3523256" y="5050542"/>
                <a:ext cx="165915" cy="1188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p:cNvCxnSpPr/>
              <p:nvPr/>
            </p:nvCxnSpPr>
            <p:spPr>
              <a:xfrm>
                <a:off x="3596631" y="6025983"/>
                <a:ext cx="4672584" cy="0"/>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3591160" y="5162364"/>
                <a:ext cx="0" cy="850392"/>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9820056" y="3737694"/>
              <a:ext cx="1383712" cy="688774"/>
              <a:chOff x="9824819" y="3880577"/>
              <a:chExt cx="1383712" cy="688774"/>
            </a:xfrm>
          </p:grpSpPr>
          <p:sp>
            <p:nvSpPr>
              <p:cNvPr id="141" name="TextBox 140"/>
              <p:cNvSpPr txBox="1"/>
              <p:nvPr/>
            </p:nvSpPr>
            <p:spPr>
              <a:xfrm>
                <a:off x="9909683" y="4200019"/>
                <a:ext cx="1213984" cy="369332"/>
              </a:xfrm>
              <a:prstGeom prst="rect">
                <a:avLst/>
              </a:prstGeom>
              <a:noFill/>
              <a:ln>
                <a:noFill/>
              </a:ln>
            </p:spPr>
            <p:txBody>
              <a:bodyPr wrap="square" rtlCol="0">
                <a:spAutoFit/>
              </a:bodyPr>
              <a:lstStyle/>
              <a:p>
                <a:pPr algn="ctr"/>
                <a:r>
                  <a:rPr lang="en-US" dirty="0">
                    <a:solidFill>
                      <a:schemeClr val="tx1">
                        <a:lumMod val="75000"/>
                        <a:lumOff val="25000"/>
                      </a:schemeClr>
                    </a:solidFill>
                    <a:latin typeface="Arial" panose="020B0604020202020204" pitchFamily="34" charset="0"/>
                    <a:cs typeface="Arial" panose="020B0604020202020204" pitchFamily="34" charset="0"/>
                  </a:rPr>
                  <a:t>Ø</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11</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mm</a:t>
                </a:r>
              </a:p>
            </p:txBody>
          </p:sp>
          <p:sp>
            <p:nvSpPr>
              <p:cNvPr id="142" name="TextBox 141"/>
              <p:cNvSpPr txBox="1"/>
              <p:nvPr/>
            </p:nvSpPr>
            <p:spPr>
              <a:xfrm>
                <a:off x="9824819" y="3880577"/>
                <a:ext cx="1383712"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Artificial iris</a:t>
                </a:r>
              </a:p>
            </p:txBody>
          </p:sp>
        </p:grpSp>
        <p:sp>
          <p:nvSpPr>
            <p:cNvPr id="126" name="TextBox 125"/>
            <p:cNvSpPr txBox="1"/>
            <p:nvPr/>
          </p:nvSpPr>
          <p:spPr>
            <a:xfrm>
              <a:off x="9827858" y="5253923"/>
              <a:ext cx="2089033"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Pattern (</a:t>
              </a:r>
              <a:r>
                <a:rPr lang="en-US">
                  <a:solidFill>
                    <a:schemeClr val="tx1">
                      <a:lumMod val="75000"/>
                      <a:lumOff val="25000"/>
                    </a:schemeClr>
                  </a:solidFill>
                  <a:highlight>
                    <a:srgbClr val="FFFF00"/>
                  </a:highlight>
                  <a:latin typeface="Times New Roman" panose="02020603050405020304" pitchFamily="18" charset="0"/>
                  <a:cs typeface="Times New Roman" panose="02020603050405020304" pitchFamily="18" charset="0"/>
                </a:rPr>
                <a:t>3.94 </a:t>
              </a:r>
              <a:r>
                <a:rPr lang="en-US" i="1">
                  <a:solidFill>
                    <a:schemeClr val="tx1">
                      <a:lumMod val="75000"/>
                      <a:lumOff val="25000"/>
                    </a:schemeClr>
                  </a:solidFill>
                  <a:highlight>
                    <a:srgbClr val="FFFF00"/>
                  </a:highlight>
                  <a:latin typeface="Times New Roman" panose="02020603050405020304" pitchFamily="18" charset="0"/>
                  <a:cs typeface="Times New Roman" panose="02020603050405020304" pitchFamily="18" charset="0"/>
                </a:rPr>
                <a:t>lp/mm</a:t>
              </a:r>
              <a:r>
                <a:rPr lang="en-US">
                  <a:solidFill>
                    <a:schemeClr val="tx1">
                      <a:lumMod val="75000"/>
                      <a:lumOff val="25000"/>
                    </a:schemeClr>
                  </a:solidFill>
                  <a:latin typeface="Times New Roman" panose="02020603050405020304" pitchFamily="18" charset="0"/>
                  <a:cs typeface="Times New Roman" panose="02020603050405020304" pitchFamily="18" charset="0"/>
                </a:rPr>
                <a:t>)</a:t>
              </a:r>
            </a:p>
          </p:txBody>
        </p:sp>
        <p:sp>
          <p:nvSpPr>
            <p:cNvPr id="146" name="TextBox 145"/>
            <p:cNvSpPr txBox="1"/>
            <p:nvPr/>
          </p:nvSpPr>
          <p:spPr>
            <a:xfrm>
              <a:off x="2537515" y="3800908"/>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47" name="TextBox 146"/>
            <p:cNvSpPr txBox="1"/>
            <p:nvPr/>
          </p:nvSpPr>
          <p:spPr>
            <a:xfrm>
              <a:off x="4103186" y="3800908"/>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148" name="TextBox 147"/>
            <p:cNvSpPr txBox="1"/>
            <p:nvPr/>
          </p:nvSpPr>
          <p:spPr>
            <a:xfrm>
              <a:off x="5467005" y="3800908"/>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2.82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pic>
          <p:nvPicPr>
            <p:cNvPr id="152" name="Picture 151"/>
            <p:cNvPicPr>
              <a:picLocks noChangeAspect="1"/>
            </p:cNvPicPr>
            <p:nvPr/>
          </p:nvPicPr>
          <p:blipFill rotWithShape="1">
            <a:blip r:embed="rId6">
              <a:extLst>
                <a:ext uri="{BEBA8EAE-BF5A-486C-A8C5-ECC9F3942E4B}">
                  <a14:imgProps xmlns:a14="http://schemas.microsoft.com/office/drawing/2010/main">
                    <a14:imgLayer r:embed="rId7">
                      <a14:imgEffect>
                        <a14:sharpenSoften amount="20000"/>
                      </a14:imgEffect>
                      <a14:imgEffect>
                        <a14:brightnessContrast contrast="3000"/>
                      </a14:imgEffect>
                    </a14:imgLayer>
                  </a14:imgProps>
                </a:ext>
                <a:ext uri="{28A0092B-C50C-407E-A947-70E740481C1C}">
                  <a14:useLocalDpi xmlns:a14="http://schemas.microsoft.com/office/drawing/2010/main" val="0"/>
                </a:ext>
              </a:extLst>
            </a:blip>
            <a:srcRect l="80691" t="598" r="541" b="47648"/>
            <a:stretch/>
          </p:blipFill>
          <p:spPr>
            <a:xfrm rot="5400000">
              <a:off x="8057374" y="4995336"/>
              <a:ext cx="1197202" cy="2034840"/>
            </a:xfrm>
            <a:prstGeom prst="rect">
              <a:avLst/>
            </a:prstGeom>
            <a:ln w="19050">
              <a:solidFill>
                <a:srgbClr val="FF0066"/>
              </a:solidFill>
            </a:ln>
          </p:spPr>
        </p:pic>
        <p:pic>
          <p:nvPicPr>
            <p:cNvPr id="154" name="Picture 153"/>
            <p:cNvPicPr>
              <a:picLocks noChangeAspect="1"/>
            </p:cNvPicPr>
            <p:nvPr/>
          </p:nvPicPr>
          <p:blipFill rotWithShape="1">
            <a:blip r:embed="rId8">
              <a:extLst>
                <a:ext uri="{28A0092B-C50C-407E-A947-70E740481C1C}">
                  <a14:useLocalDpi xmlns:a14="http://schemas.microsoft.com/office/drawing/2010/main" val="0"/>
                </a:ext>
              </a:extLst>
            </a:blip>
            <a:srcRect l="8990" t="6501" b="10833"/>
            <a:stretch/>
          </p:blipFill>
          <p:spPr>
            <a:xfrm>
              <a:off x="7638555" y="3887620"/>
              <a:ext cx="2011122" cy="1322822"/>
            </a:xfrm>
            <a:prstGeom prst="rect">
              <a:avLst/>
            </a:prstGeom>
            <a:ln w="19050">
              <a:solidFill>
                <a:srgbClr val="00D27D"/>
              </a:solidFill>
            </a:ln>
          </p:spPr>
        </p:pic>
      </p:grpSp>
      <p:sp>
        <p:nvSpPr>
          <p:cNvPr id="27" name="Slide Number Placeholder 26"/>
          <p:cNvSpPr>
            <a:spLocks noGrp="1"/>
          </p:cNvSpPr>
          <p:nvPr>
            <p:ph type="sldNum" sz="quarter" idx="12"/>
          </p:nvPr>
        </p:nvSpPr>
        <p:spPr/>
        <p:txBody>
          <a:bodyPr/>
          <a:lstStyle/>
          <a:p>
            <a:fld id="{8295466C-6D01-4B7B-82FE-0060F6C0E0EB}" type="slidenum">
              <a:rPr lang="en-US" smtClean="0"/>
              <a:t>57</a:t>
            </a:fld>
            <a:endParaRPr lang="en-US"/>
          </a:p>
        </p:txBody>
      </p:sp>
    </p:spTree>
    <p:extLst>
      <p:ext uri="{BB962C8B-B14F-4D97-AF65-F5344CB8AC3E}">
        <p14:creationId xmlns:p14="http://schemas.microsoft.com/office/powerpoint/2010/main" val="400699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0"/>
                                        </p:tgtEl>
                                      </p:cBhvr>
                                    </p:animEffect>
                                    <p:set>
                                      <p:cBhvr>
                                        <p:cTn id="7" dur="1" fill="hold">
                                          <p:stCondLst>
                                            <p:cond delay="499"/>
                                          </p:stCondLst>
                                        </p:cTn>
                                        <p:tgtEl>
                                          <p:spTgt spid="8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8"/>
                                        </p:tgtEl>
                                      </p:cBhvr>
                                    </p:animEffect>
                                    <p:set>
                                      <p:cBhvr>
                                        <p:cTn id="10" dur="1" fill="hold">
                                          <p:stCondLst>
                                            <p:cond delay="499"/>
                                          </p:stCondLst>
                                        </p:cTn>
                                        <p:tgtEl>
                                          <p:spTgt spid="11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9"/>
                                        </p:tgtEl>
                                      </p:cBhvr>
                                    </p:animEffect>
                                    <p:set>
                                      <p:cBhvr>
                                        <p:cTn id="13" dur="1" fill="hold">
                                          <p:stCondLst>
                                            <p:cond delay="499"/>
                                          </p:stCondLst>
                                        </p:cTn>
                                        <p:tgtEl>
                                          <p:spTgt spid="7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0"/>
                                        </p:tgtEl>
                                      </p:cBhvr>
                                    </p:animEffect>
                                    <p:set>
                                      <p:cBhvr>
                                        <p:cTn id="16" dur="1" fill="hold">
                                          <p:stCondLst>
                                            <p:cond delay="499"/>
                                          </p:stCondLst>
                                        </p:cTn>
                                        <p:tgtEl>
                                          <p:spTgt spid="1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16"/>
                                        </p:tgtEl>
                                      </p:cBhvr>
                                    </p:animEffect>
                                    <p:set>
                                      <p:cBhvr>
                                        <p:cTn id="19" dur="1" fill="hold">
                                          <p:stCondLst>
                                            <p:cond delay="499"/>
                                          </p:stCondLst>
                                        </p:cTn>
                                        <p:tgtEl>
                                          <p:spTgt spid="1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fade">
                                      <p:cBhvr>
                                        <p:cTn id="25" dur="500"/>
                                        <p:tgtEl>
                                          <p:spTgt spid="117"/>
                                        </p:tgtEl>
                                      </p:cBhvr>
                                    </p:animEffect>
                                  </p:childTnLst>
                                </p:cTn>
                              </p:par>
                              <p:par>
                                <p:cTn id="26" presetID="10" presetClass="entr" presetSubtype="0" fill="hold"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28639" t="17653" r="14509" b="30289"/>
          <a:stretch/>
        </p:blipFill>
        <p:spPr>
          <a:xfrm>
            <a:off x="8809394" y="1647920"/>
            <a:ext cx="3049311" cy="2039143"/>
          </a:xfrm>
          <a:prstGeom prst="rect">
            <a:avLst/>
          </a:prstGeom>
          <a:ln>
            <a:solidFill>
              <a:schemeClr val="tx1">
                <a:lumMod val="65000"/>
                <a:lumOff val="35000"/>
              </a:schemeClr>
            </a:solidFill>
          </a:ln>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27992" t="21429" r="19415" b="28306"/>
          <a:stretch/>
        </p:blipFill>
        <p:spPr>
          <a:xfrm>
            <a:off x="5547035" y="1647920"/>
            <a:ext cx="3049311" cy="2039143"/>
          </a:xfrm>
          <a:prstGeom prst="rect">
            <a:avLst/>
          </a:prstGeom>
          <a:ln>
            <a:solidFill>
              <a:schemeClr val="tx1">
                <a:lumMod val="65000"/>
                <a:lumOff val="35000"/>
              </a:schemeClr>
            </a:solidFill>
          </a:ln>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6774" t="26317" r="27021" b="28160"/>
          <a:stretch/>
        </p:blipFill>
        <p:spPr>
          <a:xfrm>
            <a:off x="2281424" y="1647951"/>
            <a:ext cx="3052563" cy="2039112"/>
          </a:xfrm>
          <a:prstGeom prst="rect">
            <a:avLst/>
          </a:prstGeom>
          <a:ln>
            <a:solidFill>
              <a:schemeClr val="tx1">
                <a:lumMod val="65000"/>
                <a:lumOff val="35000"/>
              </a:schemeClr>
            </a:solidFill>
          </a:ln>
        </p:spPr>
      </p:pic>
      <p:pic>
        <p:nvPicPr>
          <p:cNvPr id="26" name="Picture 25"/>
          <p:cNvPicPr>
            <a:picLocks noChangeAspect="1"/>
          </p:cNvPicPr>
          <p:nvPr/>
        </p:nvPicPr>
        <p:blipFill rotWithShape="1">
          <a:blip r:embed="rId6">
            <a:extLst>
              <a:ext uri="{BEBA8EAE-BF5A-486C-A8C5-ECC9F3942E4B}">
                <a14:imgProps xmlns:a14="http://schemas.microsoft.com/office/drawing/2010/main">
                  <a14:imgLayer r:embed="rId7">
                    <a14:imgEffect>
                      <a14:sharpenSoften amount="15000"/>
                    </a14:imgEffect>
                  </a14:imgLayer>
                </a14:imgProps>
              </a:ext>
              <a:ext uri="{28A0092B-C50C-407E-A947-70E740481C1C}">
                <a14:useLocalDpi xmlns:a14="http://schemas.microsoft.com/office/drawing/2010/main" val="0"/>
              </a:ext>
            </a:extLst>
          </a:blip>
          <a:srcRect l="31594" t="30660" r="25519" b="30660"/>
          <a:stretch/>
        </p:blipFill>
        <p:spPr>
          <a:xfrm>
            <a:off x="8809394" y="4012098"/>
            <a:ext cx="3049311" cy="2039112"/>
          </a:xfrm>
          <a:prstGeom prst="rect">
            <a:avLst/>
          </a:prstGeom>
          <a:ln>
            <a:solidFill>
              <a:schemeClr val="tx1">
                <a:lumMod val="65000"/>
                <a:lumOff val="35000"/>
              </a:schemeClr>
            </a:solidFill>
          </a:ln>
        </p:spPr>
      </p:pic>
      <p:pic>
        <p:nvPicPr>
          <p:cNvPr id="25" name="Picture 24"/>
          <p:cNvPicPr>
            <a:picLocks noChangeAspect="1"/>
          </p:cNvPicPr>
          <p:nvPr/>
        </p:nvPicPr>
        <p:blipFill rotWithShape="1">
          <a:blip r:embed="rId8">
            <a:extLst>
              <a:ext uri="{BEBA8EAE-BF5A-486C-A8C5-ECC9F3942E4B}">
                <a14:imgProps xmlns:a14="http://schemas.microsoft.com/office/drawing/2010/main">
                  <a14:imgLayer r:embed="rId9">
                    <a14:imgEffect>
                      <a14:sharpenSoften amount="22000"/>
                    </a14:imgEffect>
                  </a14:imgLayer>
                </a14:imgProps>
              </a:ext>
              <a:ext uri="{28A0092B-C50C-407E-A947-70E740481C1C}">
                <a14:useLocalDpi xmlns:a14="http://schemas.microsoft.com/office/drawing/2010/main" val="0"/>
              </a:ext>
            </a:extLst>
          </a:blip>
          <a:srcRect l="28571" t="27593" r="26202" b="30828"/>
          <a:stretch/>
        </p:blipFill>
        <p:spPr>
          <a:xfrm>
            <a:off x="5547035" y="4012098"/>
            <a:ext cx="3049311" cy="2039112"/>
          </a:xfrm>
          <a:prstGeom prst="rect">
            <a:avLst/>
          </a:prstGeom>
          <a:ln>
            <a:solidFill>
              <a:schemeClr val="tx1">
                <a:lumMod val="65000"/>
                <a:lumOff val="35000"/>
              </a:schemeClr>
            </a:solidFill>
          </a:ln>
        </p:spPr>
      </p:pic>
      <p:pic>
        <p:nvPicPr>
          <p:cNvPr id="24" name="Picture 23"/>
          <p:cNvPicPr>
            <a:picLocks noChangeAspect="1"/>
          </p:cNvPicPr>
          <p:nvPr/>
        </p:nvPicPr>
        <p:blipFill rotWithShape="1">
          <a:blip r:embed="rId10">
            <a:extLst>
              <a:ext uri="{BEBA8EAE-BF5A-486C-A8C5-ECC9F3942E4B}">
                <a14:imgProps xmlns:a14="http://schemas.microsoft.com/office/drawing/2010/main">
                  <a14:imgLayer r:embed="rId11">
                    <a14:imgEffect>
                      <a14:sharpenSoften amount="22000"/>
                    </a14:imgEffect>
                  </a14:imgLayer>
                </a14:imgProps>
              </a:ext>
              <a:ext uri="{28A0092B-C50C-407E-A947-70E740481C1C}">
                <a14:useLocalDpi xmlns:a14="http://schemas.microsoft.com/office/drawing/2010/main" val="0"/>
              </a:ext>
            </a:extLst>
          </a:blip>
          <a:srcRect l="26463" t="28285" r="20638" b="24145"/>
          <a:stretch/>
        </p:blipFill>
        <p:spPr>
          <a:xfrm>
            <a:off x="2284676" y="4012098"/>
            <a:ext cx="3049311" cy="2039112"/>
          </a:xfrm>
          <a:prstGeom prst="rect">
            <a:avLst/>
          </a:prstGeom>
          <a:ln>
            <a:solidFill>
              <a:schemeClr val="tx1">
                <a:lumMod val="65000"/>
                <a:lumOff val="35000"/>
              </a:schemeClr>
            </a:solidFill>
          </a:ln>
        </p:spPr>
      </p:pic>
      <p:sp>
        <p:nvSpPr>
          <p:cNvPr id="30" name="TextBox 29"/>
          <p:cNvSpPr txBox="1"/>
          <p:nvPr/>
        </p:nvSpPr>
        <p:spPr>
          <a:xfrm>
            <a:off x="9591742" y="1084290"/>
            <a:ext cx="1520609"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Near (2.82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endParaRPr lang="en-US" b="1" dirty="0">
              <a:solidFill>
                <a:srgbClr val="17B2B6"/>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2939803" y="1084320"/>
            <a:ext cx="1742785" cy="369332"/>
          </a:xfrm>
          <a:prstGeom prst="rect">
            <a:avLst/>
          </a:prstGeom>
          <a:noFill/>
        </p:spPr>
        <p:txBody>
          <a:bodyPr wrap="none" rtlCol="0">
            <a:spAutoFit/>
          </a:bodyPr>
          <a:lstStyle>
            <a:defPPr>
              <a:defRPr lang="en-US"/>
            </a:defPPr>
            <a:lvl1pPr algn="ctr">
              <a:defRPr b="1">
                <a:solidFill>
                  <a:srgbClr val="17B2B6"/>
                </a:solidFill>
                <a:latin typeface="Times New Roman" panose="02020603050405020304" pitchFamily="18" charset="0"/>
                <a:cs typeface="Times New Roman" panose="02020603050405020304" pitchFamily="18" charset="0"/>
              </a:defRPr>
            </a:lvl1pPr>
          </a:lstStyle>
          <a:p>
            <a:r>
              <a:rPr lang="en-US"/>
              <a:t>Middle (3.43 </a:t>
            </a:r>
            <a:r>
              <a:rPr lang="en-US" i="1"/>
              <a:t>m</a:t>
            </a:r>
            <a:r>
              <a:rPr lang="en-US"/>
              <a:t>)</a:t>
            </a:r>
          </a:p>
        </p:txBody>
      </p:sp>
      <p:sp>
        <p:nvSpPr>
          <p:cNvPr id="32" name="TextBox 31"/>
          <p:cNvSpPr txBox="1"/>
          <p:nvPr/>
        </p:nvSpPr>
        <p:spPr>
          <a:xfrm>
            <a:off x="6316192" y="1084320"/>
            <a:ext cx="1392368"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Far (4.04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p>
        </p:txBody>
      </p:sp>
      <p:sp>
        <p:nvSpPr>
          <p:cNvPr id="33" name="TextBox 32"/>
          <p:cNvSpPr txBox="1"/>
          <p:nvPr/>
        </p:nvSpPr>
        <p:spPr>
          <a:xfrm>
            <a:off x="169682" y="2114526"/>
            <a:ext cx="2102994" cy="1077218"/>
          </a:xfrm>
          <a:prstGeom prst="rect">
            <a:avLst/>
          </a:prstGeom>
        </p:spPr>
        <p:txBody>
          <a:bodyPr wrap="square">
            <a:spAutoFit/>
          </a:bodyPr>
          <a:lstStyle>
            <a:defPPr>
              <a:defRPr lang="en-US"/>
            </a:defPPr>
            <a:lvl1pPr algn="ctr">
              <a:defRPr sz="24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sz="2200">
                <a:solidFill>
                  <a:srgbClr val="1987FF"/>
                </a:solidFill>
              </a:rPr>
              <a:t>Conventional at F/8</a:t>
            </a:r>
          </a:p>
          <a:p>
            <a:pPr algn="l"/>
            <a:r>
              <a:rPr lang="en-US" sz="2000" b="0">
                <a:solidFill>
                  <a:schemeClr val="tx1">
                    <a:lumMod val="85000"/>
                    <a:lumOff val="15000"/>
                  </a:schemeClr>
                </a:solidFill>
                <a:latin typeface="+mn-lt"/>
              </a:rPr>
              <a:t>DOF (r</a:t>
            </a:r>
            <a:r>
              <a:rPr lang="en-US" sz="2000" b="0" baseline="-25000">
                <a:solidFill>
                  <a:schemeClr val="tx1">
                    <a:lumMod val="85000"/>
                    <a:lumOff val="15000"/>
                  </a:schemeClr>
                </a:solidFill>
                <a:latin typeface="+mn-lt"/>
              </a:rPr>
              <a:t>o</a:t>
            </a:r>
            <a:r>
              <a:rPr lang="en-US" sz="2000" b="0">
                <a:solidFill>
                  <a:schemeClr val="tx1">
                    <a:lumMod val="85000"/>
                    <a:lumOff val="15000"/>
                  </a:schemeClr>
                </a:solidFill>
                <a:latin typeface="+mn-lt"/>
              </a:rPr>
              <a:t>) = 12.5 </a:t>
            </a:r>
            <a:r>
              <a:rPr lang="en-US" sz="2000" b="0" i="1">
                <a:solidFill>
                  <a:schemeClr val="tx1">
                    <a:lumMod val="85000"/>
                    <a:lumOff val="15000"/>
                  </a:schemeClr>
                </a:solidFill>
                <a:latin typeface="Times New Roman" panose="02020603050405020304" pitchFamily="18" charset="0"/>
              </a:rPr>
              <a:t>cm</a:t>
            </a:r>
            <a:r>
              <a:rPr lang="en-US" sz="2000" b="0">
                <a:solidFill>
                  <a:schemeClr val="tx1">
                    <a:lumMod val="85000"/>
                    <a:lumOff val="15000"/>
                  </a:schemeClr>
                </a:solidFill>
                <a:latin typeface="+mn-lt"/>
              </a:rPr>
              <a:t> </a:t>
            </a:r>
            <a:endParaRPr lang="en-US" sz="2000" b="0" dirty="0">
              <a:solidFill>
                <a:schemeClr val="tx1">
                  <a:lumMod val="85000"/>
                  <a:lumOff val="15000"/>
                </a:schemeClr>
              </a:solidFill>
              <a:latin typeface="+mn-lt"/>
            </a:endParaRPr>
          </a:p>
        </p:txBody>
      </p:sp>
      <mc:AlternateContent xmlns:mc="http://schemas.openxmlformats.org/markup-compatibility/2006" xmlns:a14="http://schemas.microsoft.com/office/drawing/2010/main">
        <mc:Choice Requires="a14">
          <p:sp>
            <p:nvSpPr>
              <p:cNvPr id="34" name="TextBox 33"/>
              <p:cNvSpPr txBox="1"/>
              <p:nvPr/>
            </p:nvSpPr>
            <p:spPr>
              <a:xfrm>
                <a:off x="169682" y="4495239"/>
                <a:ext cx="1930317" cy="1077218"/>
              </a:xfrm>
              <a:prstGeom prst="rect">
                <a:avLst/>
              </a:prstGeom>
              <a:noFill/>
            </p:spPr>
            <p:txBody>
              <a:bodyPr wrap="square" rtlCol="0">
                <a:spAutoFit/>
              </a:bodyPr>
              <a:lstStyle/>
              <a:p>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AFS*</a:t>
                </a:r>
              </a:p>
              <a:p>
                <a:pPr lvl="0"/>
                <a:r>
                  <a:rPr lang="en-US" sz="2000">
                    <a:solidFill>
                      <a:prstClr val="black">
                        <a:lumMod val="85000"/>
                        <a:lumOff val="15000"/>
                      </a:prstClr>
                    </a:solidFill>
                  </a:rPr>
                  <a:t>DOF (r</a:t>
                </a:r>
                <a:r>
                  <a:rPr lang="en-US" sz="2000" baseline="-25000">
                    <a:solidFill>
                      <a:prstClr val="black">
                        <a:lumMod val="85000"/>
                        <a:lumOff val="15000"/>
                      </a:prstClr>
                    </a:solidFill>
                  </a:rPr>
                  <a:t>o</a:t>
                </a:r>
                <a:r>
                  <a:rPr lang="en-US" sz="2000">
                    <a:solidFill>
                      <a:prstClr val="black">
                        <a:lumMod val="85000"/>
                        <a:lumOff val="15000"/>
                      </a:prstClr>
                    </a:solidFill>
                  </a:rPr>
                  <a:t>) </a:t>
                </a:r>
                <a14:m>
                  <m:oMath xmlns:m="http://schemas.openxmlformats.org/officeDocument/2006/math">
                    <m:r>
                      <a:rPr lang="en-US" sz="2000" b="0" i="1" smtClean="0">
                        <a:solidFill>
                          <a:prstClr val="black">
                            <a:lumMod val="85000"/>
                            <a:lumOff val="15000"/>
                          </a:prstClr>
                        </a:solidFill>
                        <a:latin typeface="Cambria Math" panose="02040503050406030204" pitchFamily="18" charset="0"/>
                      </a:rPr>
                      <m:t>≥</m:t>
                    </m:r>
                  </m:oMath>
                </a14:m>
                <a:r>
                  <a:rPr lang="en-US" sz="2000">
                    <a:solidFill>
                      <a:prstClr val="black">
                        <a:lumMod val="85000"/>
                        <a:lumOff val="15000"/>
                      </a:prstClr>
                    </a:solidFill>
                  </a:rPr>
                  <a:t> 1.2 </a:t>
                </a:r>
                <a:r>
                  <a:rPr lang="en-US" sz="2000" i="1">
                    <a:solidFill>
                      <a:prstClr val="black">
                        <a:lumMod val="85000"/>
                        <a:lumOff val="15000"/>
                      </a:prstClr>
                    </a:solidFill>
                    <a:latin typeface="Times New Roman" panose="02020603050405020304" pitchFamily="18" charset="0"/>
                    <a:cs typeface="Times New Roman" panose="02020603050405020304" pitchFamily="18" charset="0"/>
                  </a:rPr>
                  <a:t>m</a:t>
                </a:r>
                <a:r>
                  <a:rPr lang="en-US" sz="2000">
                    <a:solidFill>
                      <a:prstClr val="black">
                        <a:lumMod val="85000"/>
                        <a:lumOff val="15000"/>
                      </a:prstClr>
                    </a:solidFill>
                  </a:rPr>
                  <a:t> </a:t>
                </a:r>
              </a:p>
              <a:p>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69682" y="4495239"/>
                <a:ext cx="1930317" cy="1077218"/>
              </a:xfrm>
              <a:prstGeom prst="rect">
                <a:avLst/>
              </a:prstGeom>
              <a:blipFill>
                <a:blip r:embed="rId12"/>
                <a:stretch>
                  <a:fillRect l="-4114" t="-2825" r="-633"/>
                </a:stretch>
              </a:blipFill>
            </p:spPr>
            <p:txBody>
              <a:bodyPr/>
              <a:lstStyle/>
              <a:p>
                <a:r>
                  <a:rPr lang="en-US">
                    <a:noFill/>
                  </a:rPr>
                  <a:t> </a:t>
                </a:r>
              </a:p>
            </p:txBody>
          </p:sp>
        </mc:Fallback>
      </mc:AlternateContent>
      <p:sp>
        <p:nvSpPr>
          <p:cNvPr id="35" name="TextBox 34"/>
          <p:cNvSpPr txBox="1"/>
          <p:nvPr/>
        </p:nvSpPr>
        <p:spPr>
          <a:xfrm>
            <a:off x="164592" y="167635"/>
            <a:ext cx="11614865"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AFS with 14 focal stack images resulted 9.8x DOF than conventional imaging </a:t>
            </a:r>
          </a:p>
          <a:p>
            <a:r>
              <a:rPr lang="en-US" sz="2600" b="1" dirty="0">
                <a:solidFill>
                  <a:srgbClr val="FF3F7A"/>
                </a:solidFill>
                <a:latin typeface="Euclid" panose="02020503060505020303" pitchFamily="18" charset="0"/>
              </a:rPr>
              <a:t>for a </a:t>
            </a:r>
            <a:r>
              <a:rPr lang="en-US" sz="2600" b="1" dirty="0" err="1">
                <a:solidFill>
                  <a:srgbClr val="FF3F7A"/>
                </a:solidFill>
                <a:latin typeface="Euclid" panose="02020503060505020303" pitchFamily="18" charset="0"/>
              </a:rPr>
              <a:t>r</a:t>
            </a:r>
            <a:r>
              <a:rPr lang="en-US" sz="2600" b="1" baseline="-25000" dirty="0" err="1">
                <a:solidFill>
                  <a:srgbClr val="FF3F7A"/>
                </a:solidFill>
                <a:latin typeface="Euclid" panose="02020503060505020303" pitchFamily="18" charset="0"/>
              </a:rPr>
              <a:t>o</a:t>
            </a:r>
            <a:r>
              <a:rPr lang="en-US" sz="2600" b="1" dirty="0">
                <a:solidFill>
                  <a:srgbClr val="FF3F7A"/>
                </a:solidFill>
                <a:latin typeface="Euclid" panose="02020503060505020303" pitchFamily="18" charset="0"/>
              </a:rPr>
              <a:t> = 3.94 </a:t>
            </a:r>
            <a:r>
              <a:rPr lang="en-US" sz="2600" b="1" i="1" dirty="0" err="1">
                <a:solidFill>
                  <a:srgbClr val="FF3F7A"/>
                </a:solidFill>
                <a:latin typeface="Euclid" panose="02020503060505020303" pitchFamily="18" charset="0"/>
              </a:rPr>
              <a:t>lp</a:t>
            </a:r>
            <a:r>
              <a:rPr lang="en-US" sz="2600" b="1" i="1" dirty="0">
                <a:solidFill>
                  <a:srgbClr val="FF3F7A"/>
                </a:solidFill>
                <a:latin typeface="Euclid" panose="02020503060505020303" pitchFamily="18" charset="0"/>
              </a:rPr>
              <a:t>/mm</a:t>
            </a:r>
            <a:r>
              <a:rPr lang="en-US" sz="2600" b="1" dirty="0">
                <a:solidFill>
                  <a:srgbClr val="FF3F7A"/>
                </a:solidFill>
                <a:latin typeface="Euclid" panose="02020503060505020303" pitchFamily="18" charset="0"/>
              </a:rPr>
              <a:t> target at 3.43 </a:t>
            </a:r>
            <a:r>
              <a:rPr lang="en-US" sz="2600" b="1" i="1" dirty="0">
                <a:solidFill>
                  <a:srgbClr val="FF3F7A"/>
                </a:solidFill>
                <a:latin typeface="Euclid" panose="02020503060505020303" pitchFamily="18" charset="0"/>
              </a:rPr>
              <a:t>m</a:t>
            </a:r>
          </a:p>
        </p:txBody>
      </p:sp>
      <p:sp>
        <p:nvSpPr>
          <p:cNvPr id="19" name="TextBox 18"/>
          <p:cNvSpPr txBox="1"/>
          <p:nvPr/>
        </p:nvSpPr>
        <p:spPr>
          <a:xfrm>
            <a:off x="2281424" y="6287345"/>
            <a:ext cx="9575698" cy="400110"/>
          </a:xfrm>
          <a:prstGeom prst="rect">
            <a:avLst/>
          </a:prstGeom>
          <a:noFill/>
        </p:spPr>
        <p:txBody>
          <a:bodyPr wrap="none" rtlCol="0">
            <a:spAutoFit/>
          </a:bodyPr>
          <a:lstStyle/>
          <a:p>
            <a:r>
              <a:rPr lang="en-US" sz="2000" dirty="0">
                <a:solidFill>
                  <a:schemeClr val="tx1">
                    <a:lumMod val="85000"/>
                    <a:lumOff val="15000"/>
                  </a:schemeClr>
                </a:solidFill>
              </a:rPr>
              <a:t>*In this example, the focal stack images, after registration, were fused using Helicon focus. </a:t>
            </a:r>
          </a:p>
        </p:txBody>
      </p:sp>
      <p:sp>
        <p:nvSpPr>
          <p:cNvPr id="2" name="Slide Number Placeholder 1"/>
          <p:cNvSpPr>
            <a:spLocks noGrp="1"/>
          </p:cNvSpPr>
          <p:nvPr>
            <p:ph type="sldNum" sz="quarter" idx="12"/>
          </p:nvPr>
        </p:nvSpPr>
        <p:spPr/>
        <p:txBody>
          <a:bodyPr/>
          <a:lstStyle/>
          <a:p>
            <a:fld id="{8295466C-6D01-4B7B-82FE-0060F6C0E0EB}" type="slidenum">
              <a:rPr lang="en-US" smtClean="0"/>
              <a:t>58</a:t>
            </a:fld>
            <a:endParaRPr lang="en-US"/>
          </a:p>
        </p:txBody>
      </p:sp>
    </p:spTree>
    <p:extLst>
      <p:ext uri="{BB962C8B-B14F-4D97-AF65-F5344CB8AC3E}">
        <p14:creationId xmlns:p14="http://schemas.microsoft.com/office/powerpoint/2010/main" val="3154345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2858003" y="1209899"/>
            <a:ext cx="6475995" cy="3057674"/>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Lst>
          </a:blip>
          <a:srcRect l="22493" t="31531" r="17783" b="35268"/>
          <a:stretch/>
        </p:blipFill>
        <p:spPr>
          <a:xfrm>
            <a:off x="3656474" y="4442792"/>
            <a:ext cx="4879053" cy="2179092"/>
          </a:xfrm>
          <a:prstGeom prst="rect">
            <a:avLst/>
          </a:prstGeom>
          <a:ln w="25400">
            <a:solidFill>
              <a:srgbClr val="FF335A"/>
            </a:solidFill>
          </a:ln>
        </p:spPr>
      </p:pic>
      <p:sp>
        <p:nvSpPr>
          <p:cNvPr id="6" name="TextBox 5"/>
          <p:cNvSpPr txBox="1"/>
          <p:nvPr/>
        </p:nvSpPr>
        <p:spPr>
          <a:xfrm>
            <a:off x="164592" y="167635"/>
            <a:ext cx="11614865"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Automatic registration and image fusion fails if the lens is not rotated about the center of the entrance pupil</a:t>
            </a:r>
            <a:endParaRPr lang="en-US" sz="2600" b="1" i="1" dirty="0">
              <a:solidFill>
                <a:srgbClr val="FF3F7A"/>
              </a:solidFill>
              <a:latin typeface="Euclid" panose="02020503060505020303" pitchFamily="18" charset="0"/>
            </a:endParaRPr>
          </a:p>
        </p:txBody>
      </p:sp>
      <p:sp>
        <p:nvSpPr>
          <p:cNvPr id="7" name="TextBox 6"/>
          <p:cNvSpPr txBox="1"/>
          <p:nvPr/>
        </p:nvSpPr>
        <p:spPr>
          <a:xfrm>
            <a:off x="220025" y="2591325"/>
            <a:ext cx="3082032" cy="769441"/>
          </a:xfrm>
          <a:prstGeom prst="rect">
            <a:avLst/>
          </a:prstGeom>
        </p:spPr>
        <p:txBody>
          <a:bodyPr wrap="square">
            <a:spAutoFit/>
          </a:bodyPr>
          <a:lstStyle>
            <a:defPPr>
              <a:defRPr lang="en-US"/>
            </a:defPPr>
            <a:lvl1pPr algn="ctr">
              <a:defRPr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dirty="0"/>
              <a:t>Output of Helicon focus  </a:t>
            </a:r>
          </a:p>
        </p:txBody>
      </p:sp>
      <p:sp>
        <p:nvSpPr>
          <p:cNvPr id="8" name="Rectangle 7"/>
          <p:cNvSpPr/>
          <p:nvPr/>
        </p:nvSpPr>
        <p:spPr>
          <a:xfrm>
            <a:off x="6223397" y="2400348"/>
            <a:ext cx="715287" cy="173803"/>
          </a:xfrm>
          <a:prstGeom prst="rect">
            <a:avLst/>
          </a:prstGeom>
          <a:noFill/>
          <a:ln w="15875">
            <a:solidFill>
              <a:srgbClr val="FF3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59</a:t>
            </a:fld>
            <a:endParaRPr lang="en-US"/>
          </a:p>
        </p:txBody>
      </p:sp>
    </p:spTree>
    <p:extLst>
      <p:ext uri="{BB962C8B-B14F-4D97-AF65-F5344CB8AC3E}">
        <p14:creationId xmlns:p14="http://schemas.microsoft.com/office/powerpoint/2010/main" val="392072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732999"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depth of field (DOF) is the limited range of distances in the scene within which subjects appear sharp in the image</a:t>
            </a:r>
            <a:endParaRPr lang="en-US" sz="2600" b="1" dirty="0">
              <a:solidFill>
                <a:srgbClr val="FF3F7A"/>
              </a:solidFill>
              <a:latin typeface="Euclid" panose="02020503060505020303" pitchFamily="18" charset="0"/>
            </a:endParaRPr>
          </a:p>
        </p:txBody>
      </p:sp>
      <p:grpSp>
        <p:nvGrpSpPr>
          <p:cNvPr id="28" name="with DOF boundaries"/>
          <p:cNvGrpSpPr/>
          <p:nvPr/>
        </p:nvGrpSpPr>
        <p:grpSpPr>
          <a:xfrm>
            <a:off x="549990" y="1612671"/>
            <a:ext cx="10372035" cy="1930474"/>
            <a:chOff x="750950" y="1974399"/>
            <a:chExt cx="10372035" cy="1930474"/>
          </a:xfrm>
        </p:grpSpPr>
        <p:sp>
          <p:nvSpPr>
            <p:cNvPr id="10" name="Rectangle 9"/>
            <p:cNvSpPr/>
            <p:nvPr/>
          </p:nvSpPr>
          <p:spPr>
            <a:xfrm>
              <a:off x="10662183" y="2623797"/>
              <a:ext cx="460802" cy="615979"/>
            </a:xfrm>
            <a:prstGeom prst="rect">
              <a:avLst/>
            </a:prstGeom>
            <a:solidFill>
              <a:srgbClr val="00B050">
                <a:alpha val="67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37" y="2220570"/>
              <a:ext cx="1407847" cy="1422436"/>
            </a:xfrm>
            <a:prstGeom prst="rect">
              <a:avLst/>
            </a:prstGeom>
          </p:spPr>
        </p:pic>
        <p:cxnSp>
          <p:nvCxnSpPr>
            <p:cNvPr id="4" name="Straight Connector 3"/>
            <p:cNvCxnSpPr/>
            <p:nvPr/>
          </p:nvCxnSpPr>
          <p:spPr>
            <a:xfrm flipV="1">
              <a:off x="3446541" y="2939635"/>
              <a:ext cx="5532120"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0128783" y="2943656"/>
              <a:ext cx="74980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9385467" y="2939635"/>
              <a:ext cx="24688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9747417" y="2942395"/>
              <a:ext cx="91440"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84507" y="1974399"/>
              <a:ext cx="1153575" cy="1930474"/>
            </a:xfrm>
            <a:prstGeom prst="rect">
              <a:avLst/>
            </a:prstGeom>
            <a:solidFill>
              <a:schemeClr val="accent2">
                <a:lumMod val="60000"/>
                <a:lumOff val="40000"/>
                <a:alpha val="65000"/>
              </a:scheme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2379223" y="2939626"/>
              <a:ext cx="106984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809221" y="1974399"/>
              <a:ext cx="1153575" cy="1930474"/>
            </a:xfrm>
            <a:prstGeom prst="rect">
              <a:avLst/>
            </a:prstGeom>
            <a:solidFill>
              <a:srgbClr val="FF9225">
                <a:alpha val="65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1278541" y="2934131"/>
              <a:ext cx="106984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50950" y="1974399"/>
              <a:ext cx="1153575" cy="1930474"/>
            </a:xfrm>
            <a:prstGeom prst="rect">
              <a:avLst/>
            </a:prstGeom>
            <a:solidFill>
              <a:schemeClr val="accent2">
                <a:lumMod val="60000"/>
                <a:lumOff val="40000"/>
                <a:alpha val="65000"/>
              </a:scheme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without DOF boundaries"/>
          <p:cNvGrpSpPr/>
          <p:nvPr/>
        </p:nvGrpSpPr>
        <p:grpSpPr>
          <a:xfrm>
            <a:off x="1608261" y="1612671"/>
            <a:ext cx="9313764" cy="1930474"/>
            <a:chOff x="1809221" y="1974399"/>
            <a:chExt cx="9313764" cy="1930474"/>
          </a:xfrm>
        </p:grpSpPr>
        <p:sp>
          <p:nvSpPr>
            <p:cNvPr id="30" name="Rectangle 29"/>
            <p:cNvSpPr/>
            <p:nvPr/>
          </p:nvSpPr>
          <p:spPr>
            <a:xfrm>
              <a:off x="10662183" y="2623797"/>
              <a:ext cx="460802" cy="615979"/>
            </a:xfrm>
            <a:prstGeom prst="rect">
              <a:avLst/>
            </a:prstGeom>
            <a:solidFill>
              <a:srgbClr val="00B050">
                <a:alpha val="67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37" y="2220570"/>
              <a:ext cx="1407847" cy="1422436"/>
            </a:xfrm>
            <a:prstGeom prst="rect">
              <a:avLst/>
            </a:prstGeom>
          </p:spPr>
        </p:pic>
        <p:cxnSp>
          <p:nvCxnSpPr>
            <p:cNvPr id="32" name="Straight Connector 31"/>
            <p:cNvCxnSpPr/>
            <p:nvPr/>
          </p:nvCxnSpPr>
          <p:spPr>
            <a:xfrm>
              <a:off x="2367962" y="2939635"/>
              <a:ext cx="6610699"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0128783" y="2943656"/>
              <a:ext cx="74980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9385467" y="2939635"/>
              <a:ext cx="24688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9747417" y="2942395"/>
              <a:ext cx="91440"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1809221" y="1974399"/>
              <a:ext cx="1153575" cy="1930474"/>
            </a:xfrm>
            <a:prstGeom prst="rect">
              <a:avLst/>
            </a:prstGeom>
            <a:solidFill>
              <a:srgbClr val="FF9225">
                <a:alpha val="65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4" name="TextBox 43"/>
              <p:cNvSpPr txBox="1"/>
              <p:nvPr/>
            </p:nvSpPr>
            <p:spPr>
              <a:xfrm>
                <a:off x="5486010" y="2590684"/>
                <a:ext cx="6669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40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oMath>
                  </m:oMathPara>
                </a14:m>
                <a:endParaRPr lang="en-US">
                  <a:solidFill>
                    <a:srgbClr val="3A9AFF"/>
                  </a:solidFill>
                  <a:ea typeface="Segoe UI Symbol" panose="020B0502040204020203" pitchFamily="34" charset="0"/>
                  <a:cs typeface="Times New Roman" panose="02020603050405020304" pitchFamily="18"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5486010" y="2590684"/>
                <a:ext cx="666977"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0042750" y="2590684"/>
                <a:ext cx="4293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oMath>
                  </m:oMathPara>
                </a14:m>
                <a:endParaRPr lang="en-US" sz="2400">
                  <a:solidFill>
                    <a:srgbClr val="00B050"/>
                  </a:solidFill>
                  <a:ea typeface="Segoe UI Symbol" panose="020B0502040204020203" pitchFamily="34" charset="0"/>
                  <a:cs typeface="Times New Roman" panose="02020603050405020304" pitchFamily="18"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10042750" y="2590684"/>
                <a:ext cx="429348" cy="461665"/>
              </a:xfrm>
              <a:prstGeom prst="rect">
                <a:avLst/>
              </a:prstGeom>
              <a:blipFill>
                <a:blip r:embed="rId5"/>
                <a:stretch>
                  <a:fillRect/>
                </a:stretch>
              </a:blipFill>
            </p:spPr>
            <p:txBody>
              <a:bodyPr/>
              <a:lstStyle/>
              <a:p>
                <a:r>
                  <a:rPr lang="en-US">
                    <a:noFill/>
                  </a:rPr>
                  <a:t> </a:t>
                </a:r>
              </a:p>
            </p:txBody>
          </p:sp>
        </mc:Fallback>
      </mc:AlternateContent>
      <p:grpSp>
        <p:nvGrpSpPr>
          <p:cNvPr id="48" name="Group 47"/>
          <p:cNvGrpSpPr/>
          <p:nvPr/>
        </p:nvGrpSpPr>
        <p:grpSpPr>
          <a:xfrm>
            <a:off x="4445568" y="3481991"/>
            <a:ext cx="3603838" cy="724494"/>
            <a:chOff x="4549503" y="4309242"/>
            <a:chExt cx="3603838" cy="724494"/>
          </a:xfrm>
        </p:grpSpPr>
        <mc:AlternateContent xmlns:mc="http://schemas.openxmlformats.org/markup-compatibility/2006" xmlns:a14="http://schemas.microsoft.com/office/drawing/2010/main">
          <mc:Choice Requires="a14">
            <p:sp>
              <p:nvSpPr>
                <p:cNvPr id="46" name="TextBox 45"/>
                <p:cNvSpPr txBox="1"/>
                <p:nvPr/>
              </p:nvSpPr>
              <p:spPr>
                <a:xfrm>
                  <a:off x="6571754" y="4309242"/>
                  <a:ext cx="1581587" cy="7244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solidFill>
                                  <a:srgbClr val="3A9AFF"/>
                                </a:solidFill>
                                <a:latin typeface="Cambria Math" panose="02040503050406030204" pitchFamily="18" charset="0"/>
                              </a:rPr>
                              <m:t>−</m:t>
                            </m:r>
                            <m:r>
                              <a:rPr lang="en-US" sz="2000" b="0" i="1" smtClean="0">
                                <a:solidFill>
                                  <a:srgbClr val="3A9AFF"/>
                                </a:solidFill>
                                <a:latin typeface="Cambria Math" panose="02040503050406030204" pitchFamily="18" charset="0"/>
                              </a:rPr>
                              <m:t>𝑢</m:t>
                            </m:r>
                            <m:r>
                              <a:rPr lang="en-US" sz="2000" b="0" i="1" smtClean="0">
                                <a:solidFill>
                                  <a:srgbClr val="3A9AFF"/>
                                </a:solidFill>
                                <a:latin typeface="Cambria Math" panose="02040503050406030204" pitchFamily="18" charset="0"/>
                              </a:rPr>
                              <m:t> </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solidFill>
                                  <a:srgbClr val="00B050"/>
                                </a:solidFill>
                                <a:latin typeface="Cambria Math" panose="02040503050406030204" pitchFamily="18" charset="0"/>
                              </a:rPr>
                              <m:t>𝑣</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𝑓</m:t>
                            </m:r>
                          </m:den>
                        </m:f>
                      </m:oMath>
                    </m:oMathPara>
                  </a14:m>
                  <a:endParaRPr lang="en-US" sz="2000"/>
                </a:p>
              </p:txBody>
            </p:sp>
          </mc:Choice>
          <mc:Fallback xmlns="">
            <p:sp>
              <p:nvSpPr>
                <p:cNvPr id="46" name="TextBox 45"/>
                <p:cNvSpPr txBox="1">
                  <a:spLocks noRot="1" noChangeAspect="1" noMove="1" noResize="1" noEditPoints="1" noAdjustHandles="1" noChangeArrowheads="1" noChangeShapeType="1" noTextEdit="1"/>
                </p:cNvSpPr>
                <p:nvPr/>
              </p:nvSpPr>
              <p:spPr>
                <a:xfrm>
                  <a:off x="6571754" y="4309242"/>
                  <a:ext cx="1581587" cy="724494"/>
                </a:xfrm>
                <a:prstGeom prst="rect">
                  <a:avLst/>
                </a:prstGeom>
                <a:blipFill>
                  <a:blip r:embed="rId6"/>
                  <a:stretch>
                    <a:fillRect/>
                  </a:stretch>
                </a:blipFill>
              </p:spPr>
              <p:txBody>
                <a:bodyPr/>
                <a:lstStyle/>
                <a:p>
                  <a:r>
                    <a:rPr lang="en-US">
                      <a:noFill/>
                    </a:rPr>
                    <a:t> </a:t>
                  </a:r>
                </a:p>
              </p:txBody>
            </p:sp>
          </mc:Fallback>
        </mc:AlternateContent>
        <p:sp>
          <p:nvSpPr>
            <p:cNvPr id="47" name="TextBox 46"/>
            <p:cNvSpPr txBox="1"/>
            <p:nvPr/>
          </p:nvSpPr>
          <p:spPr>
            <a:xfrm>
              <a:off x="4549503" y="4469999"/>
              <a:ext cx="2070823"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Gaussian formula:</a:t>
              </a:r>
            </a:p>
          </p:txBody>
        </p:sp>
      </p:grpSp>
      <p:sp>
        <p:nvSpPr>
          <p:cNvPr id="70" name="TextBox 69"/>
          <p:cNvSpPr txBox="1"/>
          <p:nvPr/>
        </p:nvSpPr>
        <p:spPr>
          <a:xfrm>
            <a:off x="9666623" y="1284900"/>
            <a:ext cx="1484894" cy="369332"/>
          </a:xfrm>
          <a:prstGeom prst="rect">
            <a:avLst/>
          </a:prstGeom>
          <a:noFill/>
        </p:spPr>
        <p:txBody>
          <a:bodyPr wrap="none" rtlCol="0">
            <a:spAutoFit/>
          </a:bodyPr>
          <a:lstStyle/>
          <a:p>
            <a:r>
              <a:rPr lang="en-US">
                <a:solidFill>
                  <a:srgbClr val="FF5050"/>
                </a:solidFill>
                <a:latin typeface="Times New Roman" panose="02020603050405020304" pitchFamily="18" charset="0"/>
                <a:cs typeface="Times New Roman" panose="02020603050405020304" pitchFamily="18" charset="0"/>
              </a:rPr>
              <a:t>Aperture stop</a:t>
            </a:r>
          </a:p>
        </p:txBody>
      </p:sp>
      <p:sp>
        <p:nvSpPr>
          <p:cNvPr id="71" name="TextBox 70"/>
          <p:cNvSpPr txBox="1"/>
          <p:nvPr/>
        </p:nvSpPr>
        <p:spPr>
          <a:xfrm>
            <a:off x="10410100" y="1928933"/>
            <a:ext cx="1335302" cy="369332"/>
          </a:xfrm>
          <a:prstGeom prst="rect">
            <a:avLst/>
          </a:prstGeom>
          <a:noFill/>
        </p:spPr>
        <p:txBody>
          <a:bodyPr wrap="none" rtlCol="0">
            <a:spAutoFit/>
          </a:bodyPr>
          <a:lstStyle/>
          <a:p>
            <a:r>
              <a:rPr lang="en-US">
                <a:solidFill>
                  <a:schemeClr val="tx1">
                    <a:lumMod val="65000"/>
                    <a:lumOff val="35000"/>
                  </a:schemeClr>
                </a:solidFill>
                <a:latin typeface="Times New Roman" panose="02020603050405020304" pitchFamily="18" charset="0"/>
                <a:cs typeface="Times New Roman" panose="02020603050405020304" pitchFamily="18" charset="0"/>
              </a:rPr>
              <a:t>Image plane</a:t>
            </a:r>
          </a:p>
        </p:txBody>
      </p:sp>
      <p:sp>
        <p:nvSpPr>
          <p:cNvPr id="72" name="Arc 71"/>
          <p:cNvSpPr/>
          <p:nvPr/>
        </p:nvSpPr>
        <p:spPr>
          <a:xfrm>
            <a:off x="9314641" y="1476984"/>
            <a:ext cx="1083690" cy="1083690"/>
          </a:xfrm>
          <a:prstGeom prst="arc">
            <a:avLst>
              <a:gd name="adj1" fmla="val 11086398"/>
              <a:gd name="adj2" fmla="val 15314360"/>
            </a:avLst>
          </a:prstGeom>
          <a:ln w="9525">
            <a:solidFill>
              <a:schemeClr val="tx1">
                <a:lumMod val="50000"/>
                <a:lumOff val="50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a:off x="9529228" y="837913"/>
            <a:ext cx="1532279"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Lens elements</a:t>
            </a:r>
          </a:p>
        </p:txBody>
      </p:sp>
      <p:sp>
        <p:nvSpPr>
          <p:cNvPr id="74" name="Arc 73"/>
          <p:cNvSpPr/>
          <p:nvPr/>
        </p:nvSpPr>
        <p:spPr>
          <a:xfrm>
            <a:off x="8868284" y="1019404"/>
            <a:ext cx="1645920" cy="1645920"/>
          </a:xfrm>
          <a:prstGeom prst="arc">
            <a:avLst>
              <a:gd name="adj1" fmla="val 10798597"/>
              <a:gd name="adj2" fmla="val 15751382"/>
            </a:avLst>
          </a:prstGeom>
          <a:ln w="9525">
            <a:solidFill>
              <a:schemeClr val="tx1">
                <a:lumMod val="50000"/>
                <a:lumOff val="50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9755429" y="1845596"/>
            <a:ext cx="366597" cy="366597"/>
          </a:xfrm>
          <a:prstGeom prst="arc">
            <a:avLst>
              <a:gd name="adj1" fmla="val 11086398"/>
              <a:gd name="adj2" fmla="val 15314360"/>
            </a:avLst>
          </a:prstGeom>
          <a:ln w="9525">
            <a:solidFill>
              <a:schemeClr val="tx1">
                <a:lumMod val="50000"/>
                <a:lumOff val="50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p:cNvSpPr txBox="1"/>
          <p:nvPr/>
        </p:nvSpPr>
        <p:spPr>
          <a:xfrm>
            <a:off x="9845264" y="1644601"/>
            <a:ext cx="1532279"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Lens elements</a:t>
            </a:r>
          </a:p>
        </p:txBody>
      </p:sp>
      <p:grpSp>
        <p:nvGrpSpPr>
          <p:cNvPr id="93" name="Group 92"/>
          <p:cNvGrpSpPr/>
          <p:nvPr/>
        </p:nvGrpSpPr>
        <p:grpSpPr>
          <a:xfrm>
            <a:off x="1071978" y="3005015"/>
            <a:ext cx="2167300" cy="369332"/>
            <a:chOff x="1272938" y="3949570"/>
            <a:chExt cx="2167300" cy="369332"/>
          </a:xfrm>
        </p:grpSpPr>
        <p:grpSp>
          <p:nvGrpSpPr>
            <p:cNvPr id="86" name="Group 85"/>
            <p:cNvGrpSpPr/>
            <p:nvPr/>
          </p:nvGrpSpPr>
          <p:grpSpPr>
            <a:xfrm>
              <a:off x="1272938" y="4042858"/>
              <a:ext cx="2167300" cy="175037"/>
              <a:chOff x="2105577" y="5096467"/>
              <a:chExt cx="2167300" cy="175037"/>
            </a:xfrm>
          </p:grpSpPr>
          <p:cxnSp>
            <p:nvCxnSpPr>
              <p:cNvPr id="87" name="Straight Arrow Connector 86"/>
              <p:cNvCxnSpPr/>
              <p:nvPr/>
            </p:nvCxnSpPr>
            <p:spPr>
              <a:xfrm flipV="1">
                <a:off x="2105577" y="5183985"/>
                <a:ext cx="2167128"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88" name="Straight Connector 87"/>
              <p:cNvCxnSpPr>
                <a:cxnSpLocks/>
              </p:cNvCxnSpPr>
              <p:nvPr/>
            </p:nvCxnSpPr>
            <p:spPr>
              <a:xfrm>
                <a:off x="427287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cxnSpLocks/>
              </p:cNvCxnSpPr>
              <p:nvPr/>
            </p:nvCxnSpPr>
            <p:spPr>
              <a:xfrm>
                <a:off x="210752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2042528" y="3949570"/>
              <a:ext cx="646331" cy="369332"/>
            </a:xfrm>
            <a:prstGeom prst="rect">
              <a:avLst/>
            </a:prstGeom>
            <a:solidFill>
              <a:srgbClr val="FFBF75"/>
            </a:solidFill>
          </p:spPr>
          <p:txBody>
            <a:bodyPr wrap="none" rtlCol="0">
              <a:spAutoFit/>
            </a:bodyPr>
            <a:lstStyle/>
            <a:p>
              <a:r>
                <a:rPr lang="en-US">
                  <a:latin typeface="Times New Roman" panose="02020603050405020304" pitchFamily="18" charset="0"/>
                  <a:cs typeface="Times New Roman" panose="02020603050405020304" pitchFamily="18" charset="0"/>
                </a:rPr>
                <a:t>DOF</a:t>
              </a:r>
            </a:p>
          </p:txBody>
        </p:sp>
      </p:grpSp>
      <p:grpSp>
        <p:nvGrpSpPr>
          <p:cNvPr id="109" name="Group 108"/>
          <p:cNvGrpSpPr/>
          <p:nvPr/>
        </p:nvGrpSpPr>
        <p:grpSpPr>
          <a:xfrm>
            <a:off x="59218" y="4958838"/>
            <a:ext cx="12055092" cy="1829967"/>
            <a:chOff x="8978" y="4707633"/>
            <a:chExt cx="12055092" cy="1829967"/>
          </a:xfrm>
        </p:grpSpPr>
        <p:cxnSp>
          <p:nvCxnSpPr>
            <p:cNvPr id="68" name="Straight Connector 67"/>
            <p:cNvCxnSpPr/>
            <p:nvPr/>
          </p:nvCxnSpPr>
          <p:spPr>
            <a:xfrm>
              <a:off x="10552741" y="5425469"/>
              <a:ext cx="732648" cy="0"/>
            </a:xfrm>
            <a:prstGeom prst="line">
              <a:avLst/>
            </a:prstGeom>
            <a:ln w="123825"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20948" y="5425469"/>
              <a:ext cx="732648" cy="0"/>
            </a:xfrm>
            <a:prstGeom prst="line">
              <a:avLst/>
            </a:prstGeom>
            <a:ln w="123825"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50103" y="4876800"/>
              <a:ext cx="1460656"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Shallow DOF</a:t>
              </a:r>
            </a:p>
          </p:txBody>
        </p:sp>
        <p:sp>
          <p:nvSpPr>
            <p:cNvPr id="78" name="TextBox 77"/>
            <p:cNvSpPr txBox="1"/>
            <p:nvPr/>
          </p:nvSpPr>
          <p:spPr>
            <a:xfrm>
              <a:off x="10310931" y="4876800"/>
              <a:ext cx="1238481"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Large DOF</a:t>
              </a:r>
            </a:p>
          </p:txBody>
        </p:sp>
        <p:sp>
          <p:nvSpPr>
            <p:cNvPr id="79" name="Arrow: Down 78"/>
            <p:cNvSpPr/>
            <p:nvPr/>
          </p:nvSpPr>
          <p:spPr>
            <a:xfrm rot="16200000">
              <a:off x="11534855" y="5163531"/>
              <a:ext cx="534556" cy="523875"/>
            </a:xfrm>
            <a:prstGeom prst="down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5050"/>
                </a:solidFill>
              </a:endParaRPr>
            </a:p>
          </p:txBody>
        </p:sp>
        <p:sp>
          <p:nvSpPr>
            <p:cNvPr id="80" name="Arrow: Down 79"/>
            <p:cNvSpPr/>
            <p:nvPr/>
          </p:nvSpPr>
          <p:spPr>
            <a:xfrm rot="5400000" flipH="1">
              <a:off x="3638" y="5163531"/>
              <a:ext cx="534556" cy="523875"/>
            </a:xfrm>
            <a:prstGeom prst="down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5050"/>
                </a:solidFill>
              </a:endParaRPr>
            </a:p>
          </p:txBody>
        </p:sp>
        <p:grpSp>
          <p:nvGrpSpPr>
            <p:cNvPr id="100" name="Group 99"/>
            <p:cNvGrpSpPr/>
            <p:nvPr/>
          </p:nvGrpSpPr>
          <p:grpSpPr>
            <a:xfrm>
              <a:off x="1797515" y="4707634"/>
              <a:ext cx="1371600" cy="1829966"/>
              <a:chOff x="1797515" y="4707634"/>
              <a:chExt cx="1371600" cy="1829966"/>
            </a:xfrm>
          </p:grpSpPr>
          <p:sp>
            <p:nvSpPr>
              <p:cNvPr id="55" name="TextBox 54"/>
              <p:cNvSpPr txBox="1"/>
              <p:nvPr/>
            </p:nvSpPr>
            <p:spPr>
              <a:xfrm>
                <a:off x="2121758" y="6137490"/>
                <a:ext cx="71833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F/5.6</a:t>
                </a:r>
              </a:p>
            </p:txBody>
          </p:sp>
          <p:grpSp>
            <p:nvGrpSpPr>
              <p:cNvPr id="99" name="Group 98"/>
              <p:cNvGrpSpPr/>
              <p:nvPr/>
            </p:nvGrpSpPr>
            <p:grpSpPr>
              <a:xfrm>
                <a:off x="1797515" y="4707634"/>
                <a:ext cx="1371600" cy="1402931"/>
                <a:chOff x="1797515" y="4707634"/>
                <a:chExt cx="1371600" cy="1402931"/>
              </a:xfrm>
            </p:grpSpPr>
            <p:pic>
              <p:nvPicPr>
                <p:cNvPr id="54" name="Picture 53"/>
                <p:cNvPicPr>
                  <a:picLocks noChangeAspect="1"/>
                </p:cNvPicPr>
                <p:nvPr/>
              </p:nvPicPr>
              <p:blipFill rotWithShape="1">
                <a:blip r:embed="rId7" cstate="hqprint">
                  <a:extLst>
                    <a:ext uri="{28A0092B-C50C-407E-A947-70E740481C1C}">
                      <a14:useLocalDpi xmlns:a14="http://schemas.microsoft.com/office/drawing/2010/main" val="0"/>
                    </a:ext>
                  </a:extLst>
                </a:blip>
                <a:srcRect l="66396" t="49560" r="445" b="1464"/>
                <a:stretch/>
              </p:blipFill>
              <p:spPr>
                <a:xfrm>
                  <a:off x="1797515" y="4707634"/>
                  <a:ext cx="1371600" cy="1402931"/>
                </a:xfrm>
                <a:prstGeom prst="rect">
                  <a:avLst/>
                </a:prstGeom>
              </p:spPr>
            </p:pic>
            <p:sp>
              <p:nvSpPr>
                <p:cNvPr id="94" name="Oval 93"/>
                <p:cNvSpPr/>
                <p:nvPr/>
              </p:nvSpPr>
              <p:spPr>
                <a:xfrm>
                  <a:off x="2071606" y="5003759"/>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 name="Group 101"/>
            <p:cNvGrpSpPr/>
            <p:nvPr/>
          </p:nvGrpSpPr>
          <p:grpSpPr>
            <a:xfrm>
              <a:off x="3573555" y="4707634"/>
              <a:ext cx="1371600" cy="1829966"/>
              <a:chOff x="3573555" y="4707634"/>
              <a:chExt cx="1371600" cy="1829966"/>
            </a:xfrm>
          </p:grpSpPr>
          <p:sp>
            <p:nvSpPr>
              <p:cNvPr id="57" name="TextBox 56"/>
              <p:cNvSpPr txBox="1"/>
              <p:nvPr/>
            </p:nvSpPr>
            <p:spPr>
              <a:xfrm>
                <a:off x="4002480" y="6137490"/>
                <a:ext cx="524374"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F/8</a:t>
                </a:r>
              </a:p>
            </p:txBody>
          </p:sp>
          <p:grpSp>
            <p:nvGrpSpPr>
              <p:cNvPr id="101" name="Group 100"/>
              <p:cNvGrpSpPr/>
              <p:nvPr/>
            </p:nvGrpSpPr>
            <p:grpSpPr>
              <a:xfrm>
                <a:off x="3573555" y="4707634"/>
                <a:ext cx="1371600" cy="1402931"/>
                <a:chOff x="3573555" y="4707634"/>
                <a:chExt cx="1371600" cy="1402931"/>
              </a:xfrm>
            </p:grpSpPr>
            <p:pic>
              <p:nvPicPr>
                <p:cNvPr id="53" name="Picture 52"/>
                <p:cNvPicPr>
                  <a:picLocks noChangeAspect="1"/>
                </p:cNvPicPr>
                <p:nvPr/>
              </p:nvPicPr>
              <p:blipFill rotWithShape="1">
                <a:blip r:embed="rId8" cstate="hqprint">
                  <a:extLst>
                    <a:ext uri="{28A0092B-C50C-407E-A947-70E740481C1C}">
                      <a14:useLocalDpi xmlns:a14="http://schemas.microsoft.com/office/drawing/2010/main" val="0"/>
                    </a:ext>
                  </a:extLst>
                </a:blip>
                <a:srcRect l="33422" t="50000" r="33419" b="1024"/>
                <a:stretch/>
              </p:blipFill>
              <p:spPr>
                <a:xfrm>
                  <a:off x="3573555" y="4707634"/>
                  <a:ext cx="1371600" cy="1402931"/>
                </a:xfrm>
                <a:prstGeom prst="rect">
                  <a:avLst/>
                </a:prstGeom>
              </p:spPr>
            </p:pic>
            <p:sp>
              <p:nvSpPr>
                <p:cNvPr id="95" name="Oval 94"/>
                <p:cNvSpPr/>
                <p:nvPr/>
              </p:nvSpPr>
              <p:spPr>
                <a:xfrm>
                  <a:off x="3827694" y="4983902"/>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4" name="Group 103"/>
            <p:cNvGrpSpPr/>
            <p:nvPr/>
          </p:nvGrpSpPr>
          <p:grpSpPr>
            <a:xfrm>
              <a:off x="5349595" y="4707634"/>
              <a:ext cx="1371600" cy="1829966"/>
              <a:chOff x="5349595" y="4707634"/>
              <a:chExt cx="1371600" cy="1829966"/>
            </a:xfrm>
          </p:grpSpPr>
          <p:sp>
            <p:nvSpPr>
              <p:cNvPr id="58" name="TextBox 57"/>
              <p:cNvSpPr txBox="1"/>
              <p:nvPr/>
            </p:nvSpPr>
            <p:spPr>
              <a:xfrm>
                <a:off x="5712387" y="6137490"/>
                <a:ext cx="65421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F/11</a:t>
                </a:r>
              </a:p>
            </p:txBody>
          </p:sp>
          <p:grpSp>
            <p:nvGrpSpPr>
              <p:cNvPr id="103" name="Group 102"/>
              <p:cNvGrpSpPr/>
              <p:nvPr/>
            </p:nvGrpSpPr>
            <p:grpSpPr>
              <a:xfrm>
                <a:off x="5349595" y="4707634"/>
                <a:ext cx="1371600" cy="1402931"/>
                <a:chOff x="5349595" y="4707634"/>
                <a:chExt cx="1371600" cy="1402931"/>
              </a:xfrm>
            </p:grpSpPr>
            <p:pic>
              <p:nvPicPr>
                <p:cNvPr id="52" name="Picture 51"/>
                <p:cNvPicPr>
                  <a:picLocks noChangeAspect="1"/>
                </p:cNvPicPr>
                <p:nvPr/>
              </p:nvPicPr>
              <p:blipFill rotWithShape="1">
                <a:blip r:embed="rId7" cstate="hqprint">
                  <a:extLst>
                    <a:ext uri="{28A0092B-C50C-407E-A947-70E740481C1C}">
                      <a14:useLocalDpi xmlns:a14="http://schemas.microsoft.com/office/drawing/2010/main" val="0"/>
                    </a:ext>
                  </a:extLst>
                </a:blip>
                <a:srcRect l="67494" t="1024" r="-653" b="50000"/>
                <a:stretch/>
              </p:blipFill>
              <p:spPr>
                <a:xfrm>
                  <a:off x="5349595" y="4707634"/>
                  <a:ext cx="1371600" cy="1402931"/>
                </a:xfrm>
                <a:prstGeom prst="rect">
                  <a:avLst/>
                </a:prstGeom>
              </p:spPr>
            </p:pic>
            <p:sp>
              <p:nvSpPr>
                <p:cNvPr id="96" name="Oval 95"/>
                <p:cNvSpPr/>
                <p:nvPr/>
              </p:nvSpPr>
              <p:spPr>
                <a:xfrm>
                  <a:off x="5595263" y="4974376"/>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6" name="Group 105"/>
            <p:cNvGrpSpPr/>
            <p:nvPr/>
          </p:nvGrpSpPr>
          <p:grpSpPr>
            <a:xfrm>
              <a:off x="7125635" y="4757874"/>
              <a:ext cx="1371600" cy="1779726"/>
              <a:chOff x="7125635" y="4757874"/>
              <a:chExt cx="1371600" cy="1779726"/>
            </a:xfrm>
          </p:grpSpPr>
          <p:sp>
            <p:nvSpPr>
              <p:cNvPr id="59" name="TextBox 58"/>
              <p:cNvSpPr txBox="1"/>
              <p:nvPr/>
            </p:nvSpPr>
            <p:spPr>
              <a:xfrm>
                <a:off x="7487578" y="6137490"/>
                <a:ext cx="65421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F/16</a:t>
                </a:r>
              </a:p>
            </p:txBody>
          </p:sp>
          <p:grpSp>
            <p:nvGrpSpPr>
              <p:cNvPr id="105" name="Group 104"/>
              <p:cNvGrpSpPr/>
              <p:nvPr/>
            </p:nvGrpSpPr>
            <p:grpSpPr>
              <a:xfrm>
                <a:off x="7125635" y="4757874"/>
                <a:ext cx="1371600" cy="1402931"/>
                <a:chOff x="7125635" y="4757874"/>
                <a:chExt cx="1371600" cy="1402931"/>
              </a:xfrm>
            </p:grpSpPr>
            <p:pic>
              <p:nvPicPr>
                <p:cNvPr id="51" name="Picture 50"/>
                <p:cNvPicPr>
                  <a:picLocks noChangeAspect="1"/>
                </p:cNvPicPr>
                <p:nvPr/>
              </p:nvPicPr>
              <p:blipFill rotWithShape="1">
                <a:blip r:embed="rId9" cstate="hqprint">
                  <a:extLst>
                    <a:ext uri="{28A0092B-C50C-407E-A947-70E740481C1C}">
                      <a14:useLocalDpi xmlns:a14="http://schemas.microsoft.com/office/drawing/2010/main" val="0"/>
                    </a:ext>
                  </a:extLst>
                </a:blip>
                <a:srcRect l="34598" t="2724" r="32242" b="48300"/>
                <a:stretch/>
              </p:blipFill>
              <p:spPr>
                <a:xfrm>
                  <a:off x="7125635" y="4757874"/>
                  <a:ext cx="1371600" cy="1402931"/>
                </a:xfrm>
                <a:prstGeom prst="rect">
                  <a:avLst/>
                </a:prstGeom>
              </p:spPr>
            </p:pic>
            <p:sp>
              <p:nvSpPr>
                <p:cNvPr id="97" name="Oval 96"/>
                <p:cNvSpPr/>
                <p:nvPr/>
              </p:nvSpPr>
              <p:spPr>
                <a:xfrm>
                  <a:off x="7362256" y="4983902"/>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8" name="Group 107"/>
            <p:cNvGrpSpPr/>
            <p:nvPr/>
          </p:nvGrpSpPr>
          <p:grpSpPr>
            <a:xfrm>
              <a:off x="8901676" y="4707633"/>
              <a:ext cx="1371600" cy="1829967"/>
              <a:chOff x="8901676" y="4707633"/>
              <a:chExt cx="1371600" cy="1829967"/>
            </a:xfrm>
          </p:grpSpPr>
          <p:sp>
            <p:nvSpPr>
              <p:cNvPr id="60" name="TextBox 59"/>
              <p:cNvSpPr txBox="1"/>
              <p:nvPr/>
            </p:nvSpPr>
            <p:spPr>
              <a:xfrm>
                <a:off x="9315471" y="6137490"/>
                <a:ext cx="65421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F/22</a:t>
                </a:r>
              </a:p>
            </p:txBody>
          </p:sp>
          <p:grpSp>
            <p:nvGrpSpPr>
              <p:cNvPr id="107" name="Group 106"/>
              <p:cNvGrpSpPr/>
              <p:nvPr/>
            </p:nvGrpSpPr>
            <p:grpSpPr>
              <a:xfrm>
                <a:off x="8901676" y="4707633"/>
                <a:ext cx="1371600" cy="1402931"/>
                <a:chOff x="8901676" y="4707633"/>
                <a:chExt cx="1371600" cy="1402931"/>
              </a:xfrm>
            </p:grpSpPr>
            <p:pic>
              <p:nvPicPr>
                <p:cNvPr id="50" name="Picture 49"/>
                <p:cNvPicPr>
                  <a:picLocks noChangeAspect="1"/>
                </p:cNvPicPr>
                <p:nvPr/>
              </p:nvPicPr>
              <p:blipFill rotWithShape="1">
                <a:blip r:embed="rId9" cstate="hqprint">
                  <a:extLst>
                    <a:ext uri="{28A0092B-C50C-407E-A947-70E740481C1C}">
                      <a14:useLocalDpi xmlns:a14="http://schemas.microsoft.com/office/drawing/2010/main" val="0"/>
                    </a:ext>
                  </a:extLst>
                </a:blip>
                <a:srcRect l="448" t="1017" r="66393" b="50007"/>
                <a:stretch/>
              </p:blipFill>
              <p:spPr>
                <a:xfrm>
                  <a:off x="8901676" y="4707633"/>
                  <a:ext cx="1371600" cy="1402931"/>
                </a:xfrm>
                <a:prstGeom prst="rect">
                  <a:avLst/>
                </a:prstGeom>
              </p:spPr>
            </p:pic>
            <p:sp>
              <p:nvSpPr>
                <p:cNvPr id="98" name="Oval 97"/>
                <p:cNvSpPr/>
                <p:nvPr/>
              </p:nvSpPr>
              <p:spPr>
                <a:xfrm>
                  <a:off x="9167043" y="4979139"/>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10" name="TextBox 109"/>
          <p:cNvSpPr txBox="1"/>
          <p:nvPr/>
        </p:nvSpPr>
        <p:spPr>
          <a:xfrm>
            <a:off x="1506123" y="3759293"/>
            <a:ext cx="1371600" cy="923330"/>
          </a:xfrm>
          <a:prstGeom prst="rect">
            <a:avLst/>
          </a:prstGeom>
          <a:noFill/>
        </p:spPr>
        <p:txBody>
          <a:bodyPr wrap="square" rtlCol="0">
            <a:spAutoFit/>
          </a:bodyPr>
          <a:lstStyle/>
          <a:p>
            <a:pPr algn="ctr"/>
            <a:r>
              <a:rPr lang="en-US">
                <a:solidFill>
                  <a:schemeClr val="tx1">
                    <a:lumMod val="65000"/>
                    <a:lumOff val="35000"/>
                  </a:schemeClr>
                </a:solidFill>
                <a:latin typeface="Times New Roman" panose="02020603050405020304" pitchFamily="18" charset="0"/>
                <a:cs typeface="Times New Roman" panose="02020603050405020304" pitchFamily="18" charset="0"/>
              </a:rPr>
              <a:t>Plane of sharp focus (PoSF)</a:t>
            </a:r>
          </a:p>
        </p:txBody>
      </p:sp>
      <p:sp>
        <p:nvSpPr>
          <p:cNvPr id="3" name="Slide Number Placeholder 2"/>
          <p:cNvSpPr>
            <a:spLocks noGrp="1"/>
          </p:cNvSpPr>
          <p:nvPr>
            <p:ph type="sldNum" sz="quarter" idx="12"/>
          </p:nvPr>
        </p:nvSpPr>
        <p:spPr/>
        <p:txBody>
          <a:bodyPr/>
          <a:lstStyle/>
          <a:p>
            <a:fld id="{8295466C-6D01-4B7B-82FE-0060F6C0E0EB}" type="slidenum">
              <a:rPr lang="en-US" smtClean="0"/>
              <a:t>6</a:t>
            </a:fld>
            <a:endParaRPr lang="en-US"/>
          </a:p>
        </p:txBody>
      </p:sp>
    </p:spTree>
    <p:extLst>
      <p:ext uri="{BB962C8B-B14F-4D97-AF65-F5344CB8AC3E}">
        <p14:creationId xmlns:p14="http://schemas.microsoft.com/office/powerpoint/2010/main" val="386726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614865"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Angular focus stacking method provides several advantages for extending the capture volume</a:t>
            </a:r>
          </a:p>
        </p:txBody>
      </p:sp>
      <p:sp>
        <p:nvSpPr>
          <p:cNvPr id="3" name="TextBox 2"/>
          <p:cNvSpPr txBox="1"/>
          <p:nvPr/>
        </p:nvSpPr>
        <p:spPr>
          <a:xfrm>
            <a:off x="378823" y="1319349"/>
            <a:ext cx="10118091" cy="1938992"/>
          </a:xfrm>
          <a:prstGeom prst="rect">
            <a:avLst/>
          </a:prstGeom>
          <a:noFill/>
        </p:spPr>
        <p:txBody>
          <a:bodyPr wrap="none" rtlCol="0">
            <a:spAutoFit/>
          </a:bodyPr>
          <a:lstStyle/>
          <a:p>
            <a:pPr marL="342900" indent="-342900">
              <a:buFont typeface="Arial" panose="020B0604020202020204" pitchFamily="34" charset="0"/>
              <a:buChar char="•"/>
            </a:pPr>
            <a:r>
              <a:rPr lang="en-US" sz="2000"/>
              <a:t>The method is simple</a:t>
            </a:r>
          </a:p>
          <a:p>
            <a:pPr marL="342900" indent="-342900">
              <a:buFont typeface="Arial" panose="020B0604020202020204" pitchFamily="34" charset="0"/>
              <a:buChar char="•"/>
            </a:pPr>
            <a:r>
              <a:rPr lang="en-US" sz="2000"/>
              <a:t>Low computational complexity</a:t>
            </a:r>
          </a:p>
          <a:p>
            <a:pPr marL="342900" indent="-342900">
              <a:buFont typeface="Arial" panose="020B0604020202020204" pitchFamily="34" charset="0"/>
              <a:buChar char="•"/>
            </a:pPr>
            <a:r>
              <a:rPr lang="en-US" sz="2000"/>
              <a:t>Easily scalable</a:t>
            </a:r>
          </a:p>
          <a:p>
            <a:pPr marL="342900" indent="-342900">
              <a:buFont typeface="Arial" panose="020B0604020202020204" pitchFamily="34" charset="0"/>
              <a:buChar char="•"/>
            </a:pPr>
            <a:r>
              <a:rPr lang="en-US" sz="2000"/>
              <a:t>Allows the break free from traditional optical imaging tradeoffs of resolution, DOF and noise</a:t>
            </a:r>
          </a:p>
          <a:p>
            <a:pPr marL="342900" indent="-342900">
              <a:buFont typeface="Arial" panose="020B0604020202020204" pitchFamily="34" charset="0"/>
              <a:buChar char="•"/>
            </a:pPr>
            <a:r>
              <a:rPr lang="en-US" sz="2000"/>
              <a:t>Faster capture time</a:t>
            </a:r>
          </a:p>
          <a:p>
            <a:pPr marL="342900" indent="-342900">
              <a:buFont typeface="Arial" panose="020B0604020202020204" pitchFamily="34" charset="0"/>
              <a:buChar char="•"/>
            </a:pPr>
            <a:endParaRPr lang="en-US" sz="2000"/>
          </a:p>
        </p:txBody>
      </p:sp>
      <p:sp>
        <p:nvSpPr>
          <p:cNvPr id="4" name="Slide Number Placeholder 3"/>
          <p:cNvSpPr>
            <a:spLocks noGrp="1"/>
          </p:cNvSpPr>
          <p:nvPr>
            <p:ph type="sldNum" sz="quarter" idx="12"/>
          </p:nvPr>
        </p:nvSpPr>
        <p:spPr/>
        <p:txBody>
          <a:bodyPr/>
          <a:lstStyle/>
          <a:p>
            <a:fld id="{8295466C-6D01-4B7B-82FE-0060F6C0E0EB}" type="slidenum">
              <a:rPr lang="en-US" smtClean="0"/>
              <a:t>60</a:t>
            </a:fld>
            <a:endParaRPr lang="en-US"/>
          </a:p>
        </p:txBody>
      </p:sp>
    </p:spTree>
    <p:extLst>
      <p:ext uri="{BB962C8B-B14F-4D97-AF65-F5344CB8AC3E}">
        <p14:creationId xmlns:p14="http://schemas.microsoft.com/office/powerpoint/2010/main" val="4031411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 hope that I have been able to convince you that ….</a:t>
            </a:r>
            <a:endParaRPr lang="en-US" sz="2600" b="1" dirty="0">
              <a:solidFill>
                <a:srgbClr val="FF3F7A"/>
              </a:solidFill>
              <a:latin typeface="Euclid" panose="02020503060505020303" pitchFamily="18" charset="0"/>
            </a:endParaRPr>
          </a:p>
        </p:txBody>
      </p:sp>
      <p:pic>
        <p:nvPicPr>
          <p:cNvPr id="3" name="Picture 2" descr="Award by gnokii - a cup"/>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25523" y="3534937"/>
            <a:ext cx="388607" cy="479023"/>
          </a:xfrm>
          <a:prstGeom prst="rect">
            <a:avLst/>
          </a:prstGeom>
        </p:spPr>
      </p:pic>
      <p:sp>
        <p:nvSpPr>
          <p:cNvPr id="4" name="Rectangle 3"/>
          <p:cNvSpPr/>
          <p:nvPr/>
        </p:nvSpPr>
        <p:spPr>
          <a:xfrm>
            <a:off x="419893" y="660078"/>
            <a:ext cx="11107836" cy="5493812"/>
          </a:xfrm>
          <a:prstGeom prst="rect">
            <a:avLst/>
          </a:prstGeom>
        </p:spPr>
        <p:txBody>
          <a:bodyPr wrap="square">
            <a:spAutoFit/>
          </a:bodyPr>
          <a:lstStyle/>
          <a:p>
            <a:pPr marL="342900" indent="-342900">
              <a:lnSpc>
                <a:spcPct val="200000"/>
              </a:lnSpc>
              <a:buFont typeface="+mj-lt"/>
              <a:buAutoNum type="arabicPeriod"/>
            </a:pPr>
            <a:r>
              <a:rPr lang="en-US"/>
              <a:t>New pair of general imaging models </a:t>
            </a:r>
          </a:p>
          <a:p>
            <a:pPr marL="800100" lvl="1" indent="-342900">
              <a:lnSpc>
                <a:spcPct val="200000"/>
              </a:lnSpc>
              <a:buFont typeface="Arial" panose="020B0604020202020204" pitchFamily="34" charset="0"/>
              <a:buChar char="•"/>
            </a:pPr>
            <a:r>
              <a:rPr lang="en-US"/>
              <a:t>Lens and the sensor planes can freely rotate about independent pivots</a:t>
            </a:r>
          </a:p>
          <a:p>
            <a:pPr marL="800100" lvl="1" indent="-342900">
              <a:lnSpc>
                <a:spcPct val="200000"/>
              </a:lnSpc>
              <a:buFont typeface="Arial" panose="020B0604020202020204" pitchFamily="34" charset="0"/>
              <a:buChar char="•"/>
            </a:pPr>
            <a:r>
              <a:rPr lang="en-US"/>
              <a:t>Pupil parameters enable accurate and efficient estimation of geometric image properties</a:t>
            </a:r>
          </a:p>
          <a:p>
            <a:pPr marL="342900" indent="-342900">
              <a:lnSpc>
                <a:spcPct val="200000"/>
              </a:lnSpc>
              <a:buFont typeface="+mj-lt"/>
              <a:buAutoNum type="arabicPeriod"/>
            </a:pPr>
            <a:r>
              <a:rPr lang="en-US"/>
              <a:t>A new computational imaging approach for extending the depth of field of imaging systems </a:t>
            </a:r>
          </a:p>
          <a:p>
            <a:pPr marL="342900" indent="-342900">
              <a:lnSpc>
                <a:spcPct val="200000"/>
              </a:lnSpc>
              <a:buFont typeface="+mj-lt"/>
              <a:buAutoNum type="arabicPeriod"/>
            </a:pPr>
            <a:r>
              <a:rPr lang="en-US"/>
              <a:t>Conference paper, Imaging and Applied Optics Congress 2016</a:t>
            </a:r>
          </a:p>
          <a:p>
            <a:pPr marL="800100" lvl="1" indent="-342900">
              <a:lnSpc>
                <a:spcPct val="200000"/>
              </a:lnSpc>
              <a:buFont typeface="Arial" panose="020B0604020202020204" pitchFamily="34" charset="0"/>
              <a:buChar char="•"/>
            </a:pPr>
            <a:r>
              <a:rPr lang="en-US"/>
              <a:t>Won Best Multimedia Award (         )</a:t>
            </a:r>
          </a:p>
          <a:p>
            <a:pPr marL="342900" indent="-342900">
              <a:lnSpc>
                <a:spcPct val="200000"/>
              </a:lnSpc>
              <a:buFont typeface="+mj-lt"/>
              <a:buAutoNum type="arabicPeriod"/>
            </a:pPr>
            <a:r>
              <a:rPr lang="en-US"/>
              <a:t>Journal paper submitted to OSA Applied Optics (stage: in peer review)</a:t>
            </a:r>
          </a:p>
          <a:p>
            <a:pPr marL="342900" indent="-342900">
              <a:lnSpc>
                <a:spcPct val="200000"/>
              </a:lnSpc>
              <a:buFont typeface="+mj-lt"/>
              <a:buAutoNum type="arabicPeriod"/>
            </a:pPr>
            <a:r>
              <a:rPr lang="en-US"/>
              <a:t>Software library for automating and externally controlling optical design and simulation tasks in Zemax</a:t>
            </a:r>
          </a:p>
          <a:p>
            <a:pPr marL="342900" indent="-342900">
              <a:lnSpc>
                <a:spcPct val="200000"/>
              </a:lnSpc>
              <a:buFont typeface="+mj-lt"/>
              <a:buAutoNum type="arabicPeriod"/>
            </a:pPr>
            <a:r>
              <a:rPr lang="en-US"/>
              <a:t>Invention disclosure (stage: patent being written by a lawyer) </a:t>
            </a:r>
          </a:p>
          <a:p>
            <a:pPr>
              <a:lnSpc>
                <a:spcPct val="150000"/>
              </a:lnSpc>
            </a:pPr>
            <a:r>
              <a:rPr lang="en-US"/>
              <a:t>  </a:t>
            </a:r>
          </a:p>
        </p:txBody>
      </p:sp>
      <p:sp>
        <p:nvSpPr>
          <p:cNvPr id="5" name="Slide Number Placeholder 4"/>
          <p:cNvSpPr>
            <a:spLocks noGrp="1"/>
          </p:cNvSpPr>
          <p:nvPr>
            <p:ph type="sldNum" sz="quarter" idx="12"/>
          </p:nvPr>
        </p:nvSpPr>
        <p:spPr/>
        <p:txBody>
          <a:bodyPr/>
          <a:lstStyle/>
          <a:p>
            <a:fld id="{8295466C-6D01-4B7B-82FE-0060F6C0E0EB}" type="slidenum">
              <a:rPr lang="en-US" smtClean="0"/>
              <a:t>61</a:t>
            </a:fld>
            <a:endParaRPr lang="en-US"/>
          </a:p>
        </p:txBody>
      </p:sp>
    </p:spTree>
    <p:extLst>
      <p:ext uri="{BB962C8B-B14F-4D97-AF65-F5344CB8AC3E}">
        <p14:creationId xmlns:p14="http://schemas.microsoft.com/office/powerpoint/2010/main" val="3738020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Acknowledgements</a:t>
            </a:r>
            <a:endParaRPr lang="en-US" sz="2600" b="1" dirty="0">
              <a:solidFill>
                <a:srgbClr val="FF3F7A"/>
              </a:solidFill>
              <a:latin typeface="Euclid" panose="02020503060505020303" pitchFamily="18" charset="0"/>
            </a:endParaRPr>
          </a:p>
        </p:txBody>
      </p:sp>
      <p:sp>
        <p:nvSpPr>
          <p:cNvPr id="5" name="Slide Number Placeholder 4"/>
          <p:cNvSpPr>
            <a:spLocks noGrp="1"/>
          </p:cNvSpPr>
          <p:nvPr>
            <p:ph type="sldNum" sz="quarter" idx="12"/>
          </p:nvPr>
        </p:nvSpPr>
        <p:spPr/>
        <p:txBody>
          <a:bodyPr/>
          <a:lstStyle/>
          <a:p>
            <a:fld id="{8295466C-6D01-4B7B-82FE-0060F6C0E0EB}" type="slidenum">
              <a:rPr lang="en-US" smtClean="0"/>
              <a:t>62</a:t>
            </a:fld>
            <a:endParaRPr lang="en-US"/>
          </a:p>
        </p:txBody>
      </p:sp>
    </p:spTree>
    <p:extLst>
      <p:ext uri="{BB962C8B-B14F-4D97-AF65-F5344CB8AC3E}">
        <p14:creationId xmlns:p14="http://schemas.microsoft.com/office/powerpoint/2010/main" val="3717284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422424" y="806361"/>
            <a:ext cx="3679825" cy="2436617"/>
            <a:chOff x="6209858" y="955446"/>
            <a:chExt cx="3679825" cy="2436617"/>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9149"/>
            <a:stretch/>
          </p:blipFill>
          <p:spPr>
            <a:xfrm>
              <a:off x="6209858" y="1191787"/>
              <a:ext cx="3678547" cy="1856213"/>
            </a:xfrm>
            <a:prstGeom prst="rect">
              <a:avLst/>
            </a:prstGeom>
          </p:spPr>
        </p:pic>
        <p:sp>
          <p:nvSpPr>
            <p:cNvPr id="8" name="TextBox 7"/>
            <p:cNvSpPr txBox="1"/>
            <p:nvPr/>
          </p:nvSpPr>
          <p:spPr>
            <a:xfrm>
              <a:off x="7895783" y="1353352"/>
              <a:ext cx="455574"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9" name="TextBox 8"/>
            <p:cNvSpPr txBox="1"/>
            <p:nvPr/>
          </p:nvSpPr>
          <p:spPr>
            <a:xfrm>
              <a:off x="8253695" y="1165178"/>
              <a:ext cx="455574"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10" name="TextBox 9"/>
            <p:cNvSpPr txBox="1"/>
            <p:nvPr/>
          </p:nvSpPr>
          <p:spPr>
            <a:xfrm>
              <a:off x="8654023" y="1028700"/>
              <a:ext cx="381836"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11" name="TextBox 10"/>
            <p:cNvSpPr txBox="1"/>
            <p:nvPr/>
          </p:nvSpPr>
          <p:spPr>
            <a:xfrm>
              <a:off x="9057833" y="955446"/>
              <a:ext cx="381836"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1%</a:t>
              </a:r>
            </a:p>
          </p:txBody>
        </p:sp>
        <p:cxnSp>
          <p:nvCxnSpPr>
            <p:cNvPr id="31" name="Straight Connector 30"/>
            <p:cNvCxnSpPr/>
            <p:nvPr/>
          </p:nvCxnSpPr>
          <p:spPr>
            <a:xfrm>
              <a:off x="7939339" y="1468829"/>
              <a:ext cx="36794"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20000" flipH="1">
              <a:off x="7908728" y="1468829"/>
              <a:ext cx="24529" cy="474245"/>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287350" y="1286510"/>
              <a:ext cx="39469"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20000" flipH="1">
              <a:off x="8251383" y="1286510"/>
              <a:ext cx="26313" cy="6858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680149" y="1137350"/>
              <a:ext cx="39544"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20000" flipH="1">
              <a:off x="8645083" y="1137350"/>
              <a:ext cx="26363" cy="6400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085714" y="1077972"/>
              <a:ext cx="36318"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21480000" flipH="1">
              <a:off x="9064504" y="1077972"/>
              <a:ext cx="24212" cy="32004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139117" y="2667000"/>
              <a:ext cx="16764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8789259" y="2590800"/>
              <a:ext cx="0" cy="320040"/>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159682" y="2692400"/>
              <a:ext cx="0" cy="228600"/>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27865" y="2906757"/>
              <a:ext cx="311304" cy="215444"/>
            </a:xfrm>
            <a:prstGeom prst="rect">
              <a:avLst/>
            </a:prstGeom>
            <a:noFill/>
          </p:spPr>
          <p:txBody>
            <a:bodyPr wrap="none" rtlCol="0">
              <a:spAutoFit/>
            </a:bodyPr>
            <a:lstStyle/>
            <a:p>
              <a:r>
                <a:rPr lang="en-US" sz="800" b="1" spc="100" dirty="0">
                  <a:solidFill>
                    <a:schemeClr val="tx1">
                      <a:lumMod val="65000"/>
                      <a:lumOff val="35000"/>
                    </a:schemeClr>
                  </a:solidFill>
                  <a:latin typeface="Magneto" panose="04030805050802020D02" pitchFamily="82" charset="0"/>
                </a:rPr>
                <a:t>C’</a:t>
              </a:r>
            </a:p>
          </p:txBody>
        </p:sp>
        <p:sp>
          <p:nvSpPr>
            <p:cNvPr id="20" name="TextBox 19"/>
            <p:cNvSpPr txBox="1"/>
            <p:nvPr/>
          </p:nvSpPr>
          <p:spPr>
            <a:xfrm>
              <a:off x="7947885" y="2908756"/>
              <a:ext cx="348172" cy="215444"/>
            </a:xfrm>
            <a:prstGeom prst="rect">
              <a:avLst/>
            </a:prstGeom>
            <a:noFill/>
          </p:spPr>
          <p:txBody>
            <a:bodyPr wrap="none" rtlCol="0">
              <a:spAutoFit/>
            </a:bodyPr>
            <a:lstStyle/>
            <a:p>
              <a:r>
                <a:rPr lang="en-US" sz="800" b="1" spc="100" dirty="0">
                  <a:solidFill>
                    <a:schemeClr val="tx1">
                      <a:lumMod val="85000"/>
                      <a:lumOff val="15000"/>
                    </a:schemeClr>
                  </a:solidFill>
                  <a:latin typeface="Magneto" panose="04030805050802020D02" pitchFamily="82" charset="0"/>
                </a:rPr>
                <a:t>A’</a:t>
              </a:r>
            </a:p>
          </p:txBody>
        </p:sp>
        <p:sp>
          <p:nvSpPr>
            <p:cNvPr id="21" name="TextBox 20"/>
            <p:cNvSpPr txBox="1"/>
            <p:nvPr/>
          </p:nvSpPr>
          <p:spPr>
            <a:xfrm>
              <a:off x="8652790" y="2904052"/>
              <a:ext cx="319318" cy="215444"/>
            </a:xfrm>
            <a:prstGeom prst="rect">
              <a:avLst/>
            </a:prstGeom>
            <a:noFill/>
          </p:spPr>
          <p:txBody>
            <a:bodyPr wrap="none" rtlCol="0">
              <a:spAutoFit/>
            </a:bodyPr>
            <a:lstStyle/>
            <a:p>
              <a:r>
                <a:rPr lang="en-US" sz="800" b="1" spc="100" dirty="0">
                  <a:solidFill>
                    <a:schemeClr val="tx1">
                      <a:lumMod val="65000"/>
                      <a:lumOff val="35000"/>
                    </a:schemeClr>
                  </a:solidFill>
                  <a:latin typeface="Magneto" panose="04030805050802020D02" pitchFamily="82" charset="0"/>
                </a:rPr>
                <a:t>B’</a:t>
              </a:r>
            </a:p>
          </p:txBody>
        </p:sp>
        <p:sp>
          <p:nvSpPr>
            <p:cNvPr id="22" name="Rectangle 21"/>
            <p:cNvSpPr/>
            <p:nvPr/>
          </p:nvSpPr>
          <p:spPr>
            <a:xfrm>
              <a:off x="7641783" y="2692400"/>
              <a:ext cx="914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905433" y="2940050"/>
              <a:ext cx="98425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8118033" y="2350008"/>
              <a:ext cx="0" cy="576072"/>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7177190" y="3053509"/>
              <a:ext cx="1806905" cy="338554"/>
            </a:xfrm>
            <a:prstGeom prst="rect">
              <a:avLst/>
            </a:prstGeom>
          </p:spPr>
          <p:txBody>
            <a:bodyPr wrap="none">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3D Incoherent PSF </a:t>
              </a:r>
              <a:endParaRPr lang="en-US" sz="1600" i="1" baseline="30000" dirty="0">
                <a:solidFill>
                  <a:schemeClr val="accent1">
                    <a:lumMod val="75000"/>
                  </a:schemeClr>
                </a:solidFill>
                <a:latin typeface="Arial Narrow" panose="020B0606020202030204" pitchFamily="34" charset="0"/>
              </a:endParaRPr>
            </a:p>
          </p:txBody>
        </p:sp>
      </p:grpSp>
      <p:grpSp>
        <p:nvGrpSpPr>
          <p:cNvPr id="3" name="Group 2"/>
          <p:cNvGrpSpPr/>
          <p:nvPr/>
        </p:nvGrpSpPr>
        <p:grpSpPr>
          <a:xfrm>
            <a:off x="410793" y="977349"/>
            <a:ext cx="5418152" cy="3128895"/>
            <a:chOff x="828233" y="1066800"/>
            <a:chExt cx="5418152" cy="3128895"/>
          </a:xfrm>
        </p:grpSpPr>
        <p:pic>
          <p:nvPicPr>
            <p:cNvPr id="44" name="Picture 43"/>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828233" y="1799196"/>
              <a:ext cx="547207" cy="1637429"/>
            </a:xfrm>
            <a:prstGeom prst="rect">
              <a:avLst/>
            </a:prstGeom>
          </p:spPr>
        </p:pic>
        <p:pic>
          <p:nvPicPr>
            <p:cNvPr id="45" name="Picture 44"/>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54783" y="1790705"/>
              <a:ext cx="547207" cy="1637429"/>
            </a:xfrm>
            <a:prstGeom prst="rect">
              <a:avLst/>
            </a:prstGeom>
          </p:spPr>
        </p:pic>
        <p:pic>
          <p:nvPicPr>
            <p:cNvPr id="46" name="Picture 45"/>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2165071" y="1797865"/>
              <a:ext cx="547207" cy="1637429"/>
            </a:xfrm>
            <a:prstGeom prst="rect">
              <a:avLst/>
            </a:prstGeom>
          </p:spPr>
        </p:pic>
        <p:cxnSp>
          <p:nvCxnSpPr>
            <p:cNvPr id="48" name="Straight Connector 47"/>
            <p:cNvCxnSpPr>
              <a:stCxn id="76" idx="2"/>
              <a:endCxn id="67" idx="4"/>
            </p:cNvCxnSpPr>
            <p:nvPr/>
          </p:nvCxnSpPr>
          <p:spPr>
            <a:xfrm>
              <a:off x="2426297" y="1958816"/>
              <a:ext cx="2833649" cy="572793"/>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77" idx="2"/>
              <a:endCxn id="67" idx="4"/>
            </p:cNvCxnSpPr>
            <p:nvPr/>
          </p:nvCxnSpPr>
          <p:spPr>
            <a:xfrm>
              <a:off x="1129906" y="1960531"/>
              <a:ext cx="4130040" cy="571078"/>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a:stCxn id="67" idx="4"/>
              <a:endCxn id="62" idx="6"/>
            </p:cNvCxnSpPr>
            <p:nvPr/>
          </p:nvCxnSpPr>
          <p:spPr>
            <a:xfrm flipV="1">
              <a:off x="5259946" y="2077216"/>
              <a:ext cx="974406" cy="454393"/>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7" idx="4"/>
              <a:endCxn id="65" idx="6"/>
            </p:cNvCxnSpPr>
            <p:nvPr/>
          </p:nvCxnSpPr>
          <p:spPr>
            <a:xfrm flipV="1">
              <a:off x="5259946" y="1891474"/>
              <a:ext cx="972025" cy="640135"/>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a:stCxn id="67" idx="0"/>
              <a:endCxn id="64" idx="5"/>
            </p:cNvCxnSpPr>
            <p:nvPr/>
          </p:nvCxnSpPr>
          <p:spPr>
            <a:xfrm>
              <a:off x="5259946" y="1390438"/>
              <a:ext cx="965330" cy="450524"/>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7" idx="0"/>
              <a:endCxn id="63" idx="5"/>
            </p:cNvCxnSpPr>
            <p:nvPr/>
          </p:nvCxnSpPr>
          <p:spPr>
            <a:xfrm>
              <a:off x="5259946" y="1390438"/>
              <a:ext cx="965330" cy="633885"/>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76" idx="2"/>
              <a:endCxn id="67" idx="0"/>
            </p:cNvCxnSpPr>
            <p:nvPr/>
          </p:nvCxnSpPr>
          <p:spPr>
            <a:xfrm flipV="1">
              <a:off x="2426297" y="1390438"/>
              <a:ext cx="2833649" cy="568378"/>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77" idx="2"/>
              <a:endCxn id="67" idx="0"/>
            </p:cNvCxnSpPr>
            <p:nvPr/>
          </p:nvCxnSpPr>
          <p:spPr>
            <a:xfrm flipV="1">
              <a:off x="1129906" y="1390438"/>
              <a:ext cx="4130040" cy="570093"/>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75" idx="2"/>
              <a:endCxn id="67" idx="0"/>
            </p:cNvCxnSpPr>
            <p:nvPr/>
          </p:nvCxnSpPr>
          <p:spPr>
            <a:xfrm flipV="1">
              <a:off x="1739506" y="1390438"/>
              <a:ext cx="3520440"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75" idx="2"/>
              <a:endCxn id="67" idx="4"/>
            </p:cNvCxnSpPr>
            <p:nvPr/>
          </p:nvCxnSpPr>
          <p:spPr>
            <a:xfrm>
              <a:off x="1739506" y="1958150"/>
              <a:ext cx="3520440"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14666" y="1958862"/>
              <a:ext cx="512064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67" idx="0"/>
              <a:endCxn id="60" idx="6"/>
            </p:cNvCxnSpPr>
            <p:nvPr/>
          </p:nvCxnSpPr>
          <p:spPr>
            <a:xfrm>
              <a:off x="5259946" y="1390438"/>
              <a:ext cx="972025"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6186252" y="1935290"/>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stCxn id="67" idx="4"/>
              <a:endCxn id="60" idx="6"/>
            </p:cNvCxnSpPr>
            <p:nvPr/>
          </p:nvCxnSpPr>
          <p:spPr>
            <a:xfrm flipV="1">
              <a:off x="5259946" y="1958150"/>
              <a:ext cx="972025"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6188633" y="2054356"/>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186252" y="1985299"/>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186252" y="1801938"/>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186252" y="1868614"/>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6240572" y="1333500"/>
              <a:ext cx="0" cy="1300935"/>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5122786" y="1390438"/>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1762510" y="1281132"/>
              <a:ext cx="3502152"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237562" y="1066800"/>
              <a:ext cx="707245"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1300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70" name="TextBox 69"/>
            <p:cNvSpPr txBox="1"/>
            <p:nvPr/>
          </p:nvSpPr>
          <p:spPr>
            <a:xfrm>
              <a:off x="5433342" y="1076325"/>
              <a:ext cx="813043"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108.33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71" name="Straight Connector 70"/>
            <p:cNvCxnSpPr/>
            <p:nvPr/>
          </p:nvCxnSpPr>
          <p:spPr>
            <a:xfrm>
              <a:off x="5261772" y="1239471"/>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257916" y="1281132"/>
              <a:ext cx="978408"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rot="1980000">
              <a:off x="3602049" y="1909095"/>
              <a:ext cx="4572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rot="1980000">
              <a:off x="3595776" y="1893695"/>
              <a:ext cx="0" cy="128016"/>
            </a:xfrm>
            <a:prstGeom prst="line">
              <a:avLst/>
            </a:prstGeom>
            <a:ln w="7620" cap="rnd">
              <a:solidFill>
                <a:srgbClr val="A5A5A5">
                  <a:alpha val="66000"/>
                </a:srgbClr>
              </a:solidFill>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rot="1980000">
              <a:off x="3645945" y="1899346"/>
              <a:ext cx="0" cy="128016"/>
            </a:xfrm>
            <a:prstGeom prst="line">
              <a:avLst/>
            </a:prstGeom>
            <a:ln w="7620" cap="rnd">
              <a:solidFill>
                <a:srgbClr val="A5A5A5">
                  <a:alpha val="66000"/>
                </a:srgbClr>
              </a:solidFill>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4257770" y="1767662"/>
              <a:ext cx="960519" cy="261610"/>
            </a:xfrm>
            <a:prstGeom prst="rect">
              <a:avLst/>
            </a:prstGeom>
            <a:noFill/>
          </p:spPr>
          <p:txBody>
            <a:bodyPr wrap="none" rtlCol="0">
              <a:spAutoFit/>
            </a:bodyPr>
            <a:lstStyle/>
            <a:p>
              <a:pPr algn="r"/>
              <a:r>
                <a:rPr lang="en-US" sz="1100" dirty="0">
                  <a:solidFill>
                    <a:schemeClr val="tx1">
                      <a:lumMod val="75000"/>
                      <a:lumOff val="25000"/>
                    </a:schemeClr>
                  </a:solidFill>
                </a:rPr>
                <a:t>100 </a:t>
              </a:r>
              <a:r>
                <a:rPr lang="en-US" sz="11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1100">
                  <a:solidFill>
                    <a:schemeClr val="tx1">
                      <a:lumMod val="75000"/>
                      <a:lumOff val="25000"/>
                    </a:schemeClr>
                  </a:solidFill>
                </a:rPr>
                <a:t>, F/5  </a:t>
              </a:r>
              <a:endParaRPr lang="en-US" sz="1100" dirty="0">
                <a:solidFill>
                  <a:schemeClr val="tx1">
                    <a:lumMod val="75000"/>
                    <a:lumOff val="25000"/>
                  </a:schemeClr>
                </a:solidFill>
              </a:endParaRPr>
            </a:p>
          </p:txBody>
        </p:sp>
        <p:sp>
          <p:nvSpPr>
            <p:cNvPr id="75" name="Oval 74"/>
            <p:cNvSpPr/>
            <p:nvPr/>
          </p:nvSpPr>
          <p:spPr>
            <a:xfrm>
              <a:off x="1739506" y="1935290"/>
              <a:ext cx="45719" cy="45719"/>
            </a:xfrm>
            <a:prstGeom prst="ellipse">
              <a:avLst/>
            </a:prstGeom>
            <a:solidFill>
              <a:schemeClr val="tx1">
                <a:lumMod val="85000"/>
                <a:lumOff val="15000"/>
              </a:schemeClr>
            </a:solidFill>
            <a:ln w="15875">
              <a:solidFill>
                <a:schemeClr val="tx1">
                  <a:lumMod val="75000"/>
                  <a:lumOff val="2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426297" y="1935497"/>
              <a:ext cx="45719" cy="46638"/>
            </a:xfrm>
            <a:prstGeom prst="ellipse">
              <a:avLst/>
            </a:prstGeom>
            <a:solidFill>
              <a:srgbClr val="0EB5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129906" y="1937671"/>
              <a:ext cx="45719" cy="45719"/>
            </a:xfrm>
            <a:prstGeom prst="ellipse">
              <a:avLst/>
            </a:prstGeom>
            <a:solidFill>
              <a:srgbClr val="FF3B3B"/>
            </a:solidFill>
            <a:ln w="15875">
              <a:solidFill>
                <a:schemeClr val="tx1">
                  <a:lumMod val="75000"/>
                  <a:lumOff val="2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a:spLocks noChangeAspect="1"/>
            </p:cNvSpPr>
            <p:nvPr/>
          </p:nvSpPr>
          <p:spPr>
            <a:xfrm rot="4980000">
              <a:off x="1977516" y="1807265"/>
              <a:ext cx="50122" cy="60148"/>
            </a:xfrm>
            <a:prstGeom prst="triangle">
              <a:avLst/>
            </a:prstGeom>
            <a:solidFill>
              <a:schemeClr val="bg1"/>
            </a:solidFill>
            <a:ln w="9525">
              <a:solidFill>
                <a:srgbClr val="FF3B3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a:spLocks noChangeAspect="1"/>
            </p:cNvSpPr>
            <p:nvPr/>
          </p:nvSpPr>
          <p:spPr>
            <a:xfrm rot="6000000">
              <a:off x="1978580" y="2047517"/>
              <a:ext cx="50122" cy="60148"/>
            </a:xfrm>
            <a:prstGeom prst="triangle">
              <a:avLst/>
            </a:prstGeom>
            <a:solidFill>
              <a:schemeClr val="bg1"/>
            </a:solidFill>
            <a:ln w="9525">
              <a:solidFill>
                <a:srgbClr val="FF3B3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a:spLocks noChangeAspect="1"/>
            </p:cNvSpPr>
            <p:nvPr/>
          </p:nvSpPr>
          <p:spPr>
            <a:xfrm rot="4680000">
              <a:off x="2798814" y="1847927"/>
              <a:ext cx="50122" cy="60148"/>
            </a:xfrm>
            <a:prstGeom prst="triangle">
              <a:avLst/>
            </a:prstGeom>
            <a:solidFill>
              <a:schemeClr val="bg1"/>
            </a:solidFill>
            <a:ln w="9525">
              <a:solidFill>
                <a:srgbClr val="0EB5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a:spLocks noChangeAspect="1"/>
            </p:cNvSpPr>
            <p:nvPr/>
          </p:nvSpPr>
          <p:spPr>
            <a:xfrm rot="6000000">
              <a:off x="2798155" y="2011727"/>
              <a:ext cx="50122" cy="60148"/>
            </a:xfrm>
            <a:prstGeom prst="triangle">
              <a:avLst/>
            </a:prstGeom>
            <a:solidFill>
              <a:schemeClr val="bg1"/>
            </a:solidFill>
            <a:ln w="9525">
              <a:solidFill>
                <a:srgbClr val="0EB5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a:spLocks noChangeAspect="1"/>
            </p:cNvSpPr>
            <p:nvPr/>
          </p:nvSpPr>
          <p:spPr>
            <a:xfrm rot="4920000">
              <a:off x="2203789" y="1849712"/>
              <a:ext cx="50122" cy="60148"/>
            </a:xfrm>
            <a:prstGeom prst="triangle">
              <a:avLst/>
            </a:prstGeom>
            <a:solidFill>
              <a:schemeClr val="bg1"/>
            </a:solidFill>
            <a:ln w="9525">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p:cNvSpPr>
              <a:spLocks noChangeAspect="1"/>
            </p:cNvSpPr>
            <p:nvPr/>
          </p:nvSpPr>
          <p:spPr>
            <a:xfrm rot="5880000">
              <a:off x="2203789" y="2007628"/>
              <a:ext cx="50122" cy="60148"/>
            </a:xfrm>
            <a:prstGeom prst="triangle">
              <a:avLst/>
            </a:prstGeom>
            <a:solidFill>
              <a:schemeClr val="bg1"/>
            </a:solidFill>
            <a:ln w="9525">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6238428" y="1233160"/>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07270" y="1524000"/>
              <a:ext cx="261610" cy="215444"/>
            </a:xfrm>
            <a:prstGeom prst="rect">
              <a:avLst/>
            </a:prstGeom>
            <a:noFill/>
          </p:spPr>
          <p:txBody>
            <a:bodyPr wrap="none" rtlCol="0">
              <a:spAutoFit/>
            </a:bodyPr>
            <a:lstStyle/>
            <a:p>
              <a:r>
                <a:rPr lang="en-US" sz="800" b="1" dirty="0">
                  <a:solidFill>
                    <a:schemeClr val="tx1">
                      <a:lumMod val="65000"/>
                      <a:lumOff val="35000"/>
                    </a:schemeClr>
                  </a:solidFill>
                  <a:latin typeface="Magneto" panose="04030805050802020D02" pitchFamily="82" charset="0"/>
                </a:rPr>
                <a:t>C</a:t>
              </a:r>
            </a:p>
          </p:txBody>
        </p:sp>
        <p:sp>
          <p:nvSpPr>
            <p:cNvPr id="90" name="TextBox 89"/>
            <p:cNvSpPr txBox="1"/>
            <p:nvPr/>
          </p:nvSpPr>
          <p:spPr>
            <a:xfrm>
              <a:off x="1610535" y="1524000"/>
              <a:ext cx="298480"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solidFill>
                    <a:schemeClr val="tx1">
                      <a:lumMod val="85000"/>
                      <a:lumOff val="15000"/>
                    </a:schemeClr>
                  </a:solidFill>
                </a:rPr>
                <a:t>A</a:t>
              </a:r>
            </a:p>
          </p:txBody>
        </p:sp>
        <p:sp>
          <p:nvSpPr>
            <p:cNvPr id="91" name="TextBox 90"/>
            <p:cNvSpPr txBox="1"/>
            <p:nvPr/>
          </p:nvSpPr>
          <p:spPr>
            <a:xfrm>
              <a:off x="1028253" y="1524000"/>
              <a:ext cx="269626"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t>B</a:t>
              </a:r>
            </a:p>
          </p:txBody>
        </p:sp>
        <p:cxnSp>
          <p:nvCxnSpPr>
            <p:cNvPr id="93" name="Straight Connector 92"/>
            <p:cNvCxnSpPr/>
            <p:nvPr/>
          </p:nvCxnSpPr>
          <p:spPr>
            <a:xfrm>
              <a:off x="1762510" y="1247775"/>
              <a:ext cx="0" cy="22860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768261" y="1448239"/>
              <a:ext cx="68580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165849" y="1448239"/>
              <a:ext cx="59436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456064"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1165849"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197627"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18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99" name="TextBox 98"/>
            <p:cNvSpPr txBox="1"/>
            <p:nvPr/>
          </p:nvSpPr>
          <p:spPr>
            <a:xfrm>
              <a:off x="1843092"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25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01" name="Right Bracket 100"/>
            <p:cNvSpPr/>
            <p:nvPr/>
          </p:nvSpPr>
          <p:spPr>
            <a:xfrm rot="5400000">
              <a:off x="1664872" y="3169822"/>
              <a:ext cx="91440" cy="640080"/>
            </a:xfrm>
            <a:prstGeom prst="rightBracket">
              <a:avLst/>
            </a:prstGeom>
            <a:ln w="12700">
              <a:solidFill>
                <a:srgbClr val="E22B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p:cNvSpPr txBox="1"/>
            <p:nvPr/>
          </p:nvSpPr>
          <p:spPr>
            <a:xfrm>
              <a:off x="1431923" y="3505200"/>
              <a:ext cx="585417" cy="369332"/>
            </a:xfrm>
            <a:prstGeom prst="rect">
              <a:avLst/>
            </a:prstGeom>
            <a:noFill/>
          </p:spPr>
          <p:txBody>
            <a:bodyPr wrap="none" rtlCol="0">
              <a:spAutoFit/>
            </a:bodyPr>
            <a:lstStyle/>
            <a:p>
              <a:r>
                <a:rPr lang="en-US" dirty="0"/>
                <a:t>DOF</a:t>
              </a:r>
            </a:p>
          </p:txBody>
        </p:sp>
        <p:sp>
          <p:nvSpPr>
            <p:cNvPr id="103" name="TextBox 102"/>
            <p:cNvSpPr txBox="1"/>
            <p:nvPr/>
          </p:nvSpPr>
          <p:spPr>
            <a:xfrm>
              <a:off x="4485833" y="3011709"/>
              <a:ext cx="1535998"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Imaging system</a:t>
              </a:r>
              <a:endParaRPr lang="en-US" sz="1600" i="1" baseline="30000" dirty="0">
                <a:solidFill>
                  <a:schemeClr val="accent1">
                    <a:lumMod val="75000"/>
                  </a:schemeClr>
                </a:solidFill>
                <a:latin typeface="Arial Narrow" panose="020B0606020202030204" pitchFamily="34" charset="0"/>
              </a:endParaRPr>
            </a:p>
          </p:txBody>
        </p:sp>
        <p:sp>
          <p:nvSpPr>
            <p:cNvPr id="105" name="TextBox 104"/>
            <p:cNvSpPr txBox="1"/>
            <p:nvPr/>
          </p:nvSpPr>
          <p:spPr>
            <a:xfrm>
              <a:off x="1007766" y="3857141"/>
              <a:ext cx="1342034"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Object space</a:t>
              </a:r>
              <a:endParaRPr lang="en-US" sz="1600" i="1" baseline="30000" dirty="0">
                <a:solidFill>
                  <a:schemeClr val="accent1">
                    <a:lumMod val="75000"/>
                  </a:schemeClr>
                </a:solidFill>
                <a:latin typeface="Arial Narrow" panose="020B0606020202030204" pitchFamily="34" charset="0"/>
              </a:endParaRPr>
            </a:p>
          </p:txBody>
        </p:sp>
      </p:grpSp>
      <p:grpSp>
        <p:nvGrpSpPr>
          <p:cNvPr id="2" name="Group 1"/>
          <p:cNvGrpSpPr/>
          <p:nvPr/>
        </p:nvGrpSpPr>
        <p:grpSpPr>
          <a:xfrm>
            <a:off x="567167" y="4768931"/>
            <a:ext cx="1723549" cy="1923418"/>
            <a:chOff x="706313" y="4858382"/>
            <a:chExt cx="1723549" cy="1923418"/>
          </a:xfrm>
        </p:grpSpPr>
        <p:pic>
          <p:nvPicPr>
            <p:cNvPr id="4" name="Object - Iri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3174" y="5285229"/>
              <a:ext cx="1496571" cy="1496571"/>
            </a:xfrm>
            <a:prstGeom prst="rect">
              <a:avLst/>
            </a:prstGeom>
          </p:spPr>
        </p:pic>
        <p:sp>
          <p:nvSpPr>
            <p:cNvPr id="5" name="B/A/C on objectIris"/>
            <p:cNvSpPr txBox="1"/>
            <p:nvPr/>
          </p:nvSpPr>
          <p:spPr>
            <a:xfrm>
              <a:off x="773369" y="5276845"/>
              <a:ext cx="685800" cy="338554"/>
            </a:xfrm>
            <a:prstGeom prst="rect">
              <a:avLst/>
            </a:prstGeom>
            <a:noFill/>
          </p:spPr>
          <p:txBody>
            <a:bodyPr wrap="square" rtlCol="0">
              <a:spAutoFit/>
            </a:bodyPr>
            <a:lstStyle/>
            <a:p>
              <a:r>
                <a:rPr lang="en-US" sz="800" b="1" spc="40" dirty="0">
                  <a:solidFill>
                    <a:schemeClr val="bg2">
                      <a:lumMod val="90000"/>
                    </a:schemeClr>
                  </a:solidFill>
                  <a:latin typeface="Magneto" panose="04030805050802020D02" pitchFamily="82" charset="0"/>
                </a:rPr>
                <a:t>B/A/C</a:t>
              </a:r>
            </a:p>
            <a:p>
              <a:endParaRPr lang="en-US" sz="800" b="1" spc="40" dirty="0">
                <a:solidFill>
                  <a:schemeClr val="bg2">
                    <a:lumMod val="90000"/>
                  </a:schemeClr>
                </a:solidFill>
                <a:latin typeface="Magneto" panose="04030805050802020D02" pitchFamily="82" charset="0"/>
              </a:endParaRPr>
            </a:p>
          </p:txBody>
        </p:sp>
        <p:sp>
          <p:nvSpPr>
            <p:cNvPr id="106" name="TextBox 105"/>
            <p:cNvSpPr txBox="1"/>
            <p:nvPr/>
          </p:nvSpPr>
          <p:spPr>
            <a:xfrm>
              <a:off x="706313" y="4858382"/>
              <a:ext cx="1723549"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Iris in object space</a:t>
              </a:r>
              <a:endParaRPr lang="en-US" sz="1600" i="1" baseline="30000" dirty="0">
                <a:solidFill>
                  <a:schemeClr val="accent1">
                    <a:lumMod val="75000"/>
                  </a:schemeClr>
                </a:solidFill>
                <a:latin typeface="Arial Narrow" panose="020B0606020202030204" pitchFamily="34" charset="0"/>
              </a:endParaRPr>
            </a:p>
          </p:txBody>
        </p:sp>
      </p:grpSp>
      <p:grpSp>
        <p:nvGrpSpPr>
          <p:cNvPr id="33" name="Group 32"/>
          <p:cNvGrpSpPr/>
          <p:nvPr/>
        </p:nvGrpSpPr>
        <p:grpSpPr>
          <a:xfrm>
            <a:off x="6728751" y="3421035"/>
            <a:ext cx="5153510" cy="3271314"/>
            <a:chOff x="4562033" y="3510486"/>
            <a:chExt cx="5153510" cy="3271314"/>
          </a:xfrm>
        </p:grpSpPr>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2033" y="3510487"/>
              <a:ext cx="1554849" cy="1701062"/>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1454" y="5285229"/>
              <a:ext cx="1496571" cy="1496571"/>
            </a:xfrm>
            <a:prstGeom prst="rect">
              <a:avLst/>
            </a:prstGeom>
          </p:spPr>
        </p:pic>
        <p:sp>
          <p:nvSpPr>
            <p:cNvPr id="36" name="TextBox 35"/>
            <p:cNvSpPr txBox="1"/>
            <p:nvPr/>
          </p:nvSpPr>
          <p:spPr>
            <a:xfrm>
              <a:off x="4598799" y="5363351"/>
              <a:ext cx="327013"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B’</a:t>
              </a:r>
            </a:p>
          </p:txBody>
        </p:sp>
        <p:sp>
          <p:nvSpPr>
            <p:cNvPr id="37" name="TextBox 36"/>
            <p:cNvSpPr txBox="1"/>
            <p:nvPr/>
          </p:nvSpPr>
          <p:spPr>
            <a:xfrm>
              <a:off x="4582596" y="3532917"/>
              <a:ext cx="319318"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B’</a:t>
              </a:r>
            </a:p>
          </p:txBody>
        </p:sp>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7540" y="3510486"/>
              <a:ext cx="1554849" cy="1701062"/>
            </a:xfrm>
            <a:prstGeom prst="rect">
              <a:avLst/>
            </a:prstGeom>
          </p:spPr>
        </p:pic>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6961" y="5285229"/>
              <a:ext cx="1496571" cy="1496571"/>
            </a:xfrm>
            <a:prstGeom prst="rect">
              <a:avLst/>
            </a:prstGeom>
          </p:spPr>
        </p:pic>
        <p:sp>
          <p:nvSpPr>
            <p:cNvPr id="41" name="TextBox 40"/>
            <p:cNvSpPr txBox="1"/>
            <p:nvPr/>
          </p:nvSpPr>
          <p:spPr>
            <a:xfrm>
              <a:off x="6426456" y="5363351"/>
              <a:ext cx="348172"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A’</a:t>
              </a:r>
            </a:p>
          </p:txBody>
        </p:sp>
        <p:sp>
          <p:nvSpPr>
            <p:cNvPr id="42" name="TextBox 41"/>
            <p:cNvSpPr txBox="1"/>
            <p:nvPr/>
          </p:nvSpPr>
          <p:spPr>
            <a:xfrm>
              <a:off x="6424883" y="3532917"/>
              <a:ext cx="348172"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A’</a:t>
              </a:r>
            </a:p>
          </p:txBody>
        </p:sp>
        <p:pic>
          <p:nvPicPr>
            <p:cNvPr id="109" name="Picture 10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0694" y="3510487"/>
              <a:ext cx="1554849" cy="1701062"/>
            </a:xfrm>
            <a:prstGeom prst="rect">
              <a:avLst/>
            </a:prstGeom>
          </p:spPr>
        </p:pic>
        <p:pic>
          <p:nvPicPr>
            <p:cNvPr id="110" name="Picture 10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10116" y="5285229"/>
              <a:ext cx="1496571" cy="1496571"/>
            </a:xfrm>
            <a:prstGeom prst="rect">
              <a:avLst/>
            </a:prstGeom>
          </p:spPr>
        </p:pic>
        <p:sp>
          <p:nvSpPr>
            <p:cNvPr id="111" name="TextBox 110"/>
            <p:cNvSpPr txBox="1"/>
            <p:nvPr/>
          </p:nvSpPr>
          <p:spPr>
            <a:xfrm>
              <a:off x="8199249" y="5363351"/>
              <a:ext cx="311304"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C’</a:t>
              </a:r>
            </a:p>
          </p:txBody>
        </p:sp>
        <p:sp>
          <p:nvSpPr>
            <p:cNvPr id="112" name="TextBox 111"/>
            <p:cNvSpPr txBox="1"/>
            <p:nvPr/>
          </p:nvSpPr>
          <p:spPr>
            <a:xfrm>
              <a:off x="8183046" y="3532917"/>
              <a:ext cx="311304"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C’</a:t>
              </a:r>
            </a:p>
          </p:txBody>
        </p:sp>
      </p:grpSp>
      <p:sp>
        <p:nvSpPr>
          <p:cNvPr id="113" name="TextBox 112"/>
          <p:cNvSpPr txBox="1"/>
          <p:nvPr/>
        </p:nvSpPr>
        <p:spPr>
          <a:xfrm>
            <a:off x="164592" y="167635"/>
            <a:ext cx="10770577" cy="492443"/>
          </a:xfrm>
          <a:prstGeom prst="rect">
            <a:avLst/>
          </a:prstGeom>
          <a:noFill/>
        </p:spPr>
        <p:txBody>
          <a:bodyPr wrap="none" rtlCol="0">
            <a:spAutoFit/>
          </a:bodyPr>
          <a:lstStyle/>
          <a:p>
            <a:r>
              <a:rPr lang="en-US" sz="2600" b="1">
                <a:solidFill>
                  <a:srgbClr val="FF3F7A"/>
                </a:solidFill>
                <a:latin typeface="Euclid" panose="02020503060505020303" pitchFamily="18" charset="0"/>
              </a:rPr>
              <a:t>The DOF is a result of how the incoherent 3D PSF spreads out in space</a:t>
            </a:r>
            <a:endParaRPr lang="en-US" sz="2600" b="1" dirty="0">
              <a:solidFill>
                <a:srgbClr val="FF3F7A"/>
              </a:solidFill>
              <a:latin typeface="Euclid" panose="02020503060505020303" pitchFamily="18" charset="0"/>
            </a:endParaRPr>
          </a:p>
        </p:txBody>
      </p:sp>
      <p:grpSp>
        <p:nvGrpSpPr>
          <p:cNvPr id="108" name="Group 107"/>
          <p:cNvGrpSpPr/>
          <p:nvPr/>
        </p:nvGrpSpPr>
        <p:grpSpPr>
          <a:xfrm>
            <a:off x="6220820" y="3675695"/>
            <a:ext cx="344879" cy="3100433"/>
            <a:chOff x="3404390" y="3810000"/>
            <a:chExt cx="344879" cy="3100433"/>
          </a:xfrm>
        </p:grpSpPr>
        <p:sp>
          <p:nvSpPr>
            <p:cNvPr id="114" name="TextBox 113"/>
            <p:cNvSpPr txBox="1"/>
            <p:nvPr/>
          </p:nvSpPr>
          <p:spPr>
            <a:xfrm rot="16200000">
              <a:off x="3099017" y="4115373"/>
              <a:ext cx="949299"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2D PSF</a:t>
              </a:r>
              <a:endParaRPr lang="en-US" sz="1600" i="1" baseline="30000" dirty="0">
                <a:solidFill>
                  <a:schemeClr val="accent1">
                    <a:lumMod val="75000"/>
                  </a:schemeClr>
                </a:solidFill>
                <a:latin typeface="Arial Narrow" panose="020B0606020202030204" pitchFamily="34" charset="0"/>
              </a:endParaRPr>
            </a:p>
          </p:txBody>
        </p:sp>
        <p:sp>
          <p:nvSpPr>
            <p:cNvPr id="115" name="TextBox 114"/>
            <p:cNvSpPr txBox="1"/>
            <p:nvPr/>
          </p:nvSpPr>
          <p:spPr>
            <a:xfrm rot="16200000">
              <a:off x="2711004" y="5872168"/>
              <a:ext cx="1737976"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Image (simulation)</a:t>
              </a:r>
              <a:endParaRPr lang="en-US" sz="1600" i="1" baseline="30000" dirty="0">
                <a:solidFill>
                  <a:schemeClr val="accent1">
                    <a:lumMod val="75000"/>
                  </a:schemeClr>
                </a:solidFill>
                <a:latin typeface="Arial Narrow" panose="020B0606020202030204" pitchFamily="34" charset="0"/>
              </a:endParaRPr>
            </a:p>
          </p:txBody>
        </p:sp>
      </p:grpSp>
      <p:sp>
        <p:nvSpPr>
          <p:cNvPr id="12" name="Slide Number Placeholder 11"/>
          <p:cNvSpPr>
            <a:spLocks noGrp="1"/>
          </p:cNvSpPr>
          <p:nvPr>
            <p:ph type="sldNum" sz="quarter" idx="12"/>
          </p:nvPr>
        </p:nvSpPr>
        <p:spPr/>
        <p:txBody>
          <a:bodyPr/>
          <a:lstStyle/>
          <a:p>
            <a:fld id="{8295466C-6D01-4B7B-82FE-0060F6C0E0EB}" type="slidenum">
              <a:rPr lang="en-US" smtClean="0"/>
              <a:t>63</a:t>
            </a:fld>
            <a:endParaRPr lang="en-US"/>
          </a:p>
        </p:txBody>
      </p:sp>
    </p:spTree>
    <p:extLst>
      <p:ext uri="{BB962C8B-B14F-4D97-AF65-F5344CB8AC3E}">
        <p14:creationId xmlns:p14="http://schemas.microsoft.com/office/powerpoint/2010/main" val="1899485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735580" y="505498"/>
            <a:ext cx="6720840" cy="6348957"/>
            <a:chOff x="1259592" y="505498"/>
            <a:chExt cx="6720840" cy="6348957"/>
          </a:xfrm>
        </p:grpSpPr>
        <p:grpSp>
          <p:nvGrpSpPr>
            <p:cNvPr id="3" name="Group 2"/>
            <p:cNvGrpSpPr/>
            <p:nvPr/>
          </p:nvGrpSpPr>
          <p:grpSpPr>
            <a:xfrm>
              <a:off x="1259592" y="505498"/>
              <a:ext cx="6720840" cy="6348957"/>
              <a:chOff x="1259592" y="624230"/>
              <a:chExt cx="6720840" cy="6348957"/>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021" t="4085" r="4931" b="3610"/>
              <a:stretch/>
            </p:blipFill>
            <p:spPr>
              <a:xfrm>
                <a:off x="1905000" y="624230"/>
                <a:ext cx="5730949" cy="306324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932" b="205"/>
              <a:stretch/>
            </p:blipFill>
            <p:spPr>
              <a:xfrm>
                <a:off x="1259592" y="3581400"/>
                <a:ext cx="6720840" cy="3391787"/>
              </a:xfrm>
              <a:prstGeom prst="rect">
                <a:avLst/>
              </a:prstGeom>
            </p:spPr>
          </p:pic>
        </p:grpSp>
        <p:grpSp>
          <p:nvGrpSpPr>
            <p:cNvPr id="6" name="Group 5"/>
            <p:cNvGrpSpPr/>
            <p:nvPr/>
          </p:nvGrpSpPr>
          <p:grpSpPr>
            <a:xfrm>
              <a:off x="3926592" y="1981200"/>
              <a:ext cx="2252332" cy="2968472"/>
              <a:chOff x="3926592" y="1981200"/>
              <a:chExt cx="2252332" cy="2968472"/>
            </a:xfrm>
          </p:grpSpPr>
          <p:cxnSp>
            <p:nvCxnSpPr>
              <p:cNvPr id="7" name="Straight Connector 6"/>
              <p:cNvCxnSpPr/>
              <p:nvPr/>
            </p:nvCxnSpPr>
            <p:spPr>
              <a:xfrm>
                <a:off x="4422415" y="1981200"/>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926592" y="1981200"/>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073501"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573233"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6023"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78924"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grpSp>
      </p:grpSp>
      <p:sp>
        <p:nvSpPr>
          <p:cNvPr id="2" name="TextBox 1"/>
          <p:cNvSpPr txBox="1"/>
          <p:nvPr/>
        </p:nvSpPr>
        <p:spPr>
          <a:xfrm>
            <a:off x="164592" y="167635"/>
            <a:ext cx="10074874" cy="492443"/>
          </a:xfrm>
          <a:prstGeom prst="rect">
            <a:avLst/>
          </a:prstGeom>
          <a:noFill/>
        </p:spPr>
        <p:txBody>
          <a:bodyPr wrap="none" rtlCol="0">
            <a:spAutoFit/>
          </a:bodyPr>
          <a:lstStyle/>
          <a:p>
            <a:r>
              <a:rPr lang="en-US" sz="2600" b="1">
                <a:solidFill>
                  <a:srgbClr val="FF3F7A"/>
                </a:solidFill>
                <a:latin typeface="Euclid" panose="02020503060505020303" pitchFamily="18" charset="0"/>
              </a:rPr>
              <a:t>Visualizations of intensity distribution of light near the focal region</a:t>
            </a:r>
            <a:endParaRPr lang="en-US" sz="2600" b="1" dirty="0">
              <a:solidFill>
                <a:srgbClr val="FF3F7A"/>
              </a:solidFill>
              <a:latin typeface="Euclid" panose="02020503060505020303" pitchFamily="18" charset="0"/>
            </a:endParaRPr>
          </a:p>
        </p:txBody>
      </p:sp>
      <p:sp>
        <p:nvSpPr>
          <p:cNvPr id="14" name="Slide Number Placeholder 13"/>
          <p:cNvSpPr>
            <a:spLocks noGrp="1"/>
          </p:cNvSpPr>
          <p:nvPr>
            <p:ph type="sldNum" sz="quarter" idx="12"/>
          </p:nvPr>
        </p:nvSpPr>
        <p:spPr/>
        <p:txBody>
          <a:bodyPr/>
          <a:lstStyle/>
          <a:p>
            <a:fld id="{8295466C-6D01-4B7B-82FE-0060F6C0E0EB}" type="slidenum">
              <a:rPr lang="en-US" smtClean="0"/>
              <a:t>64</a:t>
            </a:fld>
            <a:endParaRPr lang="en-US"/>
          </a:p>
        </p:txBody>
      </p:sp>
    </p:spTree>
    <p:extLst>
      <p:ext uri="{BB962C8B-B14F-4D97-AF65-F5344CB8AC3E}">
        <p14:creationId xmlns:p14="http://schemas.microsoft.com/office/powerpoint/2010/main" val="25950005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614718" cy="492443"/>
          </a:xfrm>
          <a:prstGeom prst="rect">
            <a:avLst/>
          </a:prstGeom>
          <a:noFill/>
        </p:spPr>
        <p:txBody>
          <a:bodyPr wrap="none" rtlCol="0">
            <a:spAutoFit/>
          </a:bodyPr>
          <a:lstStyle/>
          <a:p>
            <a:r>
              <a:rPr lang="en-US" sz="2600" b="1">
                <a:solidFill>
                  <a:srgbClr val="FF3F7A"/>
                </a:solidFill>
                <a:latin typeface="Euclid" panose="02020503060505020303" pitchFamily="18" charset="0"/>
              </a:rPr>
              <a:t>Controlling the DOF by aperture size is a classical (probably bygone) method</a:t>
            </a:r>
            <a:endParaRPr lang="en-US" sz="2600" b="1" dirty="0">
              <a:solidFill>
                <a:srgbClr val="FF3F7A"/>
              </a:solidFill>
              <a:latin typeface="Euclid" panose="02020503060505020303" pitchFamily="18" charset="0"/>
            </a:endParaRPr>
          </a:p>
        </p:txBody>
      </p:sp>
      <p:grpSp>
        <p:nvGrpSpPr>
          <p:cNvPr id="113" name="Group 112"/>
          <p:cNvGrpSpPr/>
          <p:nvPr/>
        </p:nvGrpSpPr>
        <p:grpSpPr>
          <a:xfrm>
            <a:off x="667011" y="806101"/>
            <a:ext cx="10721793" cy="5785121"/>
            <a:chOff x="492843" y="864157"/>
            <a:chExt cx="10721793" cy="5785121"/>
          </a:xfrm>
        </p:grpSpPr>
        <p:grpSp>
          <p:nvGrpSpPr>
            <p:cNvPr id="3" name="Group 2"/>
            <p:cNvGrpSpPr/>
            <p:nvPr/>
          </p:nvGrpSpPr>
          <p:grpSpPr>
            <a:xfrm>
              <a:off x="580854" y="1321357"/>
              <a:ext cx="1884045" cy="1645920"/>
              <a:chOff x="76200" y="1790705"/>
              <a:chExt cx="1884045" cy="1645920"/>
            </a:xfrm>
          </p:grpSpPr>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6200" y="1799196"/>
                <a:ext cx="547207" cy="1637429"/>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02750" y="1790705"/>
                <a:ext cx="547207" cy="1637429"/>
              </a:xfrm>
              <a:prstGeom prst="rect">
                <a:avLst/>
              </a:prstGeom>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13038" y="1797865"/>
                <a:ext cx="547207" cy="1637429"/>
              </a:xfrm>
              <a:prstGeom prst="rect">
                <a:avLst/>
              </a:prstGeom>
            </p:spPr>
          </p:pic>
        </p:grpSp>
        <p:grpSp>
          <p:nvGrpSpPr>
            <p:cNvPr id="7" name="Group 6"/>
            <p:cNvGrpSpPr/>
            <p:nvPr/>
          </p:nvGrpSpPr>
          <p:grpSpPr>
            <a:xfrm>
              <a:off x="747219" y="864157"/>
              <a:ext cx="1540627" cy="491669"/>
              <a:chOff x="276220" y="1247775"/>
              <a:chExt cx="1540627" cy="491669"/>
            </a:xfrm>
          </p:grpSpPr>
          <p:sp>
            <p:nvSpPr>
              <p:cNvPr id="8" name="TextBox 7"/>
              <p:cNvSpPr txBox="1"/>
              <p:nvPr/>
            </p:nvSpPr>
            <p:spPr>
              <a:xfrm>
                <a:off x="1555237" y="1524000"/>
                <a:ext cx="261610" cy="215444"/>
              </a:xfrm>
              <a:prstGeom prst="rect">
                <a:avLst/>
              </a:prstGeom>
              <a:noFill/>
            </p:spPr>
            <p:txBody>
              <a:bodyPr wrap="none" rtlCol="0">
                <a:spAutoFit/>
              </a:bodyPr>
              <a:lstStyle/>
              <a:p>
                <a:r>
                  <a:rPr lang="en-US" sz="800" b="1" dirty="0">
                    <a:solidFill>
                      <a:schemeClr val="tx1">
                        <a:lumMod val="65000"/>
                        <a:lumOff val="35000"/>
                      </a:schemeClr>
                    </a:solidFill>
                    <a:latin typeface="Magneto" panose="04030805050802020D02" pitchFamily="82" charset="0"/>
                  </a:rPr>
                  <a:t>C</a:t>
                </a:r>
              </a:p>
            </p:txBody>
          </p:sp>
          <p:sp>
            <p:nvSpPr>
              <p:cNvPr id="9" name="TextBox 8"/>
              <p:cNvSpPr txBox="1"/>
              <p:nvPr/>
            </p:nvSpPr>
            <p:spPr>
              <a:xfrm>
                <a:off x="858502" y="1524000"/>
                <a:ext cx="298480"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solidFill>
                      <a:schemeClr val="tx1">
                        <a:lumMod val="85000"/>
                        <a:lumOff val="15000"/>
                      </a:schemeClr>
                    </a:solidFill>
                  </a:rPr>
                  <a:t>A</a:t>
                </a:r>
              </a:p>
            </p:txBody>
          </p:sp>
          <p:sp>
            <p:nvSpPr>
              <p:cNvPr id="10" name="TextBox 9"/>
              <p:cNvSpPr txBox="1"/>
              <p:nvPr/>
            </p:nvSpPr>
            <p:spPr>
              <a:xfrm>
                <a:off x="276220" y="1524000"/>
                <a:ext cx="269626"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t>B</a:t>
                </a:r>
              </a:p>
            </p:txBody>
          </p:sp>
          <p:grpSp>
            <p:nvGrpSpPr>
              <p:cNvPr id="11" name="Group 10"/>
              <p:cNvGrpSpPr/>
              <p:nvPr/>
            </p:nvGrpSpPr>
            <p:grpSpPr>
              <a:xfrm>
                <a:off x="413816" y="1247775"/>
                <a:ext cx="1290215" cy="293549"/>
                <a:chOff x="413816" y="1247775"/>
                <a:chExt cx="1290215" cy="293549"/>
              </a:xfrm>
            </p:grpSpPr>
            <p:cxnSp>
              <p:nvCxnSpPr>
                <p:cNvPr id="12" name="Straight Connector 11"/>
                <p:cNvCxnSpPr/>
                <p:nvPr/>
              </p:nvCxnSpPr>
              <p:spPr>
                <a:xfrm>
                  <a:off x="1010477" y="1358444"/>
                  <a:ext cx="0" cy="18288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16228" y="1448239"/>
                  <a:ext cx="68580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3816" y="1448239"/>
                  <a:ext cx="59436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04031"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3816"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5594"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18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8" name="TextBox 17"/>
                <p:cNvSpPr txBox="1"/>
                <p:nvPr/>
              </p:nvSpPr>
              <p:spPr>
                <a:xfrm>
                  <a:off x="1091059"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25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grpSp>
        <p:cxnSp>
          <p:nvCxnSpPr>
            <p:cNvPr id="20" name="Straight Connector 19"/>
            <p:cNvCxnSpPr/>
            <p:nvPr/>
          </p:nvCxnSpPr>
          <p:spPr>
            <a:xfrm>
              <a:off x="4475116" y="1608016"/>
              <a:ext cx="0" cy="1097280"/>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591196" y="2154495"/>
              <a:ext cx="91440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5" idx="0"/>
              <a:endCxn id="23" idx="6"/>
            </p:cNvCxnSpPr>
            <p:nvPr/>
          </p:nvCxnSpPr>
          <p:spPr>
            <a:xfrm>
              <a:off x="3797883" y="1586071"/>
              <a:ext cx="678502"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430666" y="2130923"/>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5" idx="4"/>
              <a:endCxn id="23" idx="6"/>
            </p:cNvCxnSpPr>
            <p:nvPr/>
          </p:nvCxnSpPr>
          <p:spPr>
            <a:xfrm flipV="1">
              <a:off x="3797883" y="2153783"/>
              <a:ext cx="678502"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660723" y="1586071"/>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752163" y="1421885"/>
              <a:ext cx="91440" cy="152400"/>
              <a:chOff x="3962400" y="3505200"/>
              <a:chExt cx="152400" cy="152400"/>
            </a:xfrm>
          </p:grpSpPr>
          <p:cxnSp>
            <p:nvCxnSpPr>
              <p:cNvPr id="30" name="Straight Connector 29"/>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flipV="1">
              <a:off x="3752163" y="2735905"/>
              <a:ext cx="91440" cy="152400"/>
              <a:chOff x="3962400" y="3505200"/>
              <a:chExt cx="152400" cy="152400"/>
            </a:xfrm>
          </p:grpSpPr>
          <p:cxnSp>
            <p:nvCxnSpPr>
              <p:cNvPr id="28" name="Straight Connector 27"/>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242651" y="3061257"/>
              <a:ext cx="457200" cy="0"/>
            </a:xfrm>
            <a:prstGeom prst="line">
              <a:avLst/>
            </a:prstGeom>
            <a:ln w="82550" cap="rnd">
              <a:solidFill>
                <a:srgbClr val="FE3288"/>
              </a:solidFill>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b="51453"/>
            <a:stretch/>
          </p:blipFill>
          <p:spPr>
            <a:xfrm>
              <a:off x="5171798" y="1129222"/>
              <a:ext cx="3657600" cy="2236836"/>
            </a:xfrm>
            <a:prstGeom prst="rect">
              <a:avLst/>
            </a:prstGeom>
          </p:spPr>
        </p:pic>
        <p:sp>
          <p:nvSpPr>
            <p:cNvPr id="35" name="TextBox 34"/>
            <p:cNvSpPr txBox="1"/>
            <p:nvPr/>
          </p:nvSpPr>
          <p:spPr>
            <a:xfrm>
              <a:off x="6953320" y="1611899"/>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36" name="TextBox 35"/>
            <p:cNvSpPr txBox="1"/>
            <p:nvPr/>
          </p:nvSpPr>
          <p:spPr>
            <a:xfrm>
              <a:off x="7234267" y="1515494"/>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37" name="TextBox 36"/>
            <p:cNvSpPr txBox="1"/>
            <p:nvPr/>
          </p:nvSpPr>
          <p:spPr>
            <a:xfrm>
              <a:off x="7518524" y="1400763"/>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38" name="TextBox 37"/>
            <p:cNvSpPr txBox="1"/>
            <p:nvPr/>
          </p:nvSpPr>
          <p:spPr>
            <a:xfrm>
              <a:off x="7786555" y="1354511"/>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1%</a:t>
              </a:r>
            </a:p>
          </p:txBody>
        </p:sp>
        <p:grpSp>
          <p:nvGrpSpPr>
            <p:cNvPr id="39" name="Group 38"/>
            <p:cNvGrpSpPr>
              <a:grpSpLocks/>
            </p:cNvGrpSpPr>
            <p:nvPr/>
          </p:nvGrpSpPr>
          <p:grpSpPr>
            <a:xfrm>
              <a:off x="6966265" y="1708326"/>
              <a:ext cx="67405" cy="474245"/>
              <a:chOff x="2987040" y="2438400"/>
              <a:chExt cx="167514" cy="762000"/>
            </a:xfrm>
          </p:grpSpPr>
          <p:cxnSp>
            <p:nvCxnSpPr>
              <p:cNvPr id="56" name="Straight Connector 55"/>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20000" flipH="1">
                <a:off x="2987040"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a:grpSpLocks/>
            </p:cNvGrpSpPr>
            <p:nvPr/>
          </p:nvGrpSpPr>
          <p:grpSpPr>
            <a:xfrm>
              <a:off x="7244655" y="1611426"/>
              <a:ext cx="75436" cy="563882"/>
              <a:chOff x="2987042" y="2438400"/>
              <a:chExt cx="174768" cy="762000"/>
            </a:xfrm>
          </p:grpSpPr>
          <p:cxnSp>
            <p:nvCxnSpPr>
              <p:cNvPr id="54" name="Straight Connector 53"/>
              <p:cNvCxnSpPr/>
              <p:nvPr/>
            </p:nvCxnSpPr>
            <p:spPr>
              <a:xfrm>
                <a:off x="3070369"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20000" flipH="1">
                <a:off x="298704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a:grpSpLocks/>
            </p:cNvGrpSpPr>
            <p:nvPr/>
          </p:nvGrpSpPr>
          <p:grpSpPr>
            <a:xfrm>
              <a:off x="7522284" y="1503064"/>
              <a:ext cx="74610" cy="518021"/>
              <a:chOff x="3049232" y="2438400"/>
              <a:chExt cx="172527" cy="762000"/>
            </a:xfrm>
          </p:grpSpPr>
          <p:cxnSp>
            <p:nvCxnSpPr>
              <p:cNvPr id="52" name="Straight Connector 51"/>
              <p:cNvCxnSpPr/>
              <p:nvPr/>
            </p:nvCxnSpPr>
            <p:spPr>
              <a:xfrm>
                <a:off x="3130318"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20000" flipH="1">
                <a:off x="304923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a:grpSpLocks/>
            </p:cNvGrpSpPr>
            <p:nvPr/>
          </p:nvGrpSpPr>
          <p:grpSpPr>
            <a:xfrm>
              <a:off x="7818626" y="1457987"/>
              <a:ext cx="57528" cy="217428"/>
              <a:chOff x="3009711" y="2438400"/>
              <a:chExt cx="144843" cy="762000"/>
            </a:xfrm>
          </p:grpSpPr>
          <p:cxnSp>
            <p:nvCxnSpPr>
              <p:cNvPr id="50" name="Straight Connector 49"/>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21480000" flipH="1">
                <a:off x="3009711"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5224573" y="2789719"/>
              <a:ext cx="439175" cy="425704"/>
              <a:chOff x="5029200" y="4203700"/>
              <a:chExt cx="439175" cy="425704"/>
            </a:xfrm>
          </p:grpSpPr>
          <p:graphicFrame>
            <p:nvGraphicFramePr>
              <p:cNvPr id="45" name="Object 44"/>
              <p:cNvGraphicFramePr>
                <a:graphicFrameLocks noChangeAspect="1"/>
              </p:cNvGraphicFramePr>
              <p:nvPr>
                <p:extLst/>
              </p:nvPr>
            </p:nvGraphicFramePr>
            <p:xfrm>
              <a:off x="5029200" y="4203700"/>
              <a:ext cx="122849" cy="137160"/>
            </p:xfrm>
            <a:graphic>
              <a:graphicData uri="http://schemas.openxmlformats.org/presentationml/2006/ole">
                <mc:AlternateContent xmlns:mc="http://schemas.openxmlformats.org/markup-compatibility/2006">
                  <mc:Choice xmlns:v="urn:schemas-microsoft-com:vml" Requires="v">
                    <p:oleObj spid="_x0000_s1114" name="Equation" r:id="rId7" imgW="114120" imgH="126720" progId="Equation.DSMT4">
                      <p:embed/>
                    </p:oleObj>
                  </mc:Choice>
                  <mc:Fallback>
                    <p:oleObj name="Equation" r:id="rId7" imgW="114120" imgH="126720" progId="Equation.DSMT4">
                      <p:embed/>
                      <p:pic>
                        <p:nvPicPr>
                          <p:cNvPr id="45" name="Object 44"/>
                          <p:cNvPicPr>
                            <a:picLocks noChangeAspect="1" noChangeArrowheads="1"/>
                          </p:cNvPicPr>
                          <p:nvPr/>
                        </p:nvPicPr>
                        <p:blipFill>
                          <a:blip r:embed="rId8"/>
                          <a:srcRect/>
                          <a:stretch>
                            <a:fillRect/>
                          </a:stretch>
                        </p:blipFill>
                        <p:spPr bwMode="auto">
                          <a:xfrm>
                            <a:off x="5029200" y="4203700"/>
                            <a:ext cx="122849" cy="137160"/>
                          </a:xfrm>
                          <a:prstGeom prst="rect">
                            <a:avLst/>
                          </a:prstGeom>
                          <a:noFill/>
                          <a:ln>
                            <a:noFill/>
                          </a:ln>
                        </p:spPr>
                      </p:pic>
                    </p:oleObj>
                  </mc:Fallback>
                </mc:AlternateContent>
              </a:graphicData>
            </a:graphic>
          </p:graphicFrame>
          <p:grpSp>
            <p:nvGrpSpPr>
              <p:cNvPr id="46" name="Group 45"/>
              <p:cNvGrpSpPr>
                <a:grpSpLocks noChangeAspect="1"/>
              </p:cNvGrpSpPr>
              <p:nvPr/>
            </p:nvGrpSpPr>
            <p:grpSpPr>
              <a:xfrm>
                <a:off x="5077970" y="4344627"/>
                <a:ext cx="222748" cy="222748"/>
                <a:chOff x="5243068" y="4649425"/>
                <a:chExt cx="256032" cy="256032"/>
              </a:xfrm>
            </p:grpSpPr>
            <p:cxnSp>
              <p:nvCxnSpPr>
                <p:cNvPr id="48" name="Straight Arrow Connector 47"/>
                <p:cNvCxnSpPr/>
                <p:nvPr/>
              </p:nvCxnSpPr>
              <p:spPr>
                <a:xfrm flipV="1">
                  <a:off x="5243068" y="4649425"/>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V="1">
                  <a:off x="5371084" y="4777441"/>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grpSp>
          <p:graphicFrame>
            <p:nvGraphicFramePr>
              <p:cNvPr id="47" name="Object 46"/>
              <p:cNvGraphicFramePr>
                <a:graphicFrameLocks noChangeAspect="1"/>
              </p:cNvGraphicFramePr>
              <p:nvPr>
                <p:extLst/>
              </p:nvPr>
            </p:nvGraphicFramePr>
            <p:xfrm>
              <a:off x="5302250" y="4483100"/>
              <a:ext cx="166125" cy="146304"/>
            </p:xfrm>
            <a:graphic>
              <a:graphicData uri="http://schemas.openxmlformats.org/presentationml/2006/ole">
                <mc:AlternateContent xmlns:mc="http://schemas.openxmlformats.org/markup-compatibility/2006">
                  <mc:Choice xmlns:v="urn:schemas-microsoft-com:vml" Requires="v">
                    <p:oleObj spid="_x0000_s1115" name="Equation" r:id="rId9" imgW="203040" imgH="177480" progId="Equation.DSMT4">
                      <p:embed/>
                    </p:oleObj>
                  </mc:Choice>
                  <mc:Fallback>
                    <p:oleObj name="Equation" r:id="rId9" imgW="203040" imgH="177480" progId="Equation.DSMT4">
                      <p:embed/>
                      <p:pic>
                        <p:nvPicPr>
                          <p:cNvPr id="47" name="Object 46"/>
                          <p:cNvPicPr>
                            <a:picLocks noChangeAspect="1" noChangeArrowheads="1"/>
                          </p:cNvPicPr>
                          <p:nvPr/>
                        </p:nvPicPr>
                        <p:blipFill>
                          <a:blip r:embed="rId10"/>
                          <a:srcRect/>
                          <a:stretch>
                            <a:fillRect/>
                          </a:stretch>
                        </p:blipFill>
                        <p:spPr bwMode="auto">
                          <a:xfrm>
                            <a:off x="5302250" y="4483100"/>
                            <a:ext cx="166125" cy="146304"/>
                          </a:xfrm>
                          <a:prstGeom prst="rect">
                            <a:avLst/>
                          </a:prstGeom>
                          <a:noFill/>
                          <a:ln>
                            <a:noFill/>
                          </a:ln>
                        </p:spPr>
                      </p:pic>
                    </p:oleObj>
                  </mc:Fallback>
                </mc:AlternateContent>
              </a:graphicData>
            </a:graphic>
          </p:graphicFrame>
        </p:grpSp>
        <p:sp>
          <p:nvSpPr>
            <p:cNvPr id="44" name="TextBox 43"/>
            <p:cNvSpPr txBox="1"/>
            <p:nvPr/>
          </p:nvSpPr>
          <p:spPr>
            <a:xfrm>
              <a:off x="5160964" y="1064689"/>
              <a:ext cx="1733045" cy="400110"/>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Focal length = 100 mm</a:t>
              </a:r>
            </a:p>
            <a:p>
              <a:r>
                <a:rPr lang="en-US" sz="1000" dirty="0">
                  <a:latin typeface="Arial" panose="020B0604020202020204" pitchFamily="34" charset="0"/>
                  <a:cs typeface="Arial" panose="020B0604020202020204" pitchFamily="34" charset="0"/>
                </a:rPr>
                <a:t>F/# = 5 (aperture = 20 mm)</a:t>
              </a:r>
            </a:p>
          </p:txBody>
        </p:sp>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37001" y="1421433"/>
              <a:ext cx="1594717" cy="1744679"/>
            </a:xfrm>
            <a:prstGeom prst="rect">
              <a:avLst/>
            </a:prstGeom>
          </p:spPr>
        </p:pic>
        <p:sp>
          <p:nvSpPr>
            <p:cNvPr id="59" name="TextBox 58"/>
            <p:cNvSpPr txBox="1"/>
            <p:nvPr/>
          </p:nvSpPr>
          <p:spPr>
            <a:xfrm>
              <a:off x="636099" y="3604594"/>
              <a:ext cx="10578537" cy="553998"/>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Object </a:t>
              </a:r>
              <a:r>
                <a:rPr lang="en-US" sz="1600" i="1">
                  <a:solidFill>
                    <a:schemeClr val="tx1">
                      <a:lumMod val="65000"/>
                      <a:lumOff val="35000"/>
                    </a:schemeClr>
                  </a:solidFill>
                  <a:latin typeface="Arial Narrow" panose="020B0606020202030204" pitchFamily="34" charset="0"/>
                </a:rPr>
                <a:t>space                                       </a:t>
              </a:r>
              <a:r>
                <a:rPr lang="en-US" sz="1600">
                  <a:solidFill>
                    <a:srgbClr val="FE3288"/>
                  </a:solidFill>
                </a:rPr>
                <a:t>▴▾</a:t>
              </a:r>
              <a:r>
                <a:rPr lang="en-US" sz="1600">
                  <a:solidFill>
                    <a:schemeClr val="accent1">
                      <a:lumMod val="75000"/>
                    </a:schemeClr>
                  </a:solidFill>
                </a:rPr>
                <a:t> </a:t>
              </a:r>
              <a:r>
                <a:rPr lang="en-US" sz="1600" i="1">
                  <a:solidFill>
                    <a:schemeClr val="tx1">
                      <a:lumMod val="65000"/>
                      <a:lumOff val="35000"/>
                    </a:schemeClr>
                  </a:solidFill>
                  <a:latin typeface="Arial Narrow" panose="020B0606020202030204" pitchFamily="34" charset="0"/>
                </a:rPr>
                <a:t>Aperture                                       </a:t>
              </a:r>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3D Incoherent </a:t>
              </a:r>
              <a:r>
                <a:rPr lang="en-US" sz="1600" i="1">
                  <a:solidFill>
                    <a:schemeClr val="tx1">
                      <a:lumMod val="65000"/>
                      <a:lumOff val="35000"/>
                    </a:schemeClr>
                  </a:solidFill>
                  <a:latin typeface="Arial Narrow" panose="020B0606020202030204" pitchFamily="34" charset="0"/>
                </a:rPr>
                <a:t>PSF                                 </a:t>
              </a:r>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2D PSF at focus</a:t>
              </a:r>
            </a:p>
            <a:p>
              <a:r>
                <a:rPr lang="en-US" sz="1400" i="1" dirty="0">
                  <a:solidFill>
                    <a:schemeClr val="tx1">
                      <a:lumMod val="65000"/>
                      <a:lumOff val="35000"/>
                    </a:schemeClr>
                  </a:solidFill>
                  <a:latin typeface="Arial Narrow" panose="020B0606020202030204" pitchFamily="34" charset="0"/>
                </a:rPr>
                <a:t>(DOF indicated by hor. bar)</a:t>
              </a:r>
            </a:p>
          </p:txBody>
        </p:sp>
        <p:grpSp>
          <p:nvGrpSpPr>
            <p:cNvPr id="61" name="Group 60"/>
            <p:cNvGrpSpPr/>
            <p:nvPr/>
          </p:nvGrpSpPr>
          <p:grpSpPr>
            <a:xfrm>
              <a:off x="492843" y="4661578"/>
              <a:ext cx="1972437" cy="1747520"/>
              <a:chOff x="85344" y="4641700"/>
              <a:chExt cx="1972437" cy="1747520"/>
            </a:xfrm>
          </p:grpSpPr>
          <p:grpSp>
            <p:nvGrpSpPr>
              <p:cNvPr id="106" name="Group 105"/>
              <p:cNvGrpSpPr/>
              <p:nvPr/>
            </p:nvGrpSpPr>
            <p:grpSpPr>
              <a:xfrm>
                <a:off x="173736" y="4641700"/>
                <a:ext cx="1884045" cy="1645920"/>
                <a:chOff x="76200" y="1790705"/>
                <a:chExt cx="1884045" cy="1645920"/>
              </a:xfrm>
            </p:grpSpPr>
            <p:pic>
              <p:nvPicPr>
                <p:cNvPr id="108" name="Picture 107"/>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6200" y="1799196"/>
                  <a:ext cx="547207" cy="1637429"/>
                </a:xfrm>
                <a:prstGeom prst="rect">
                  <a:avLst/>
                </a:prstGeom>
              </p:spPr>
            </p:pic>
            <p:pic>
              <p:nvPicPr>
                <p:cNvPr id="109" name="Picture 108"/>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02750" y="1790705"/>
                  <a:ext cx="547207" cy="1637429"/>
                </a:xfrm>
                <a:prstGeom prst="rect">
                  <a:avLst/>
                </a:prstGeom>
              </p:spPr>
            </p:pic>
            <p:pic>
              <p:nvPicPr>
                <p:cNvPr id="110" name="Picture 109"/>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13038" y="1797865"/>
                  <a:ext cx="547207" cy="1637429"/>
                </a:xfrm>
                <a:prstGeom prst="rect">
                  <a:avLst/>
                </a:prstGeom>
              </p:spPr>
            </p:pic>
          </p:grpSp>
          <p:cxnSp>
            <p:nvCxnSpPr>
              <p:cNvPr id="107" name="Straight Connector 106"/>
              <p:cNvCxnSpPr/>
              <p:nvPr/>
            </p:nvCxnSpPr>
            <p:spPr>
              <a:xfrm>
                <a:off x="85344" y="6389220"/>
                <a:ext cx="1828800" cy="0"/>
              </a:xfrm>
              <a:prstGeom prst="line">
                <a:avLst/>
              </a:prstGeom>
              <a:ln w="82550" cap="rnd">
                <a:solidFill>
                  <a:srgbClr val="FE3288"/>
                </a:solidFill>
              </a:ln>
            </p:spPr>
            <p:style>
              <a:lnRef idx="1">
                <a:schemeClr val="accent1"/>
              </a:lnRef>
              <a:fillRef idx="0">
                <a:schemeClr val="accent1"/>
              </a:fillRef>
              <a:effectRef idx="0">
                <a:schemeClr val="accent1"/>
              </a:effectRef>
              <a:fontRef idx="minor">
                <a:schemeClr val="tx1"/>
              </a:fontRef>
            </p:style>
          </p:cxnSp>
        </p:grpSp>
        <p:pic>
          <p:nvPicPr>
            <p:cNvPr id="80" name="Picture 7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37001" y="4732898"/>
              <a:ext cx="1596384" cy="1746504"/>
            </a:xfrm>
            <a:prstGeom prst="rect">
              <a:avLst/>
            </a:prstGeom>
          </p:spPr>
        </p:pic>
        <p:grpSp>
          <p:nvGrpSpPr>
            <p:cNvPr id="81" name="Group 80"/>
            <p:cNvGrpSpPr/>
            <p:nvPr/>
          </p:nvGrpSpPr>
          <p:grpSpPr>
            <a:xfrm>
              <a:off x="5153510" y="4293786"/>
              <a:ext cx="3668915" cy="2355492"/>
              <a:chOff x="8515401" y="3848413"/>
              <a:chExt cx="3668915" cy="2355492"/>
            </a:xfrm>
          </p:grpSpPr>
          <p:pic>
            <p:nvPicPr>
              <p:cNvPr id="82" name="Picture 81"/>
              <p:cNvPicPr>
                <a:picLocks noChangeAspect="1"/>
              </p:cNvPicPr>
              <p:nvPr/>
            </p:nvPicPr>
            <p:blipFill rotWithShape="1">
              <a:blip r:embed="rId6">
                <a:extLst>
                  <a:ext uri="{28A0092B-C50C-407E-A947-70E740481C1C}">
                    <a14:useLocalDpi xmlns:a14="http://schemas.microsoft.com/office/drawing/2010/main" val="0"/>
                  </a:ext>
                </a:extLst>
              </a:blip>
              <a:srcRect t="49699"/>
              <a:stretch/>
            </p:blipFill>
            <p:spPr>
              <a:xfrm>
                <a:off x="8526716" y="3886200"/>
                <a:ext cx="3657600" cy="2317705"/>
              </a:xfrm>
              <a:prstGeom prst="rect">
                <a:avLst/>
              </a:prstGeom>
            </p:spPr>
          </p:pic>
          <p:sp>
            <p:nvSpPr>
              <p:cNvPr id="83" name="TextBox 82"/>
              <p:cNvSpPr txBox="1"/>
              <p:nvPr/>
            </p:nvSpPr>
            <p:spPr>
              <a:xfrm>
                <a:off x="10770716" y="4282784"/>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84" name="TextBox 83"/>
              <p:cNvSpPr txBox="1"/>
              <p:nvPr/>
            </p:nvSpPr>
            <p:spPr>
              <a:xfrm>
                <a:off x="11039829" y="4186379"/>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85" name="TextBox 84"/>
              <p:cNvSpPr txBox="1"/>
              <p:nvPr/>
            </p:nvSpPr>
            <p:spPr>
              <a:xfrm>
                <a:off x="11321608" y="4071648"/>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86" name="TextBox 85"/>
              <p:cNvSpPr txBox="1"/>
              <p:nvPr/>
            </p:nvSpPr>
            <p:spPr>
              <a:xfrm>
                <a:off x="11610783" y="4025396"/>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1%</a:t>
                </a:r>
              </a:p>
            </p:txBody>
          </p:sp>
          <p:grpSp>
            <p:nvGrpSpPr>
              <p:cNvPr id="87" name="Group 86"/>
              <p:cNvGrpSpPr>
                <a:grpSpLocks/>
              </p:cNvGrpSpPr>
              <p:nvPr/>
            </p:nvGrpSpPr>
            <p:grpSpPr>
              <a:xfrm>
                <a:off x="10783661" y="4379210"/>
                <a:ext cx="67405" cy="676656"/>
                <a:chOff x="2987040" y="2438400"/>
                <a:chExt cx="167514" cy="762000"/>
              </a:xfrm>
            </p:grpSpPr>
            <p:cxnSp>
              <p:nvCxnSpPr>
                <p:cNvPr id="104" name="Straight Connector 103"/>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20000" flipH="1">
                  <a:off x="2987040"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a:grpSpLocks/>
              </p:cNvGrpSpPr>
              <p:nvPr/>
            </p:nvGrpSpPr>
            <p:grpSpPr>
              <a:xfrm>
                <a:off x="11050217" y="4282311"/>
                <a:ext cx="75436" cy="685800"/>
                <a:chOff x="2987042" y="2438400"/>
                <a:chExt cx="174768" cy="762000"/>
              </a:xfrm>
            </p:grpSpPr>
            <p:cxnSp>
              <p:nvCxnSpPr>
                <p:cNvPr id="102" name="Straight Connector 101"/>
                <p:cNvCxnSpPr/>
                <p:nvPr/>
              </p:nvCxnSpPr>
              <p:spPr>
                <a:xfrm>
                  <a:off x="3070369"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20000" flipH="1">
                  <a:off x="298704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a:grpSpLocks/>
              </p:cNvGrpSpPr>
              <p:nvPr/>
            </p:nvGrpSpPr>
            <p:grpSpPr>
              <a:xfrm>
                <a:off x="11325368" y="4173948"/>
                <a:ext cx="74610" cy="548640"/>
                <a:chOff x="3049232" y="2438400"/>
                <a:chExt cx="172527" cy="762000"/>
              </a:xfrm>
            </p:grpSpPr>
            <p:cxnSp>
              <p:nvCxnSpPr>
                <p:cNvPr id="100" name="Straight Connector 99"/>
                <p:cNvCxnSpPr/>
                <p:nvPr/>
              </p:nvCxnSpPr>
              <p:spPr>
                <a:xfrm>
                  <a:off x="3130318"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20000" flipH="1">
                  <a:off x="304923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90" name="Group 89"/>
              <p:cNvGrpSpPr>
                <a:grpSpLocks/>
              </p:cNvGrpSpPr>
              <p:nvPr/>
            </p:nvGrpSpPr>
            <p:grpSpPr>
              <a:xfrm>
                <a:off x="11642854" y="4128872"/>
                <a:ext cx="57528" cy="237744"/>
                <a:chOff x="3009711" y="2438400"/>
                <a:chExt cx="144843" cy="762000"/>
              </a:xfrm>
            </p:grpSpPr>
            <p:cxnSp>
              <p:nvCxnSpPr>
                <p:cNvPr id="98" name="Straight Connector 97"/>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21480000" flipH="1">
                  <a:off x="3009711"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8579009" y="5674325"/>
                <a:ext cx="439175" cy="425704"/>
                <a:chOff x="5029200" y="4203700"/>
                <a:chExt cx="439175" cy="425704"/>
              </a:xfrm>
            </p:grpSpPr>
            <p:graphicFrame>
              <p:nvGraphicFramePr>
                <p:cNvPr id="93" name="Object 92"/>
                <p:cNvGraphicFramePr>
                  <a:graphicFrameLocks noChangeAspect="1"/>
                </p:cNvGraphicFramePr>
                <p:nvPr>
                  <p:extLst/>
                </p:nvPr>
              </p:nvGraphicFramePr>
              <p:xfrm>
                <a:off x="5029200" y="4203700"/>
                <a:ext cx="122849" cy="137160"/>
              </p:xfrm>
              <a:graphic>
                <a:graphicData uri="http://schemas.openxmlformats.org/presentationml/2006/ole">
                  <mc:AlternateContent xmlns:mc="http://schemas.openxmlformats.org/markup-compatibility/2006">
                    <mc:Choice xmlns:v="urn:schemas-microsoft-com:vml" Requires="v">
                      <p:oleObj spid="_x0000_s1116" name="Equation" r:id="rId13" imgW="114120" imgH="126720" progId="Equation.DSMT4">
                        <p:embed/>
                      </p:oleObj>
                    </mc:Choice>
                    <mc:Fallback>
                      <p:oleObj name="Equation" r:id="rId13" imgW="114120" imgH="126720" progId="Equation.DSMT4">
                        <p:embed/>
                        <p:pic>
                          <p:nvPicPr>
                            <p:cNvPr id="93" name="Object 92"/>
                            <p:cNvPicPr>
                              <a:picLocks noChangeAspect="1" noChangeArrowheads="1"/>
                            </p:cNvPicPr>
                            <p:nvPr/>
                          </p:nvPicPr>
                          <p:blipFill>
                            <a:blip r:embed="rId8"/>
                            <a:srcRect/>
                            <a:stretch>
                              <a:fillRect/>
                            </a:stretch>
                          </p:blipFill>
                          <p:spPr bwMode="auto">
                            <a:xfrm>
                              <a:off x="5029200" y="4203700"/>
                              <a:ext cx="122849" cy="137160"/>
                            </a:xfrm>
                            <a:prstGeom prst="rect">
                              <a:avLst/>
                            </a:prstGeom>
                            <a:noFill/>
                            <a:ln>
                              <a:noFill/>
                            </a:ln>
                          </p:spPr>
                        </p:pic>
                      </p:oleObj>
                    </mc:Fallback>
                  </mc:AlternateContent>
                </a:graphicData>
              </a:graphic>
            </p:graphicFrame>
            <p:grpSp>
              <p:nvGrpSpPr>
                <p:cNvPr id="94" name="Group 93"/>
                <p:cNvGrpSpPr>
                  <a:grpSpLocks noChangeAspect="1"/>
                </p:cNvGrpSpPr>
                <p:nvPr/>
              </p:nvGrpSpPr>
              <p:grpSpPr>
                <a:xfrm>
                  <a:off x="5077970" y="4344627"/>
                  <a:ext cx="222748" cy="222748"/>
                  <a:chOff x="5243068" y="4649425"/>
                  <a:chExt cx="256032" cy="256032"/>
                </a:xfrm>
              </p:grpSpPr>
              <p:cxnSp>
                <p:nvCxnSpPr>
                  <p:cNvPr id="96" name="Straight Arrow Connector 95"/>
                  <p:cNvCxnSpPr/>
                  <p:nvPr/>
                </p:nvCxnSpPr>
                <p:spPr>
                  <a:xfrm flipV="1">
                    <a:off x="5243068" y="4649425"/>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5400000" flipV="1">
                    <a:off x="5371084" y="4777441"/>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grpSp>
            <p:graphicFrame>
              <p:nvGraphicFramePr>
                <p:cNvPr id="95" name="Object 94"/>
                <p:cNvGraphicFramePr>
                  <a:graphicFrameLocks noChangeAspect="1"/>
                </p:cNvGraphicFramePr>
                <p:nvPr>
                  <p:extLst/>
                </p:nvPr>
              </p:nvGraphicFramePr>
              <p:xfrm>
                <a:off x="5302250" y="4483100"/>
                <a:ext cx="166125" cy="146304"/>
              </p:xfrm>
              <a:graphic>
                <a:graphicData uri="http://schemas.openxmlformats.org/presentationml/2006/ole">
                  <mc:AlternateContent xmlns:mc="http://schemas.openxmlformats.org/markup-compatibility/2006">
                    <mc:Choice xmlns:v="urn:schemas-microsoft-com:vml" Requires="v">
                      <p:oleObj spid="_x0000_s1117" name="Equation" r:id="rId14" imgW="203040" imgH="177480" progId="Equation.DSMT4">
                        <p:embed/>
                      </p:oleObj>
                    </mc:Choice>
                    <mc:Fallback>
                      <p:oleObj name="Equation" r:id="rId14" imgW="203040" imgH="177480" progId="Equation.DSMT4">
                        <p:embed/>
                        <p:pic>
                          <p:nvPicPr>
                            <p:cNvPr id="95" name="Object 94"/>
                            <p:cNvPicPr>
                              <a:picLocks noChangeAspect="1" noChangeArrowheads="1"/>
                            </p:cNvPicPr>
                            <p:nvPr/>
                          </p:nvPicPr>
                          <p:blipFill>
                            <a:blip r:embed="rId10"/>
                            <a:srcRect/>
                            <a:stretch>
                              <a:fillRect/>
                            </a:stretch>
                          </p:blipFill>
                          <p:spPr bwMode="auto">
                            <a:xfrm>
                              <a:off x="5302250" y="4483100"/>
                              <a:ext cx="166125" cy="146304"/>
                            </a:xfrm>
                            <a:prstGeom prst="rect">
                              <a:avLst/>
                            </a:prstGeom>
                            <a:noFill/>
                            <a:ln>
                              <a:noFill/>
                            </a:ln>
                          </p:spPr>
                        </p:pic>
                      </p:oleObj>
                    </mc:Fallback>
                  </mc:AlternateContent>
                </a:graphicData>
              </a:graphic>
            </p:graphicFrame>
          </p:grpSp>
          <p:sp>
            <p:nvSpPr>
              <p:cNvPr id="92" name="TextBox 91"/>
              <p:cNvSpPr txBox="1"/>
              <p:nvPr/>
            </p:nvSpPr>
            <p:spPr>
              <a:xfrm>
                <a:off x="8515401" y="3848413"/>
                <a:ext cx="1825342" cy="400110"/>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Focal length = 100 mm</a:t>
                </a:r>
              </a:p>
              <a:p>
                <a:r>
                  <a:rPr lang="en-US" sz="1000" dirty="0">
                    <a:latin typeface="Arial" panose="020B0604020202020204" pitchFamily="34" charset="0"/>
                    <a:cs typeface="Arial" panose="020B0604020202020204" pitchFamily="34" charset="0"/>
                  </a:rPr>
                  <a:t>F/# = 10 (aperture = 10 mm)</a:t>
                </a:r>
              </a:p>
            </p:txBody>
          </p:sp>
        </p:grpSp>
        <p:grpSp>
          <p:nvGrpSpPr>
            <p:cNvPr id="63" name="Group 62"/>
            <p:cNvGrpSpPr/>
            <p:nvPr/>
          </p:nvGrpSpPr>
          <p:grpSpPr>
            <a:xfrm>
              <a:off x="3560716" y="4832719"/>
              <a:ext cx="915669" cy="1324595"/>
              <a:chOff x="2514600" y="4812841"/>
              <a:chExt cx="915669" cy="1324595"/>
            </a:xfrm>
          </p:grpSpPr>
          <p:grpSp>
            <p:nvGrpSpPr>
              <p:cNvPr id="64" name="Group 63"/>
              <p:cNvGrpSpPr/>
              <p:nvPr/>
            </p:nvGrpSpPr>
            <p:grpSpPr>
              <a:xfrm>
                <a:off x="2514600" y="4812841"/>
                <a:ext cx="915669" cy="1323735"/>
                <a:chOff x="3505200" y="4275653"/>
                <a:chExt cx="915669" cy="1323735"/>
              </a:xfrm>
            </p:grpSpPr>
            <p:cxnSp>
              <p:nvCxnSpPr>
                <p:cNvPr id="68" name="Straight Connector 67"/>
                <p:cNvCxnSpPr/>
                <p:nvPr/>
              </p:nvCxnSpPr>
              <p:spPr>
                <a:xfrm>
                  <a:off x="4419600" y="4389893"/>
                  <a:ext cx="0" cy="1097280"/>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505200" y="4933947"/>
                  <a:ext cx="91440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71" idx="6"/>
                </p:cNvCxnSpPr>
                <p:nvPr/>
              </p:nvCxnSpPr>
              <p:spPr>
                <a:xfrm>
                  <a:off x="3742367" y="4648200"/>
                  <a:ext cx="678502" cy="287460"/>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4375150" y="4912800"/>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a:endCxn id="71" idx="6"/>
                </p:cNvCxnSpPr>
                <p:nvPr/>
              </p:nvCxnSpPr>
              <p:spPr>
                <a:xfrm flipV="1">
                  <a:off x="3733800" y="4935660"/>
                  <a:ext cx="687069" cy="297968"/>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3605207" y="4367948"/>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3696647" y="4275653"/>
                  <a:ext cx="91440" cy="365760"/>
                  <a:chOff x="3962400" y="3505200"/>
                  <a:chExt cx="152400" cy="152400"/>
                </a:xfrm>
              </p:grpSpPr>
              <p:cxnSp>
                <p:nvCxnSpPr>
                  <p:cNvPr id="78" name="Straight Connector 77"/>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flipV="1">
                  <a:off x="3696647" y="5233628"/>
                  <a:ext cx="91440" cy="365760"/>
                  <a:chOff x="3962400" y="3505200"/>
                  <a:chExt cx="152400" cy="152400"/>
                </a:xfrm>
              </p:grpSpPr>
              <p:cxnSp>
                <p:nvCxnSpPr>
                  <p:cNvPr id="76" name="Straight Connector 75"/>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2971800" y="4813126"/>
                <a:ext cx="0" cy="1324310"/>
                <a:chOff x="2971800" y="4813126"/>
                <a:chExt cx="0" cy="1324310"/>
              </a:xfrm>
            </p:grpSpPr>
            <p:cxnSp>
              <p:nvCxnSpPr>
                <p:cNvPr id="66" name="Straight Arrow Connector 65"/>
                <p:cNvCxnSpPr/>
                <p:nvPr/>
              </p:nvCxnSpPr>
              <p:spPr>
                <a:xfrm>
                  <a:off x="2971800" y="4813126"/>
                  <a:ext cx="0" cy="365760"/>
                </a:xfrm>
                <a:prstGeom prst="straightConnector1">
                  <a:avLst/>
                </a:prstGeom>
                <a:ln w="53975">
                  <a:solidFill>
                    <a:srgbClr val="FF5353"/>
                  </a:solidFill>
                  <a:beve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971800" y="5771676"/>
                  <a:ext cx="0" cy="365760"/>
                </a:xfrm>
                <a:prstGeom prst="straightConnector1">
                  <a:avLst/>
                </a:prstGeom>
                <a:ln w="53975">
                  <a:solidFill>
                    <a:srgbClr val="FF5353"/>
                  </a:solidFill>
                  <a:bevel/>
                  <a:tailEnd type="triangle"/>
                </a:ln>
              </p:spPr>
              <p:style>
                <a:lnRef idx="1">
                  <a:schemeClr val="accent1"/>
                </a:lnRef>
                <a:fillRef idx="0">
                  <a:schemeClr val="accent1"/>
                </a:fillRef>
                <a:effectRef idx="0">
                  <a:schemeClr val="accent1"/>
                </a:effectRef>
                <a:fontRef idx="minor">
                  <a:schemeClr val="tx1"/>
                </a:fontRef>
              </p:style>
            </p:cxnSp>
          </p:grpSp>
        </p:grpSp>
      </p:grpSp>
      <p:sp>
        <p:nvSpPr>
          <p:cNvPr id="19" name="Slide Number Placeholder 18"/>
          <p:cNvSpPr>
            <a:spLocks noGrp="1"/>
          </p:cNvSpPr>
          <p:nvPr>
            <p:ph type="sldNum" sz="quarter" idx="12"/>
          </p:nvPr>
        </p:nvSpPr>
        <p:spPr/>
        <p:txBody>
          <a:bodyPr/>
          <a:lstStyle/>
          <a:p>
            <a:fld id="{8295466C-6D01-4B7B-82FE-0060F6C0E0EB}" type="slidenum">
              <a:rPr lang="en-US" smtClean="0"/>
              <a:t>65</a:t>
            </a:fld>
            <a:endParaRPr lang="en-US"/>
          </a:p>
        </p:txBody>
      </p:sp>
    </p:spTree>
    <p:extLst>
      <p:ext uri="{BB962C8B-B14F-4D97-AF65-F5344CB8AC3E}">
        <p14:creationId xmlns:p14="http://schemas.microsoft.com/office/powerpoint/2010/main" val="1419273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91667" y="848138"/>
            <a:ext cx="9046291" cy="2894624"/>
            <a:chOff x="-217858" y="1295395"/>
            <a:chExt cx="9046291" cy="289462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58" y="1295395"/>
              <a:ext cx="5577840" cy="2894624"/>
            </a:xfrm>
            <a:prstGeom prst="rect">
              <a:avLst/>
            </a:prstGeom>
          </p:spPr>
        </p:pic>
        <p:sp>
          <p:nvSpPr>
            <p:cNvPr id="4" name="TextBox 3"/>
            <p:cNvSpPr txBox="1"/>
            <p:nvPr/>
          </p:nvSpPr>
          <p:spPr>
            <a:xfrm>
              <a:off x="5567074" y="1295400"/>
              <a:ext cx="3261359" cy="830997"/>
            </a:xfrm>
            <a:prstGeom prst="rect">
              <a:avLst/>
            </a:prstGeom>
            <a:noFill/>
          </p:spPr>
          <p:txBody>
            <a:bodyPr wrap="square" rtlCol="0">
              <a:spAutoFit/>
            </a:bodyPr>
            <a:lstStyle/>
            <a:p>
              <a:pPr marL="173038" indent="-173038"/>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Variation of DOF with F/# (the curved lines are diffraction based DOF, the straight lines are geometric DOF)</a:t>
              </a:r>
            </a:p>
          </p:txBody>
        </p:sp>
      </p:grpSp>
      <p:grpSp>
        <p:nvGrpSpPr>
          <p:cNvPr id="5" name="Group 4"/>
          <p:cNvGrpSpPr/>
          <p:nvPr/>
        </p:nvGrpSpPr>
        <p:grpSpPr>
          <a:xfrm>
            <a:off x="1472620" y="3844222"/>
            <a:ext cx="8716910" cy="2886209"/>
            <a:chOff x="-217855" y="4035549"/>
            <a:chExt cx="8716910" cy="2886209"/>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55" y="4035549"/>
              <a:ext cx="5577840" cy="2886209"/>
            </a:xfrm>
            <a:prstGeom prst="rect">
              <a:avLst/>
            </a:prstGeom>
          </p:spPr>
        </p:pic>
        <p:sp>
          <p:nvSpPr>
            <p:cNvPr id="7" name="TextBox 6"/>
            <p:cNvSpPr txBox="1"/>
            <p:nvPr/>
          </p:nvSpPr>
          <p:spPr>
            <a:xfrm>
              <a:off x="5581269" y="4135148"/>
              <a:ext cx="2917786"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Spatial frequency response vs. F/#</a:t>
              </a:r>
            </a:p>
          </p:txBody>
        </p:sp>
      </p:grpSp>
      <p:sp>
        <p:nvSpPr>
          <p:cNvPr id="8" name="TextBox 7"/>
          <p:cNvSpPr txBox="1"/>
          <p:nvPr/>
        </p:nvSpPr>
        <p:spPr>
          <a:xfrm>
            <a:off x="164592" y="167635"/>
            <a:ext cx="11206914" cy="492443"/>
          </a:xfrm>
          <a:prstGeom prst="rect">
            <a:avLst/>
          </a:prstGeom>
          <a:noFill/>
        </p:spPr>
        <p:txBody>
          <a:bodyPr wrap="none" rtlCol="0">
            <a:spAutoFit/>
          </a:bodyPr>
          <a:lstStyle/>
          <a:p>
            <a:r>
              <a:rPr lang="en-US" sz="2600" b="1">
                <a:solidFill>
                  <a:srgbClr val="FF3F7A"/>
                </a:solidFill>
                <a:latin typeface="Euclid" panose="02020503060505020303" pitchFamily="18" charset="0"/>
              </a:rPr>
              <a:t>Extending the DOF by decreasing the aperture size is not a viable solution</a:t>
            </a:r>
            <a:endParaRPr lang="en-US" sz="2600" b="1" dirty="0">
              <a:solidFill>
                <a:srgbClr val="FF3F7A"/>
              </a:solidFill>
              <a:latin typeface="Euclid" panose="02020503060505020303" pitchFamily="18" charset="0"/>
            </a:endParaRPr>
          </a:p>
        </p:txBody>
      </p:sp>
      <p:sp>
        <p:nvSpPr>
          <p:cNvPr id="9" name="Slide Number Placeholder 8"/>
          <p:cNvSpPr>
            <a:spLocks noGrp="1"/>
          </p:cNvSpPr>
          <p:nvPr>
            <p:ph type="sldNum" sz="quarter" idx="12"/>
          </p:nvPr>
        </p:nvSpPr>
        <p:spPr/>
        <p:txBody>
          <a:bodyPr/>
          <a:lstStyle/>
          <a:p>
            <a:fld id="{8295466C-6D01-4B7B-82FE-0060F6C0E0EB}" type="slidenum">
              <a:rPr lang="en-US" smtClean="0"/>
              <a:t>66</a:t>
            </a:fld>
            <a:endParaRPr lang="en-US"/>
          </a:p>
        </p:txBody>
      </p:sp>
    </p:spTree>
    <p:extLst>
      <p:ext uri="{BB962C8B-B14F-4D97-AF65-F5344CB8AC3E}">
        <p14:creationId xmlns:p14="http://schemas.microsoft.com/office/powerpoint/2010/main" val="1349412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13442" y="937591"/>
            <a:ext cx="5224671" cy="1015663"/>
          </a:xfrm>
          <a:prstGeom prst="rect">
            <a:avLst/>
          </a:prstGeom>
        </p:spPr>
        <p:txBody>
          <a:bodyPr wrap="square">
            <a:spAutoFit/>
          </a:bodyPr>
          <a:lstStyle/>
          <a:p>
            <a:r>
              <a:rPr lang="en-US" sz="2000">
                <a:solidFill>
                  <a:schemeClr val="tx1">
                    <a:lumMod val="75000"/>
                    <a:lumOff val="25000"/>
                  </a:schemeClr>
                </a:solidFill>
              </a:rPr>
              <a:t>The </a:t>
            </a:r>
            <a:r>
              <a:rPr lang="en-US" sz="2000" dirty="0">
                <a:solidFill>
                  <a:schemeClr val="tx1">
                    <a:lumMod val="75000"/>
                    <a:lumOff val="25000"/>
                  </a:schemeClr>
                </a:solidFill>
              </a:rPr>
              <a:t>lens was removed to show the posterior surface of these structures</a:t>
            </a:r>
            <a:r>
              <a:rPr lang="en-US" sz="2000">
                <a:solidFill>
                  <a:schemeClr val="tx1">
                    <a:lumMod val="75000"/>
                    <a:lumOff val="25000"/>
                  </a:schemeClr>
                </a:solidFill>
              </a:rPr>
              <a:t>. </a:t>
            </a:r>
            <a:endParaRPr lang="en-US" sz="2000" dirty="0">
              <a:solidFill>
                <a:schemeClr val="tx1">
                  <a:lumMod val="75000"/>
                  <a:lumOff val="25000"/>
                </a:schemeClr>
              </a:solidFill>
            </a:endParaRPr>
          </a:p>
          <a:p>
            <a:endParaRPr lang="en-US" sz="2000" dirty="0">
              <a:solidFill>
                <a:schemeClr val="tx1">
                  <a:lumMod val="75000"/>
                  <a:lumOff val="25000"/>
                </a:schemeClr>
              </a:solidFill>
            </a:endParaRPr>
          </a:p>
        </p:txBody>
      </p:sp>
      <p:pic>
        <p:nvPicPr>
          <p:cNvPr id="3" name="Picture 4" descr="https://scontent-a-dfw.xx.fbcdn.net/hphotos-prn1/1240421_430382907084302_1440470627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43" y="937591"/>
            <a:ext cx="5715000" cy="4933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6043" y="5871541"/>
            <a:ext cx="5715000" cy="584775"/>
          </a:xfrm>
          <a:prstGeom prst="rect">
            <a:avLst/>
          </a:prstGeom>
        </p:spPr>
        <p:txBody>
          <a:bodyPr wrap="square">
            <a:spAutoFit/>
          </a:bodyPr>
          <a:lstStyle/>
          <a:p>
            <a:r>
              <a:rPr lang="en-US" sz="1600">
                <a:solidFill>
                  <a:schemeClr val="tx1">
                    <a:lumMod val="75000"/>
                    <a:lumOff val="25000"/>
                  </a:schemeClr>
                </a:solidFill>
              </a:rPr>
              <a:t>Credit: Dr. Richard Kessel &amp; Dr. Randy Kardon/Tissues &amp; Organs/Visuals Unlimited, Inc.</a:t>
            </a:r>
            <a:endParaRPr lang="en-US" sz="1600" dirty="0">
              <a:solidFill>
                <a:schemeClr val="tx1">
                  <a:lumMod val="75000"/>
                  <a:lumOff val="25000"/>
                </a:schemeClr>
              </a:solidFill>
            </a:endParaRPr>
          </a:p>
        </p:txBody>
      </p:sp>
      <p:sp>
        <p:nvSpPr>
          <p:cNvPr id="5" name="TextBox 4"/>
          <p:cNvSpPr txBox="1"/>
          <p:nvPr/>
        </p:nvSpPr>
        <p:spPr>
          <a:xfrm>
            <a:off x="164592" y="167635"/>
            <a:ext cx="7809510" cy="492443"/>
          </a:xfrm>
          <a:prstGeom prst="rect">
            <a:avLst/>
          </a:prstGeom>
          <a:noFill/>
        </p:spPr>
        <p:txBody>
          <a:bodyPr wrap="none" rtlCol="0">
            <a:spAutoFit/>
          </a:bodyPr>
          <a:lstStyle/>
          <a:p>
            <a:r>
              <a:rPr lang="en-US" sz="2600" b="1">
                <a:solidFill>
                  <a:srgbClr val="FF3F7A"/>
                </a:solidFill>
                <a:latin typeface="Euclid" panose="02020503060505020303" pitchFamily="18" charset="0"/>
              </a:rPr>
              <a:t>Inner surface of the iris, pupil, and ciliary processes</a:t>
            </a:r>
            <a:endParaRPr lang="en-US" sz="2600" b="1" dirty="0">
              <a:solidFill>
                <a:srgbClr val="FF3F7A"/>
              </a:solidFill>
              <a:latin typeface="Euclid" panose="02020503060505020303" pitchFamily="18" charset="0"/>
            </a:endParaRPr>
          </a:p>
        </p:txBody>
      </p:sp>
      <p:sp>
        <p:nvSpPr>
          <p:cNvPr id="6" name="Slide Number Placeholder 5"/>
          <p:cNvSpPr>
            <a:spLocks noGrp="1"/>
          </p:cNvSpPr>
          <p:nvPr>
            <p:ph type="sldNum" sz="quarter" idx="12"/>
          </p:nvPr>
        </p:nvSpPr>
        <p:spPr/>
        <p:txBody>
          <a:bodyPr/>
          <a:lstStyle/>
          <a:p>
            <a:fld id="{8295466C-6D01-4B7B-82FE-0060F6C0E0EB}" type="slidenum">
              <a:rPr lang="en-US" smtClean="0"/>
              <a:t>67</a:t>
            </a:fld>
            <a:endParaRPr lang="en-US"/>
          </a:p>
        </p:txBody>
      </p:sp>
    </p:spTree>
    <p:extLst>
      <p:ext uri="{BB962C8B-B14F-4D97-AF65-F5344CB8AC3E}">
        <p14:creationId xmlns:p14="http://schemas.microsoft.com/office/powerpoint/2010/main" val="2121545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64592" y="167635"/>
            <a:ext cx="593624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State-of-the-art iris acquisition systems</a:t>
            </a:r>
            <a:endParaRPr lang="en-US" sz="2600" b="1" dirty="0">
              <a:solidFill>
                <a:srgbClr val="FF3F7A"/>
              </a:solidFill>
              <a:latin typeface="Euclid" panose="02020503060505020303" pitchFamily="18" charset="0"/>
            </a:endParaRPr>
          </a:p>
        </p:txBody>
      </p:sp>
      <p:pic>
        <p:nvPicPr>
          <p:cNvPr id="27" name="Picture 26"/>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Layer>
                </a14:imgProps>
              </a:ext>
            </a:extLst>
          </a:blip>
          <a:stretch>
            <a:fillRect/>
          </a:stretch>
        </p:blipFill>
        <p:spPr>
          <a:xfrm>
            <a:off x="2312270" y="1013260"/>
            <a:ext cx="7567461" cy="4831481"/>
          </a:xfrm>
          <a:prstGeom prst="rect">
            <a:avLst/>
          </a:prstGeom>
        </p:spPr>
      </p:pic>
      <p:sp>
        <p:nvSpPr>
          <p:cNvPr id="2" name="Slide Number Placeholder 1"/>
          <p:cNvSpPr>
            <a:spLocks noGrp="1"/>
          </p:cNvSpPr>
          <p:nvPr>
            <p:ph type="sldNum" sz="quarter" idx="12"/>
          </p:nvPr>
        </p:nvSpPr>
        <p:spPr/>
        <p:txBody>
          <a:bodyPr/>
          <a:lstStyle/>
          <a:p>
            <a:fld id="{8295466C-6D01-4B7B-82FE-0060F6C0E0EB}" type="slidenum">
              <a:rPr lang="en-US" smtClean="0"/>
              <a:t>68</a:t>
            </a:fld>
            <a:endParaRPr lang="en-US"/>
          </a:p>
        </p:txBody>
      </p:sp>
    </p:spTree>
    <p:extLst>
      <p:ext uri="{BB962C8B-B14F-4D97-AF65-F5344CB8AC3E}">
        <p14:creationId xmlns:p14="http://schemas.microsoft.com/office/powerpoint/2010/main" val="2235872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4013" y="5993831"/>
            <a:ext cx="3280835" cy="400110"/>
          </a:xfrm>
          <a:prstGeom prst="rect">
            <a:avLst/>
          </a:prstGeom>
          <a:noFill/>
        </p:spPr>
        <p:txBody>
          <a:bodyPr wrap="none" rtlCol="0">
            <a:spAutoFit/>
          </a:bodyPr>
          <a:lstStyle/>
          <a:p>
            <a:r>
              <a:rPr lang="en-US" sz="2000">
                <a:solidFill>
                  <a:schemeClr val="tx1">
                    <a:lumMod val="75000"/>
                    <a:lumOff val="25000"/>
                  </a:schemeClr>
                </a:solidFill>
              </a:rPr>
              <a:t>Found after 17 years, in 2002.</a:t>
            </a:r>
          </a:p>
        </p:txBody>
      </p:sp>
      <p:grpSp>
        <p:nvGrpSpPr>
          <p:cNvPr id="14" name="Group 13"/>
          <p:cNvGrpSpPr/>
          <p:nvPr/>
        </p:nvGrpSpPr>
        <p:grpSpPr>
          <a:xfrm>
            <a:off x="6818068" y="578093"/>
            <a:ext cx="4381500" cy="5340096"/>
            <a:chOff x="6724650" y="390525"/>
            <a:chExt cx="4381500" cy="5340096"/>
          </a:xfrm>
        </p:grpSpPr>
        <p:sp>
          <p:nvSpPr>
            <p:cNvPr id="15" name="Rectangle 14"/>
            <p:cNvSpPr/>
            <p:nvPr/>
          </p:nvSpPr>
          <p:spPr>
            <a:xfrm>
              <a:off x="6724650" y="390525"/>
              <a:ext cx="4381500" cy="5340096"/>
            </a:xfrm>
            <a:prstGeom prst="rect">
              <a:avLst/>
            </a:prstGeom>
            <a:solidFill>
              <a:srgbClr val="FFC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Users\Indranil\Documents\TEMP\AfghanGirlImages\afghan_girl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0880" y="676450"/>
              <a:ext cx="3749040" cy="4768246"/>
            </a:xfrm>
            <a:prstGeom prst="rect">
              <a:avLst/>
            </a:prstGeom>
            <a:ln w="44450">
              <a:solidFill>
                <a:schemeClr val="bg1"/>
              </a:solidFill>
              <a:miter lim="800000"/>
            </a:ln>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992433" y="578093"/>
            <a:ext cx="4381500" cy="5340096"/>
            <a:chOff x="1133475" y="390525"/>
            <a:chExt cx="4381500" cy="5340096"/>
          </a:xfrm>
        </p:grpSpPr>
        <p:sp>
          <p:nvSpPr>
            <p:cNvPr id="13" name="Rectangle 12"/>
            <p:cNvSpPr/>
            <p:nvPr/>
          </p:nvSpPr>
          <p:spPr>
            <a:xfrm>
              <a:off x="1133475" y="390525"/>
              <a:ext cx="4381500" cy="5340096"/>
            </a:xfrm>
            <a:prstGeom prst="rect">
              <a:avLst/>
            </a:prstGeom>
            <a:solidFill>
              <a:srgbClr val="FFC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14000"/>
                      </a14:imgEffect>
                      <a14:imgEffect>
                        <a14:saturation sat="130000"/>
                      </a14:imgEffect>
                    </a14:imgLayer>
                  </a14:imgProps>
                </a:ext>
                <a:ext uri="{28A0092B-C50C-407E-A947-70E740481C1C}">
                  <a14:useLocalDpi xmlns:a14="http://schemas.microsoft.com/office/drawing/2010/main" val="0"/>
                </a:ext>
              </a:extLst>
            </a:blip>
            <a:srcRect l="2542" t="5769" r="15241" b="14615"/>
            <a:stretch/>
          </p:blipFill>
          <p:spPr>
            <a:xfrm>
              <a:off x="1440280" y="698992"/>
              <a:ext cx="3749040" cy="4732021"/>
            </a:xfrm>
            <a:prstGeom prst="rect">
              <a:avLst/>
            </a:prstGeom>
            <a:ln w="44450">
              <a:solidFill>
                <a:schemeClr val="bg1"/>
              </a:solidFill>
              <a:miter lim="800000"/>
            </a:ln>
          </p:spPr>
        </p:pic>
      </p:grpSp>
      <p:sp>
        <p:nvSpPr>
          <p:cNvPr id="6" name="TextBox 5"/>
          <p:cNvSpPr txBox="1"/>
          <p:nvPr/>
        </p:nvSpPr>
        <p:spPr>
          <a:xfrm>
            <a:off x="839215" y="5993831"/>
            <a:ext cx="4682629" cy="400110"/>
          </a:xfrm>
          <a:prstGeom prst="rect">
            <a:avLst/>
          </a:prstGeom>
          <a:noFill/>
        </p:spPr>
        <p:txBody>
          <a:bodyPr wrap="none" rtlCol="0">
            <a:spAutoFit/>
          </a:bodyPr>
          <a:lstStyle/>
          <a:p>
            <a:r>
              <a:rPr lang="en-US" sz="2000">
                <a:solidFill>
                  <a:schemeClr val="tx1">
                    <a:lumMod val="75000"/>
                    <a:lumOff val="25000"/>
                  </a:schemeClr>
                </a:solidFill>
              </a:rPr>
              <a:t>12 years old, refugee camp, Pakistan, 1984.</a:t>
            </a:r>
          </a:p>
        </p:txBody>
      </p:sp>
      <p:sp>
        <p:nvSpPr>
          <p:cNvPr id="12" name="TextBox 11"/>
          <p:cNvSpPr txBox="1"/>
          <p:nvPr/>
        </p:nvSpPr>
        <p:spPr>
          <a:xfrm>
            <a:off x="8009042" y="6551547"/>
            <a:ext cx="4198137"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[Photographs by Steve McCurry, National Geographic.]</a:t>
            </a:r>
          </a:p>
        </p:txBody>
      </p:sp>
      <p:sp>
        <p:nvSpPr>
          <p:cNvPr id="19" name="TextBox 18"/>
          <p:cNvSpPr txBox="1"/>
          <p:nvPr/>
        </p:nvSpPr>
        <p:spPr>
          <a:xfrm>
            <a:off x="5302033" y="3136613"/>
            <a:ext cx="1587935" cy="769441"/>
          </a:xfrm>
          <a:prstGeom prst="rect">
            <a:avLst/>
          </a:prstGeom>
          <a:solidFill>
            <a:schemeClr val="tx1">
              <a:lumMod val="95000"/>
              <a:lumOff val="5000"/>
              <a:alpha val="79000"/>
            </a:schemeClr>
          </a:solidFill>
        </p:spPr>
        <p:txBody>
          <a:bodyPr wrap="none" rtlCol="0" anchor="ctr">
            <a:spAutoFit/>
          </a:bodyPr>
          <a:lstStyle/>
          <a:p>
            <a:pPr algn="ctr">
              <a:lnSpc>
                <a:spcPct val="150000"/>
              </a:lnSpc>
            </a:pPr>
            <a:r>
              <a:rPr lang="en-US" sz="3200" b="1" spc="10">
                <a:solidFill>
                  <a:srgbClr val="FFFF00"/>
                </a:solidFill>
                <a:latin typeface="Euclid" panose="02020503060505020303" pitchFamily="18" charset="0"/>
              </a:rPr>
              <a:t> Stable </a:t>
            </a:r>
          </a:p>
        </p:txBody>
      </p:sp>
      <p:sp>
        <p:nvSpPr>
          <p:cNvPr id="4" name="Slide Number Placeholder 3"/>
          <p:cNvSpPr>
            <a:spLocks noGrp="1"/>
          </p:cNvSpPr>
          <p:nvPr>
            <p:ph type="sldNum" sz="quarter" idx="12"/>
          </p:nvPr>
        </p:nvSpPr>
        <p:spPr/>
        <p:txBody>
          <a:bodyPr/>
          <a:lstStyle/>
          <a:p>
            <a:fld id="{8295466C-6D01-4B7B-82FE-0060F6C0E0EB}" type="slidenum">
              <a:rPr lang="en-US" smtClean="0"/>
              <a:t>69</a:t>
            </a:fld>
            <a:endParaRPr lang="en-US"/>
          </a:p>
        </p:txBody>
      </p:sp>
    </p:spTree>
    <p:extLst>
      <p:ext uri="{BB962C8B-B14F-4D97-AF65-F5344CB8AC3E}">
        <p14:creationId xmlns:p14="http://schemas.microsoft.com/office/powerpoint/2010/main" val="378223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732999"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In traditional cameras the DOF is usually controlled by the aperture</a:t>
            </a:r>
            <a:endParaRPr lang="en-US" sz="2600" b="1" dirty="0">
              <a:solidFill>
                <a:srgbClr val="FF3F7A"/>
              </a:solidFill>
              <a:latin typeface="Euclid" panose="02020503060505020303" pitchFamily="18" charset="0"/>
            </a:endParaRPr>
          </a:p>
        </p:txBody>
      </p:sp>
      <p:grpSp>
        <p:nvGrpSpPr>
          <p:cNvPr id="9" name="Group 8"/>
          <p:cNvGrpSpPr/>
          <p:nvPr/>
        </p:nvGrpSpPr>
        <p:grpSpPr>
          <a:xfrm>
            <a:off x="605869" y="1276140"/>
            <a:ext cx="5033303" cy="4949420"/>
            <a:chOff x="605869" y="1276140"/>
            <a:chExt cx="5033303" cy="494942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69" y="1276140"/>
              <a:ext cx="5033303" cy="4364136"/>
            </a:xfrm>
            <a:prstGeom prst="rect">
              <a:avLst/>
            </a:prstGeom>
          </p:spPr>
        </p:pic>
        <p:sp>
          <p:nvSpPr>
            <p:cNvPr id="6" name="TextBox 5"/>
            <p:cNvSpPr txBox="1"/>
            <p:nvPr/>
          </p:nvSpPr>
          <p:spPr>
            <a:xfrm>
              <a:off x="1631472" y="5856228"/>
              <a:ext cx="2974660"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Shallow DOF,  aperture: F/2.8</a:t>
              </a:r>
            </a:p>
          </p:txBody>
        </p:sp>
      </p:grpSp>
      <p:grpSp>
        <p:nvGrpSpPr>
          <p:cNvPr id="8" name="Group 7"/>
          <p:cNvGrpSpPr/>
          <p:nvPr/>
        </p:nvGrpSpPr>
        <p:grpSpPr>
          <a:xfrm>
            <a:off x="6555651" y="1278588"/>
            <a:ext cx="5030480" cy="4946972"/>
            <a:chOff x="6555651" y="1278588"/>
            <a:chExt cx="5030480" cy="4946972"/>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651" y="1278588"/>
              <a:ext cx="5030480" cy="4361688"/>
            </a:xfrm>
            <a:prstGeom prst="rect">
              <a:avLst/>
            </a:prstGeom>
          </p:spPr>
        </p:pic>
        <p:sp>
          <p:nvSpPr>
            <p:cNvPr id="7" name="TextBox 6"/>
            <p:cNvSpPr txBox="1"/>
            <p:nvPr/>
          </p:nvSpPr>
          <p:spPr>
            <a:xfrm>
              <a:off x="7726815" y="5856228"/>
              <a:ext cx="2694777"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Large DOF,  aperture: F/32</a:t>
              </a:r>
            </a:p>
          </p:txBody>
        </p:sp>
      </p:grpSp>
      <p:grpSp>
        <p:nvGrpSpPr>
          <p:cNvPr id="14" name="Group 13"/>
          <p:cNvGrpSpPr/>
          <p:nvPr/>
        </p:nvGrpSpPr>
        <p:grpSpPr>
          <a:xfrm>
            <a:off x="4326486" y="1300997"/>
            <a:ext cx="7252305" cy="1584198"/>
            <a:chOff x="4326486" y="1300997"/>
            <a:chExt cx="7252305" cy="1584198"/>
          </a:xfrm>
        </p:grpSpPr>
        <p:pic>
          <p:nvPicPr>
            <p:cNvPr id="11" name="Picture 10"/>
            <p:cNvPicPr>
              <a:picLocks noChangeAspect="1"/>
            </p:cNvPicPr>
            <p:nvPr/>
          </p:nvPicPr>
          <p:blipFill>
            <a:blip r:embed="rId5"/>
            <a:stretch>
              <a:fillRect/>
            </a:stretch>
          </p:blipFill>
          <p:spPr>
            <a:xfrm>
              <a:off x="10283382" y="1300997"/>
              <a:ext cx="1295409" cy="1580490"/>
            </a:xfrm>
            <a:prstGeom prst="rect">
              <a:avLst/>
            </a:prstGeom>
          </p:spPr>
        </p:pic>
        <p:pic>
          <p:nvPicPr>
            <p:cNvPr id="13" name="Picture 12"/>
            <p:cNvPicPr>
              <a:picLocks noChangeAspect="1"/>
            </p:cNvPicPr>
            <p:nvPr/>
          </p:nvPicPr>
          <p:blipFill>
            <a:blip r:embed="rId6"/>
            <a:stretch>
              <a:fillRect/>
            </a:stretch>
          </p:blipFill>
          <p:spPr>
            <a:xfrm>
              <a:off x="4326486" y="1300997"/>
              <a:ext cx="1298448" cy="1584198"/>
            </a:xfrm>
            <a:prstGeom prst="rect">
              <a:avLst/>
            </a:prstGeom>
          </p:spPr>
        </p:pic>
      </p:grpSp>
      <p:sp>
        <p:nvSpPr>
          <p:cNvPr id="5" name="Slide Number Placeholder 4"/>
          <p:cNvSpPr>
            <a:spLocks noGrp="1"/>
          </p:cNvSpPr>
          <p:nvPr>
            <p:ph type="sldNum" sz="quarter" idx="12"/>
          </p:nvPr>
        </p:nvSpPr>
        <p:spPr/>
        <p:txBody>
          <a:bodyPr/>
          <a:lstStyle/>
          <a:p>
            <a:fld id="{8295466C-6D01-4B7B-82FE-0060F6C0E0EB}" type="slidenum">
              <a:rPr lang="en-US" smtClean="0"/>
              <a:t>7</a:t>
            </a:fld>
            <a:endParaRPr lang="en-US"/>
          </a:p>
        </p:txBody>
      </p:sp>
    </p:spTree>
    <p:extLst>
      <p:ext uri="{BB962C8B-B14F-4D97-AF65-F5344CB8AC3E}">
        <p14:creationId xmlns:p14="http://schemas.microsoft.com/office/powerpoint/2010/main" val="206734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0491013" cy="492443"/>
          </a:xfrm>
          <a:prstGeom prst="rect">
            <a:avLst/>
          </a:prstGeom>
          <a:noFill/>
        </p:spPr>
        <p:txBody>
          <a:bodyPr wrap="none" rtlCol="0">
            <a:spAutoFit/>
          </a:bodyPr>
          <a:lstStyle/>
          <a:p>
            <a:r>
              <a:rPr lang="en-US" sz="2600" b="1">
                <a:solidFill>
                  <a:srgbClr val="FF3F7A"/>
                </a:solidFill>
                <a:latin typeface="Euclid" panose="02020503060505020303" pitchFamily="18" charset="0"/>
              </a:rPr>
              <a:t>The iris pattern is ideal for biometric authentication and recognition  </a:t>
            </a:r>
            <a:endParaRPr lang="en-US" sz="2600" b="1" dirty="0">
              <a:solidFill>
                <a:srgbClr val="FF3F7A"/>
              </a:solidFill>
              <a:latin typeface="Euclid" panose="02020503060505020303"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1778"/>
          <a:stretch/>
        </p:blipFill>
        <p:spPr>
          <a:xfrm>
            <a:off x="5410098" y="2863274"/>
            <a:ext cx="6380140" cy="5818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429" y="1788013"/>
            <a:ext cx="3469662" cy="3314304"/>
          </a:xfrm>
          <a:prstGeom prst="rect">
            <a:avLst/>
          </a:prstGeom>
          <a:effectLst>
            <a:outerShdw blurRad="50800" dist="38100" dir="2700000" algn="tl" rotWithShape="0">
              <a:prstClr val="black">
                <a:alpha val="40000"/>
              </a:prstClr>
            </a:outerShdw>
          </a:effectLst>
        </p:spPr>
      </p:pic>
      <p:sp>
        <p:nvSpPr>
          <p:cNvPr id="9" name="TextBox 8"/>
          <p:cNvSpPr txBox="1"/>
          <p:nvPr/>
        </p:nvSpPr>
        <p:spPr>
          <a:xfrm>
            <a:off x="8664818" y="6551547"/>
            <a:ext cx="3537892"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 by Dr. Jan Drewes, jandrewes.de]</a:t>
            </a:r>
          </a:p>
        </p:txBody>
      </p:sp>
      <p:sp>
        <p:nvSpPr>
          <p:cNvPr id="3" name="Slide Number Placeholder 2"/>
          <p:cNvSpPr>
            <a:spLocks noGrp="1"/>
          </p:cNvSpPr>
          <p:nvPr>
            <p:ph type="sldNum" sz="quarter" idx="12"/>
          </p:nvPr>
        </p:nvSpPr>
        <p:spPr/>
        <p:txBody>
          <a:bodyPr/>
          <a:lstStyle/>
          <a:p>
            <a:fld id="{8295466C-6D01-4B7B-82FE-0060F6C0E0EB}" type="slidenum">
              <a:rPr lang="en-US" smtClean="0"/>
              <a:t>70</a:t>
            </a:fld>
            <a:endParaRPr lang="en-US"/>
          </a:p>
        </p:txBody>
      </p:sp>
    </p:spTree>
    <p:extLst>
      <p:ext uri="{BB962C8B-B14F-4D97-AF65-F5344CB8AC3E}">
        <p14:creationId xmlns:p14="http://schemas.microsoft.com/office/powerpoint/2010/main" val="2999371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925" y="697595"/>
            <a:ext cx="7139132" cy="5733022"/>
          </a:xfrm>
          <a:prstGeom prst="rect">
            <a:avLst/>
          </a:prstGeom>
        </p:spPr>
      </p:pic>
      <p:sp>
        <p:nvSpPr>
          <p:cNvPr id="3" name="TextBox 2"/>
          <p:cNvSpPr txBox="1"/>
          <p:nvPr/>
        </p:nvSpPr>
        <p:spPr>
          <a:xfrm>
            <a:off x="164592" y="167635"/>
            <a:ext cx="3688189" cy="492443"/>
          </a:xfrm>
          <a:prstGeom prst="rect">
            <a:avLst/>
          </a:prstGeom>
          <a:noFill/>
        </p:spPr>
        <p:txBody>
          <a:bodyPr wrap="none" rtlCol="0">
            <a:spAutoFit/>
          </a:bodyPr>
          <a:lstStyle/>
          <a:p>
            <a:r>
              <a:rPr lang="en-US" sz="2600" b="1">
                <a:solidFill>
                  <a:srgbClr val="FF3F7A"/>
                </a:solidFill>
                <a:latin typeface="Euclid" panose="02020503060505020303" pitchFamily="18" charset="0"/>
              </a:rPr>
              <a:t>Iris recognition pipeline</a:t>
            </a:r>
            <a:endParaRPr lang="en-US" sz="2600" b="1" dirty="0">
              <a:solidFill>
                <a:srgbClr val="FF3F7A"/>
              </a:solidFill>
              <a:latin typeface="Euclid" panose="02020503060505020303" pitchFamily="18" charset="0"/>
            </a:endParaRPr>
          </a:p>
        </p:txBody>
      </p:sp>
      <p:sp>
        <p:nvSpPr>
          <p:cNvPr id="4" name="Slide Number Placeholder 3"/>
          <p:cNvSpPr>
            <a:spLocks noGrp="1"/>
          </p:cNvSpPr>
          <p:nvPr>
            <p:ph type="sldNum" sz="quarter" idx="12"/>
          </p:nvPr>
        </p:nvSpPr>
        <p:spPr/>
        <p:txBody>
          <a:bodyPr/>
          <a:lstStyle/>
          <a:p>
            <a:fld id="{8295466C-6D01-4B7B-82FE-0060F6C0E0EB}" type="slidenum">
              <a:rPr lang="en-US" smtClean="0"/>
              <a:t>71</a:t>
            </a:fld>
            <a:endParaRPr lang="en-US"/>
          </a:p>
        </p:txBody>
      </p:sp>
    </p:spTree>
    <p:extLst>
      <p:ext uri="{BB962C8B-B14F-4D97-AF65-F5344CB8AC3E}">
        <p14:creationId xmlns:p14="http://schemas.microsoft.com/office/powerpoint/2010/main" val="26912230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Finding the pivot in vertical direction for front standard"/>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00416" y="1663976"/>
            <a:ext cx="3139523" cy="303042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295466C-6D01-4B7B-82FE-0060F6C0E0EB}" type="slidenum">
              <a:rPr lang="en-US" smtClean="0"/>
              <a:t>72</a:t>
            </a:fld>
            <a:endParaRPr lang="en-US"/>
          </a:p>
        </p:txBody>
      </p:sp>
    </p:spTree>
    <p:extLst>
      <p:ext uri="{BB962C8B-B14F-4D97-AF65-F5344CB8AC3E}">
        <p14:creationId xmlns:p14="http://schemas.microsoft.com/office/powerpoint/2010/main" val="40911656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3136" y="710492"/>
            <a:ext cx="7347576" cy="5853046"/>
          </a:xfrm>
          <a:prstGeom prst="rect">
            <a:avLst/>
          </a:prstGeom>
        </p:spPr>
      </p:pic>
      <p:sp>
        <p:nvSpPr>
          <p:cNvPr id="3" name="Slide Number Placeholder 2"/>
          <p:cNvSpPr>
            <a:spLocks noGrp="1"/>
          </p:cNvSpPr>
          <p:nvPr>
            <p:ph type="sldNum" sz="quarter" idx="12"/>
          </p:nvPr>
        </p:nvSpPr>
        <p:spPr/>
        <p:txBody>
          <a:bodyPr/>
          <a:lstStyle/>
          <a:p>
            <a:fld id="{8295466C-6D01-4B7B-82FE-0060F6C0E0EB}" type="slidenum">
              <a:rPr lang="en-US" smtClean="0"/>
              <a:t>73</a:t>
            </a:fld>
            <a:endParaRPr lang="en-US"/>
          </a:p>
        </p:txBody>
      </p:sp>
    </p:spTree>
    <p:extLst>
      <p:ext uri="{BB962C8B-B14F-4D97-AF65-F5344CB8AC3E}">
        <p14:creationId xmlns:p14="http://schemas.microsoft.com/office/powerpoint/2010/main" val="3081668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2027408"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We can concluded that.   </a:t>
            </a:r>
          </a:p>
        </p:txBody>
      </p:sp>
      <p:cxnSp>
        <p:nvCxnSpPr>
          <p:cNvPr id="4" name="Straight Connector 3"/>
          <p:cNvCxnSpPr/>
          <p:nvPr/>
        </p:nvCxnSpPr>
        <p:spPr>
          <a:xfrm>
            <a:off x="3560483" y="1335186"/>
            <a:ext cx="0" cy="457200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7258544" y="5510658"/>
            <a:ext cx="1115568" cy="2286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3564368" y="5623946"/>
            <a:ext cx="369417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706940" y="4967142"/>
            <a:ext cx="1115568" cy="2286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flipV="1">
            <a:off x="3571112" y="5080430"/>
            <a:ext cx="31363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97402" y="5439280"/>
            <a:ext cx="1667381" cy="338554"/>
          </a:xfrm>
          <a:prstGeom prst="rect">
            <a:avLst/>
          </a:prstGeom>
          <a:noFill/>
        </p:spPr>
        <p:txBody>
          <a:bodyPr wrap="square" rtlCol="0">
            <a:spAutoFit/>
          </a:bodyPr>
          <a:lstStyle/>
          <a:p>
            <a:pPr algn="r"/>
            <a:r>
              <a:rPr lang="en-US" sz="1600" dirty="0"/>
              <a:t>AFS </a:t>
            </a:r>
          </a:p>
        </p:txBody>
      </p:sp>
      <p:sp>
        <p:nvSpPr>
          <p:cNvPr id="12" name="TextBox 11"/>
          <p:cNvSpPr txBox="1"/>
          <p:nvPr/>
        </p:nvSpPr>
        <p:spPr>
          <a:xfrm>
            <a:off x="1897402" y="4895764"/>
            <a:ext cx="1667381" cy="338554"/>
          </a:xfrm>
          <a:prstGeom prst="rect">
            <a:avLst/>
          </a:prstGeom>
          <a:noFill/>
        </p:spPr>
        <p:txBody>
          <a:bodyPr wrap="square" rtlCol="0">
            <a:spAutoFit/>
          </a:bodyPr>
          <a:lstStyle/>
          <a:p>
            <a:pPr algn="r"/>
            <a:r>
              <a:rPr lang="en-US" sz="1600" dirty="0"/>
              <a:t>AFS</a:t>
            </a:r>
          </a:p>
        </p:txBody>
      </p:sp>
      <p:sp>
        <p:nvSpPr>
          <p:cNvPr id="13" name="TextBox 12"/>
          <p:cNvSpPr txBox="1"/>
          <p:nvPr/>
        </p:nvSpPr>
        <p:spPr>
          <a:xfrm>
            <a:off x="8374112" y="5439280"/>
            <a:ext cx="401072" cy="369332"/>
          </a:xfrm>
          <a:prstGeom prst="rect">
            <a:avLst/>
          </a:prstGeom>
          <a:noFill/>
        </p:spPr>
        <p:txBody>
          <a:bodyPr wrap="none" rtlCol="0">
            <a:spAutoFit/>
          </a:bodyPr>
          <a:lstStyle/>
          <a:p>
            <a:r>
              <a:rPr lang="en-US" dirty="0">
                <a:solidFill>
                  <a:schemeClr val="tx1">
                    <a:lumMod val="50000"/>
                    <a:lumOff val="50000"/>
                  </a:schemeClr>
                </a:solidFill>
              </a:rPr>
              <a:t>4x</a:t>
            </a:r>
          </a:p>
        </p:txBody>
      </p:sp>
      <p:sp>
        <p:nvSpPr>
          <p:cNvPr id="14" name="TextBox 13"/>
          <p:cNvSpPr txBox="1"/>
          <p:nvPr/>
        </p:nvSpPr>
        <p:spPr>
          <a:xfrm>
            <a:off x="7816328" y="4895764"/>
            <a:ext cx="575799" cy="369332"/>
          </a:xfrm>
          <a:prstGeom prst="rect">
            <a:avLst/>
          </a:prstGeom>
          <a:noFill/>
        </p:spPr>
        <p:txBody>
          <a:bodyPr wrap="none" rtlCol="0">
            <a:spAutoFit/>
          </a:bodyPr>
          <a:lstStyle/>
          <a:p>
            <a:r>
              <a:rPr lang="en-US" dirty="0">
                <a:solidFill>
                  <a:schemeClr val="tx1">
                    <a:lumMod val="50000"/>
                    <a:lumOff val="50000"/>
                  </a:schemeClr>
                </a:solidFill>
              </a:rPr>
              <a:t>9.8x</a:t>
            </a:r>
          </a:p>
        </p:txBody>
      </p:sp>
      <p:cxnSp>
        <p:nvCxnSpPr>
          <p:cNvPr id="15" name="Straight Connector 14"/>
          <p:cNvCxnSpPr/>
          <p:nvPr/>
        </p:nvCxnSpPr>
        <p:spPr>
          <a:xfrm flipH="1" flipV="1">
            <a:off x="3560039" y="1607598"/>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023740" y="1493298"/>
            <a:ext cx="27432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249" y="1436654"/>
            <a:ext cx="3515534" cy="338554"/>
          </a:xfrm>
          <a:prstGeom prst="rect">
            <a:avLst/>
          </a:prstGeom>
          <a:noFill/>
        </p:spPr>
        <p:txBody>
          <a:bodyPr wrap="square" rtlCol="0">
            <a:spAutoFit/>
          </a:bodyPr>
          <a:lstStyle/>
          <a:p>
            <a:pPr algn="r"/>
            <a:r>
              <a:rPr lang="en-US" sz="1600" dirty="0" err="1"/>
              <a:t>Plemmons</a:t>
            </a:r>
            <a:r>
              <a:rPr lang="en-US" sz="1600" dirty="0"/>
              <a:t> </a:t>
            </a:r>
            <a:r>
              <a:rPr lang="en-US" sz="1600" i="1" dirty="0"/>
              <a:t>et. al</a:t>
            </a:r>
            <a:r>
              <a:rPr lang="en-US" sz="1600" dirty="0"/>
              <a:t>, </a:t>
            </a:r>
            <a:r>
              <a:rPr lang="en-US" sz="1600" dirty="0" err="1"/>
              <a:t>Wavefront</a:t>
            </a:r>
            <a:r>
              <a:rPr lang="en-US" sz="1600" dirty="0"/>
              <a:t> coding </a:t>
            </a:r>
          </a:p>
        </p:txBody>
      </p:sp>
      <p:sp>
        <p:nvSpPr>
          <p:cNvPr id="18" name="TextBox 17"/>
          <p:cNvSpPr txBox="1"/>
          <p:nvPr/>
        </p:nvSpPr>
        <p:spPr>
          <a:xfrm>
            <a:off x="4298060" y="1422932"/>
            <a:ext cx="401072" cy="369332"/>
          </a:xfrm>
          <a:prstGeom prst="rect">
            <a:avLst/>
          </a:prstGeom>
          <a:noFill/>
        </p:spPr>
        <p:txBody>
          <a:bodyPr wrap="none" rtlCol="0">
            <a:spAutoFit/>
          </a:bodyPr>
          <a:lstStyle/>
          <a:p>
            <a:r>
              <a:rPr lang="en-US" dirty="0">
                <a:solidFill>
                  <a:schemeClr val="tx1">
                    <a:lumMod val="50000"/>
                    <a:lumOff val="50000"/>
                  </a:schemeClr>
                </a:solidFill>
              </a:rPr>
              <a:t>6x</a:t>
            </a:r>
          </a:p>
        </p:txBody>
      </p:sp>
      <p:cxnSp>
        <p:nvCxnSpPr>
          <p:cNvPr id="19" name="Straight Connector 18"/>
          <p:cNvCxnSpPr/>
          <p:nvPr/>
        </p:nvCxnSpPr>
        <p:spPr>
          <a:xfrm flipH="1" flipV="1">
            <a:off x="3560039" y="2206747"/>
            <a:ext cx="27432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303239" y="2106169"/>
            <a:ext cx="27432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 y="2035803"/>
            <a:ext cx="3564782" cy="338554"/>
          </a:xfrm>
          <a:prstGeom prst="rect">
            <a:avLst/>
          </a:prstGeom>
          <a:noFill/>
        </p:spPr>
        <p:txBody>
          <a:bodyPr wrap="square" rtlCol="0">
            <a:spAutoFit/>
          </a:bodyPr>
          <a:lstStyle/>
          <a:p>
            <a:pPr algn="r"/>
            <a:r>
              <a:rPr lang="en-US" sz="1600" dirty="0"/>
              <a:t>Hsieh </a:t>
            </a:r>
            <a:r>
              <a:rPr lang="en-US" sz="1600" i="1" dirty="0"/>
              <a:t>et. al</a:t>
            </a:r>
            <a:r>
              <a:rPr lang="en-US" sz="1600" dirty="0"/>
              <a:t>, </a:t>
            </a:r>
            <a:r>
              <a:rPr lang="en-US" sz="1600" dirty="0" err="1"/>
              <a:t>Wavefront</a:t>
            </a:r>
            <a:r>
              <a:rPr lang="en-US" sz="1600" dirty="0"/>
              <a:t> coding + PTZ </a:t>
            </a:r>
          </a:p>
        </p:txBody>
      </p:sp>
      <p:sp>
        <p:nvSpPr>
          <p:cNvPr id="22" name="TextBox 21"/>
          <p:cNvSpPr txBox="1"/>
          <p:nvPr/>
        </p:nvSpPr>
        <p:spPr>
          <a:xfrm>
            <a:off x="6577559" y="2035803"/>
            <a:ext cx="401072" cy="369332"/>
          </a:xfrm>
          <a:prstGeom prst="rect">
            <a:avLst/>
          </a:prstGeom>
          <a:noFill/>
        </p:spPr>
        <p:txBody>
          <a:bodyPr wrap="none" rtlCol="0">
            <a:spAutoFit/>
          </a:bodyPr>
          <a:lstStyle/>
          <a:p>
            <a:r>
              <a:rPr lang="en-US" dirty="0">
                <a:solidFill>
                  <a:schemeClr val="tx1">
                    <a:lumMod val="50000"/>
                    <a:lumOff val="50000"/>
                  </a:schemeClr>
                </a:solidFill>
              </a:rPr>
              <a:t>3x</a:t>
            </a:r>
          </a:p>
        </p:txBody>
      </p:sp>
      <p:cxnSp>
        <p:nvCxnSpPr>
          <p:cNvPr id="23" name="Straight Connector 22"/>
          <p:cNvCxnSpPr/>
          <p:nvPr/>
        </p:nvCxnSpPr>
        <p:spPr>
          <a:xfrm flipH="1" flipV="1">
            <a:off x="3560039" y="2819902"/>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34658" y="2711233"/>
            <a:ext cx="18288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 y="2648958"/>
            <a:ext cx="3564782" cy="338554"/>
          </a:xfrm>
          <a:prstGeom prst="rect">
            <a:avLst/>
          </a:prstGeom>
          <a:noFill/>
        </p:spPr>
        <p:txBody>
          <a:bodyPr wrap="square" rtlCol="0">
            <a:spAutoFit/>
          </a:bodyPr>
          <a:lstStyle/>
          <a:p>
            <a:pPr algn="r"/>
            <a:r>
              <a:rPr lang="en-US" sz="1600" dirty="0"/>
              <a:t>Yoon </a:t>
            </a:r>
            <a:r>
              <a:rPr lang="en-US" sz="1600" i="1" dirty="0"/>
              <a:t>et. al</a:t>
            </a:r>
            <a:r>
              <a:rPr lang="en-US" sz="1600" dirty="0"/>
              <a:t>, </a:t>
            </a:r>
            <a:r>
              <a:rPr lang="en-US" sz="1600" dirty="0" err="1"/>
              <a:t>Wavefront</a:t>
            </a:r>
            <a:r>
              <a:rPr lang="en-US" sz="1600" dirty="0"/>
              <a:t> coding + PTZ </a:t>
            </a:r>
          </a:p>
        </p:txBody>
      </p:sp>
      <p:sp>
        <p:nvSpPr>
          <p:cNvPr id="26" name="TextBox 25"/>
          <p:cNvSpPr txBox="1"/>
          <p:nvPr/>
        </p:nvSpPr>
        <p:spPr>
          <a:xfrm>
            <a:off x="5117538" y="2646580"/>
            <a:ext cx="401072" cy="369332"/>
          </a:xfrm>
          <a:prstGeom prst="rect">
            <a:avLst/>
          </a:prstGeom>
          <a:noFill/>
        </p:spPr>
        <p:txBody>
          <a:bodyPr wrap="none" rtlCol="0">
            <a:spAutoFit/>
          </a:bodyPr>
          <a:lstStyle/>
          <a:p>
            <a:r>
              <a:rPr lang="en-US" dirty="0">
                <a:solidFill>
                  <a:schemeClr val="tx1">
                    <a:lumMod val="50000"/>
                    <a:lumOff val="50000"/>
                  </a:schemeClr>
                </a:solidFill>
              </a:rPr>
              <a:t>3x</a:t>
            </a:r>
          </a:p>
        </p:txBody>
      </p:sp>
      <p:cxnSp>
        <p:nvCxnSpPr>
          <p:cNvPr id="27" name="Straight Connector 26"/>
          <p:cNvCxnSpPr/>
          <p:nvPr/>
        </p:nvCxnSpPr>
        <p:spPr>
          <a:xfrm flipH="1" flipV="1">
            <a:off x="3560039" y="3417242"/>
            <a:ext cx="146304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023079" y="3304890"/>
            <a:ext cx="146304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 y="3246298"/>
            <a:ext cx="3564782" cy="338554"/>
          </a:xfrm>
          <a:prstGeom prst="rect">
            <a:avLst/>
          </a:prstGeom>
          <a:noFill/>
        </p:spPr>
        <p:txBody>
          <a:bodyPr wrap="square" rtlCol="0">
            <a:spAutoFit/>
          </a:bodyPr>
          <a:lstStyle/>
          <a:p>
            <a:pPr algn="r"/>
            <a:r>
              <a:rPr lang="en-US" sz="1600" dirty="0" err="1"/>
              <a:t>Venugopalan</a:t>
            </a:r>
            <a:r>
              <a:rPr lang="en-US" sz="1600" dirty="0"/>
              <a:t> </a:t>
            </a:r>
            <a:r>
              <a:rPr lang="en-US" sz="1600" i="1" dirty="0"/>
              <a:t>et. al</a:t>
            </a:r>
            <a:r>
              <a:rPr lang="en-US" sz="1600" dirty="0"/>
              <a:t>, PTZ + Video </a:t>
            </a:r>
          </a:p>
        </p:txBody>
      </p:sp>
      <p:sp>
        <p:nvSpPr>
          <p:cNvPr id="2" name="Slide Number Placeholder 1"/>
          <p:cNvSpPr>
            <a:spLocks noGrp="1"/>
          </p:cNvSpPr>
          <p:nvPr>
            <p:ph type="sldNum" sz="quarter" idx="12"/>
          </p:nvPr>
        </p:nvSpPr>
        <p:spPr/>
        <p:txBody>
          <a:bodyPr/>
          <a:lstStyle/>
          <a:p>
            <a:fld id="{8295466C-6D01-4B7B-82FE-0060F6C0E0EB}" type="slidenum">
              <a:rPr lang="en-US" smtClean="0"/>
              <a:t>74</a:t>
            </a:fld>
            <a:endParaRPr lang="en-US"/>
          </a:p>
        </p:txBody>
      </p:sp>
    </p:spTree>
    <p:extLst>
      <p:ext uri="{BB962C8B-B14F-4D97-AF65-F5344CB8AC3E}">
        <p14:creationId xmlns:p14="http://schemas.microsoft.com/office/powerpoint/2010/main" val="3713037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6" name="Straight Connector 35"/>
          <p:cNvCxnSpPr/>
          <p:nvPr/>
        </p:nvCxnSpPr>
        <p:spPr>
          <a:xfrm>
            <a:off x="1671723" y="3110569"/>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923550" y="4564262"/>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8" name="Group 37" hidden="1"/>
          <p:cNvGrpSpPr/>
          <p:nvPr/>
        </p:nvGrpSpPr>
        <p:grpSpPr>
          <a:xfrm>
            <a:off x="1713349" y="2579990"/>
            <a:ext cx="2466634" cy="2143757"/>
            <a:chOff x="1493618" y="4842570"/>
            <a:chExt cx="1494658" cy="1299012"/>
          </a:xfrm>
          <a:effectLst>
            <a:outerShdw blurRad="50800" dist="38100" dir="2700000" algn="tl" rotWithShape="0">
              <a:prstClr val="black">
                <a:alpha val="40000"/>
              </a:prstClr>
            </a:outerShdw>
          </a:effectLst>
        </p:grpSpPr>
        <p:pic>
          <p:nvPicPr>
            <p:cNvPr id="67" name="Picture 6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68" name="Picture 6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69" name="Picture 6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54164" y="4842570"/>
              <a:ext cx="434112" cy="1299012"/>
            </a:xfrm>
            <a:prstGeom prst="rect">
              <a:avLst/>
            </a:prstGeom>
          </p:spPr>
        </p:pic>
      </p:grpSp>
      <p:cxnSp>
        <p:nvCxnSpPr>
          <p:cNvPr id="39" name="Straight Connector 38"/>
          <p:cNvCxnSpPr/>
          <p:nvPr/>
        </p:nvCxnSpPr>
        <p:spPr>
          <a:xfrm flipH="1">
            <a:off x="9424362" y="3037045"/>
            <a:ext cx="823803" cy="241697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140000">
            <a:off x="10221087" y="2631496"/>
            <a:ext cx="0" cy="1043769"/>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201302" y="1984361"/>
            <a:ext cx="1297769" cy="3614637"/>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533423" y="1928827"/>
            <a:ext cx="1296669" cy="3537477"/>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470476" y="2281314"/>
            <a:ext cx="1165250" cy="3216427"/>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075326" y="1984361"/>
            <a:ext cx="1248797" cy="3646074"/>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9367466" y="3037045"/>
            <a:ext cx="786384" cy="2258994"/>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9481042" y="3037045"/>
            <a:ext cx="876687" cy="2558885"/>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400000">
            <a:off x="8015755" y="2781465"/>
            <a:ext cx="1156911" cy="836155"/>
          </a:xfrm>
          <a:prstGeom prst="rect">
            <a:avLst/>
          </a:prstGeom>
          <a:effectLst>
            <a:outerShdw blurRad="50800" dist="38100" dir="5400000" algn="ctr" rotWithShape="0">
              <a:srgbClr val="000000">
                <a:alpha val="95000"/>
              </a:srgbClr>
            </a:outerShdw>
          </a:effectLst>
        </p:spPr>
      </p:pic>
      <p:cxnSp>
        <p:nvCxnSpPr>
          <p:cNvPr id="48" name="Straight Connector 47"/>
          <p:cNvCxnSpPr>
            <a:cxnSpLocks noChangeAspect="1"/>
          </p:cNvCxnSpPr>
          <p:nvPr/>
        </p:nvCxnSpPr>
        <p:spPr>
          <a:xfrm rot="20580000" flipV="1">
            <a:off x="6729504" y="3266755"/>
            <a:ext cx="2966126" cy="155448"/>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rot="21000000">
            <a:off x="8817030" y="3077345"/>
            <a:ext cx="64008" cy="64008"/>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0" name="Freeform: Shape 49"/>
          <p:cNvSpPr/>
          <p:nvPr/>
        </p:nvSpPr>
        <p:spPr>
          <a:xfrm>
            <a:off x="1668271" y="1832438"/>
            <a:ext cx="6712059" cy="2939470"/>
          </a:xfrm>
          <a:custGeom>
            <a:avLst/>
            <a:gdLst>
              <a:gd name="connsiteX0" fmla="*/ 4067175 w 4067175"/>
              <a:gd name="connsiteY0" fmla="*/ 1781175 h 1781175"/>
              <a:gd name="connsiteX1" fmla="*/ 0 w 4067175"/>
              <a:gd name="connsiteY1" fmla="*/ 609600 h 1781175"/>
              <a:gd name="connsiteX2" fmla="*/ 3175 w 4067175"/>
              <a:gd name="connsiteY2" fmla="*/ 0 h 1781175"/>
              <a:gd name="connsiteX3" fmla="*/ 473075 w 4067175"/>
              <a:gd name="connsiteY3" fmla="*/ 3175 h 1781175"/>
              <a:gd name="connsiteX4" fmla="*/ 4067175 w 4067175"/>
              <a:gd name="connsiteY4" fmla="*/ 1781175 h 178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175" h="1781175">
                <a:moveTo>
                  <a:pt x="4067175" y="1781175"/>
                </a:moveTo>
                <a:lnTo>
                  <a:pt x="0" y="609600"/>
                </a:lnTo>
                <a:cubicBezTo>
                  <a:pt x="1058" y="406400"/>
                  <a:pt x="2117" y="203200"/>
                  <a:pt x="3175" y="0"/>
                </a:cubicBezTo>
                <a:lnTo>
                  <a:pt x="473075" y="3175"/>
                </a:lnTo>
                <a:lnTo>
                  <a:pt x="4067175" y="1781175"/>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Arc 50"/>
          <p:cNvSpPr/>
          <p:nvPr/>
        </p:nvSpPr>
        <p:spPr>
          <a:xfrm>
            <a:off x="5673617" y="3769867"/>
            <a:ext cx="1138953" cy="1138952"/>
          </a:xfrm>
          <a:prstGeom prst="arc">
            <a:avLst>
              <a:gd name="adj1" fmla="val 20771053"/>
              <a:gd name="adj2" fmla="val 2790707"/>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Oval 51"/>
          <p:cNvSpPr/>
          <p:nvPr/>
        </p:nvSpPr>
        <p:spPr>
          <a:xfrm rot="21000000">
            <a:off x="10205943" y="3083694"/>
            <a:ext cx="64008" cy="64008"/>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3" name="TextBox 52"/>
          <p:cNvSpPr txBox="1"/>
          <p:nvPr/>
        </p:nvSpPr>
        <p:spPr>
          <a:xfrm rot="20343965">
            <a:off x="6562656" y="3389097"/>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4" name="Arc 53"/>
          <p:cNvSpPr/>
          <p:nvPr/>
        </p:nvSpPr>
        <p:spPr>
          <a:xfrm>
            <a:off x="5243869" y="2974933"/>
            <a:ext cx="1898675" cy="1898673"/>
          </a:xfrm>
          <a:prstGeom prst="arc">
            <a:avLst>
              <a:gd name="adj1" fmla="val 10993417"/>
              <a:gd name="adj2" fmla="val 13149602"/>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TextBox 54"/>
          <p:cNvSpPr txBox="1"/>
          <p:nvPr/>
        </p:nvSpPr>
        <p:spPr>
          <a:xfrm>
            <a:off x="5345116" y="2498031"/>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6" name="Arc 55"/>
          <p:cNvSpPr/>
          <p:nvPr/>
        </p:nvSpPr>
        <p:spPr>
          <a:xfrm>
            <a:off x="5179811" y="2579990"/>
            <a:ext cx="1138953" cy="1138952"/>
          </a:xfrm>
          <a:prstGeom prst="arc">
            <a:avLst>
              <a:gd name="adj1" fmla="val 8519488"/>
              <a:gd name="adj2" fmla="val 13986768"/>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p:cNvSpPr txBox="1"/>
          <p:nvPr/>
        </p:nvSpPr>
        <p:spPr>
          <a:xfrm>
            <a:off x="9275249" y="2248029"/>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8" name="Arc 57"/>
          <p:cNvSpPr/>
          <p:nvPr/>
        </p:nvSpPr>
        <p:spPr>
          <a:xfrm>
            <a:off x="9390074" y="2455282"/>
            <a:ext cx="1138953" cy="1138952"/>
          </a:xfrm>
          <a:prstGeom prst="arc">
            <a:avLst>
              <a:gd name="adj1" fmla="val 16459473"/>
              <a:gd name="adj2" fmla="val 18802953"/>
            </a:avLst>
          </a:prstGeom>
          <a:ln w="9525">
            <a:solidFill>
              <a:schemeClr val="tx1">
                <a:lumMod val="85000"/>
                <a:lumOff val="1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9" name="Group 58"/>
          <p:cNvGrpSpPr>
            <a:grpSpLocks noChangeAspect="1"/>
          </p:cNvGrpSpPr>
          <p:nvPr/>
        </p:nvGrpSpPr>
        <p:grpSpPr>
          <a:xfrm rot="20460000">
            <a:off x="7423359" y="2260879"/>
            <a:ext cx="1647854" cy="381025"/>
            <a:chOff x="3877518" y="2223274"/>
            <a:chExt cx="998518" cy="230882"/>
          </a:xfrm>
        </p:grpSpPr>
        <mc:AlternateContent xmlns:mc="http://schemas.openxmlformats.org/markup-compatibility/2006" xmlns:a14="http://schemas.microsoft.com/office/drawing/2010/main">
          <mc:Choice Requires="a14">
            <p:sp>
              <p:nvSpPr>
                <p:cNvPr id="64" name="TextBox 63"/>
                <p:cNvSpPr txBox="1"/>
                <p:nvPr/>
              </p:nvSpPr>
              <p:spPr>
                <a:xfrm>
                  <a:off x="4555732" y="2223274"/>
                  <a:ext cx="320304" cy="223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cs typeface="Times New Roman" panose="02020603050405020304" pitchFamily="18" charset="0"/>
                          </a:rPr>
                          <m:t>𝐻</m:t>
                        </m:r>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4555732" y="2223274"/>
                  <a:ext cx="320304" cy="2237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354464" y="2225580"/>
                  <a:ext cx="320304" cy="228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50000"/>
                                    <a:lumOff val="50000"/>
                                  </a:schemeClr>
                                </a:solidFill>
                                <a:latin typeface="Cambria Math" panose="02040503050406030204" pitchFamily="18" charset="0"/>
                                <a:cs typeface="Times New Roman" panose="02020603050405020304" pitchFamily="18" charset="0"/>
                              </a:rPr>
                            </m:ctrlPr>
                          </m:accPr>
                          <m:e>
                            <m:r>
                              <a:rPr lang="en-US" i="1" smtClean="0">
                                <a:solidFill>
                                  <a:schemeClr val="tx1">
                                    <a:lumMod val="50000"/>
                                    <a:lumOff val="50000"/>
                                  </a:schemeClr>
                                </a:solidFill>
                                <a:latin typeface="Cambria Math" panose="02040503050406030204" pitchFamily="18" charset="0"/>
                                <a:cs typeface="Times New Roman" panose="02020603050405020304" pitchFamily="18" charset="0"/>
                              </a:rPr>
                              <m:t>𝐻</m:t>
                            </m:r>
                          </m:e>
                        </m:acc>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354464" y="2225580"/>
                  <a:ext cx="320304" cy="228576"/>
                </a:xfrm>
                <a:prstGeom prst="rect">
                  <a:avLst/>
                </a:prstGeom>
                <a:blipFill>
                  <a:blip r:embed="rId7"/>
                  <a:stretch>
                    <a:fillRect t="-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877518" y="2225755"/>
                  <a:ext cx="320304" cy="223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50000"/>
                                <a:lumOff val="50000"/>
                              </a:schemeClr>
                            </a:solidFill>
                            <a:latin typeface="Cambria Math" panose="02040503050406030204" pitchFamily="18" charset="0"/>
                            <a:cs typeface="Times New Roman" panose="02020603050405020304" pitchFamily="18" charset="0"/>
                          </a:rPr>
                          <m:t>𝐹</m:t>
                        </m:r>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3877518" y="2225755"/>
                  <a:ext cx="320304" cy="223796"/>
                </a:xfrm>
                <a:prstGeom prst="rect">
                  <a:avLst/>
                </a:prstGeom>
                <a:blipFill>
                  <a:blip r:embed="rId8"/>
                  <a:stretch>
                    <a:fillRect/>
                  </a:stretch>
                </a:blipFill>
              </p:spPr>
              <p:txBody>
                <a:bodyPr/>
                <a:lstStyle/>
                <a:p>
                  <a:r>
                    <a:rPr lang="en-US">
                      <a:noFill/>
                    </a:rPr>
                    <a:t> </a:t>
                  </a:r>
                </a:p>
              </p:txBody>
            </p:sp>
          </mc:Fallback>
        </mc:AlternateContent>
      </p:grpSp>
      <p:cxnSp>
        <p:nvCxnSpPr>
          <p:cNvPr id="61" name="Straight Connector 60"/>
          <p:cNvCxnSpPr/>
          <p:nvPr/>
        </p:nvCxnSpPr>
        <p:spPr>
          <a:xfrm>
            <a:off x="1712364" y="2159435"/>
            <a:ext cx="8085306" cy="3162642"/>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687178" y="2832869"/>
            <a:ext cx="8101844" cy="2341295"/>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455400" y="1847279"/>
            <a:ext cx="7349056" cy="3611569"/>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4592" y="167635"/>
            <a:ext cx="6712735" cy="492443"/>
          </a:xfrm>
          <a:prstGeom prst="rect">
            <a:avLst/>
          </a:prstGeom>
          <a:noFill/>
        </p:spPr>
        <p:txBody>
          <a:bodyPr wrap="none" rtlCol="0">
            <a:spAutoFit/>
          </a:bodyPr>
          <a:lstStyle/>
          <a:p>
            <a:r>
              <a:rPr lang="en-US" sz="2600" b="1">
                <a:solidFill>
                  <a:srgbClr val="FF3F7A"/>
                </a:solidFill>
                <a:latin typeface="Euclid" panose="02020503060505020303" pitchFamily="18" charset="0"/>
              </a:rPr>
              <a:t>Depth of field (DOF) in Scheimpflug camera</a:t>
            </a:r>
            <a:endParaRPr lang="en-US" sz="2600" b="1" dirty="0">
              <a:solidFill>
                <a:srgbClr val="FF3F7A"/>
              </a:solidFill>
              <a:latin typeface="Euclid" panose="02020503060505020303" pitchFamily="18" charset="0"/>
            </a:endParaRPr>
          </a:p>
        </p:txBody>
      </p:sp>
      <p:sp>
        <p:nvSpPr>
          <p:cNvPr id="76" name="TextBox 75"/>
          <p:cNvSpPr txBox="1"/>
          <p:nvPr/>
        </p:nvSpPr>
        <p:spPr>
          <a:xfrm>
            <a:off x="6723270" y="5021131"/>
            <a:ext cx="1268218" cy="369332"/>
          </a:xfrm>
          <a:prstGeom prst="rect">
            <a:avLst/>
          </a:prstGeom>
          <a:noFill/>
        </p:spPr>
        <p:txBody>
          <a:bodyPr wrap="square" rtlCol="0">
            <a:spAutoFit/>
          </a:bodyPr>
          <a:lstStyle/>
          <a:p>
            <a:pPr algn="r"/>
            <a:r>
              <a:rPr lang="en-US">
                <a:solidFill>
                  <a:schemeClr val="tx1">
                    <a:lumMod val="75000"/>
                    <a:lumOff val="25000"/>
                  </a:schemeClr>
                </a:solidFill>
                <a:latin typeface="Times New Roman" panose="02020603050405020304" pitchFamily="18" charset="0"/>
                <a:cs typeface="Times New Roman" panose="02020603050405020304" pitchFamily="18" charset="0"/>
              </a:rPr>
              <a:t>Hinge line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7" name="Arc 76"/>
          <p:cNvSpPr/>
          <p:nvPr/>
        </p:nvSpPr>
        <p:spPr>
          <a:xfrm>
            <a:off x="7237551" y="4117102"/>
            <a:ext cx="1138953" cy="1138952"/>
          </a:xfrm>
          <a:prstGeom prst="arc">
            <a:avLst>
              <a:gd name="adj1" fmla="val 632712"/>
              <a:gd name="adj2" fmla="val 4497105"/>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8047142" y="6551547"/>
            <a:ext cx="4157741"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[Merklinger, H. M. (1996). Focusing the view camera.]</a:t>
            </a:r>
          </a:p>
        </p:txBody>
      </p:sp>
      <p:sp>
        <p:nvSpPr>
          <p:cNvPr id="2" name="Slide Number Placeholder 1"/>
          <p:cNvSpPr>
            <a:spLocks noGrp="1"/>
          </p:cNvSpPr>
          <p:nvPr>
            <p:ph type="sldNum" sz="quarter" idx="12"/>
          </p:nvPr>
        </p:nvSpPr>
        <p:spPr/>
        <p:txBody>
          <a:bodyPr/>
          <a:lstStyle/>
          <a:p>
            <a:fld id="{8295466C-6D01-4B7B-82FE-0060F6C0E0EB}" type="slidenum">
              <a:rPr lang="en-US" smtClean="0"/>
              <a:t>75</a:t>
            </a:fld>
            <a:endParaRPr lang="en-US"/>
          </a:p>
        </p:txBody>
      </p:sp>
    </p:spTree>
    <p:extLst>
      <p:ext uri="{BB962C8B-B14F-4D97-AF65-F5344CB8AC3E}">
        <p14:creationId xmlns:p14="http://schemas.microsoft.com/office/powerpoint/2010/main" val="904006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1738" y="1467341"/>
            <a:ext cx="8788525" cy="3923319"/>
            <a:chOff x="1701738" y="1467341"/>
            <a:chExt cx="8788525" cy="3923319"/>
          </a:xfrm>
        </p:grpSpPr>
        <p:sp>
          <p:nvSpPr>
            <p:cNvPr id="3" name="Rectangle 2"/>
            <p:cNvSpPr/>
            <p:nvPr/>
          </p:nvSpPr>
          <p:spPr>
            <a:xfrm>
              <a:off x="1724276" y="1467341"/>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4" name="Straight Connector 3"/>
            <p:cNvCxnSpPr/>
            <p:nvPr/>
          </p:nvCxnSpPr>
          <p:spPr>
            <a:xfrm>
              <a:off x="1727660" y="2744257"/>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32278" y="3687621"/>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1701738" y="2222286"/>
              <a:ext cx="2409486" cy="2143757"/>
              <a:chOff x="1453214" y="4842570"/>
              <a:chExt cx="1460030" cy="1299012"/>
            </a:xfrm>
            <a:effectLst>
              <a:outerShdw blurRad="50800" dist="38100" dir="2700000" algn="tl" rotWithShape="0">
                <a:prstClr val="black">
                  <a:alpha val="40000"/>
                </a:prstClr>
              </a:outerShdw>
            </a:effectLst>
          </p:grpSpPr>
          <p:pic>
            <p:nvPicPr>
              <p:cNvPr id="27" name="Picture 26"/>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28" name="Picture 27"/>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29" name="Picture 28"/>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7" name="TextBox 6"/>
            <p:cNvSpPr txBox="1"/>
            <p:nvPr/>
          </p:nvSpPr>
          <p:spPr>
            <a:xfrm rot="20716270">
              <a:off x="7675243" y="2838114"/>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110782" y="1786491"/>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197828" y="1834091"/>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0"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760000">
              <a:off x="9339656" y="2481145"/>
              <a:ext cx="862487" cy="623485"/>
            </a:xfrm>
            <a:prstGeom prst="rect">
              <a:avLst/>
            </a:prstGeom>
            <a:effectLst>
              <a:outerShdw blurRad="50800" dist="38100" dir="5400000" algn="ctr" rotWithShape="0">
                <a:srgbClr val="000000">
                  <a:alpha val="95000"/>
                </a:srgbClr>
              </a:outerShdw>
            </a:effectLst>
          </p:spPr>
        </p:pic>
        <p:cxnSp>
          <p:nvCxnSpPr>
            <p:cNvPr id="11" name="Straight Connector 10"/>
            <p:cNvCxnSpPr>
              <a:cxnSpLocks noChangeAspect="1"/>
            </p:cNvCxnSpPr>
            <p:nvPr/>
          </p:nvCxnSpPr>
          <p:spPr>
            <a:xfrm rot="20940000" flipV="1">
              <a:off x="7732867" y="2901966"/>
              <a:ext cx="2617170" cy="137160"/>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21360000">
              <a:off x="9940300" y="2716361"/>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3" name="Straight Connector 12"/>
            <p:cNvCxnSpPr/>
            <p:nvPr/>
          </p:nvCxnSpPr>
          <p:spPr>
            <a:xfrm>
              <a:off x="10286824" y="1702213"/>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291996" y="2223849"/>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0268206" y="2718923"/>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6" name="Freeform: Shape 15"/>
            <p:cNvSpPr/>
            <p:nvPr/>
          </p:nvSpPr>
          <p:spPr>
            <a:xfrm>
              <a:off x="1725987" y="1862538"/>
              <a:ext cx="7842250" cy="2012950"/>
            </a:xfrm>
            <a:custGeom>
              <a:avLst/>
              <a:gdLst>
                <a:gd name="connsiteX0" fmla="*/ 7842250 w 7842250"/>
                <a:gd name="connsiteY0" fmla="*/ 2012950 h 2012950"/>
                <a:gd name="connsiteX1" fmla="*/ 6350 w 7842250"/>
                <a:gd name="connsiteY1" fmla="*/ 520700 h 2012950"/>
                <a:gd name="connsiteX2" fmla="*/ 0 w 7842250"/>
                <a:gd name="connsiteY2" fmla="*/ 0 h 2012950"/>
                <a:gd name="connsiteX3" fmla="*/ 7842250 w 7842250"/>
                <a:gd name="connsiteY3" fmla="*/ 2012950 h 2012950"/>
              </a:gdLst>
              <a:ahLst/>
              <a:cxnLst>
                <a:cxn ang="0">
                  <a:pos x="connsiteX0" y="connsiteY0"/>
                </a:cxn>
                <a:cxn ang="0">
                  <a:pos x="connsiteX1" y="connsiteY1"/>
                </a:cxn>
                <a:cxn ang="0">
                  <a:pos x="connsiteX2" y="connsiteY2"/>
                </a:cxn>
                <a:cxn ang="0">
                  <a:pos x="connsiteX3" y="connsiteY3"/>
                </a:cxn>
              </a:cxnLst>
              <a:rect l="l" t="t" r="r" b="b"/>
              <a:pathLst>
                <a:path w="7842250" h="2012950">
                  <a:moveTo>
                    <a:pt x="7842250" y="2012950"/>
                  </a:moveTo>
                  <a:lnTo>
                    <a:pt x="6350" y="520700"/>
                  </a:lnTo>
                  <a:cubicBezTo>
                    <a:pt x="4233" y="347133"/>
                    <a:pt x="2117" y="173567"/>
                    <a:pt x="0" y="0"/>
                  </a:cubicBezTo>
                  <a:lnTo>
                    <a:pt x="7842250" y="2012950"/>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7" name="dof_ext2"/>
            <p:cNvCxnSpPr/>
            <p:nvPr/>
          </p:nvCxnSpPr>
          <p:spPr>
            <a:xfrm>
              <a:off x="1736462" y="2386077"/>
              <a:ext cx="8472419" cy="1619586"/>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dof_ext1"/>
            <p:cNvCxnSpPr/>
            <p:nvPr/>
          </p:nvCxnSpPr>
          <p:spPr>
            <a:xfrm>
              <a:off x="1736462" y="1869810"/>
              <a:ext cx="8594339" cy="2187143"/>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Posf"/>
            <p:cNvCxnSpPr/>
            <p:nvPr/>
          </p:nvCxnSpPr>
          <p:spPr>
            <a:xfrm>
              <a:off x="1737778" y="2131719"/>
              <a:ext cx="8582560" cy="191302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a:off x="4202039" y="1670018"/>
              <a:ext cx="1138953" cy="1138952"/>
            </a:xfrm>
            <a:prstGeom prst="arc">
              <a:avLst>
                <a:gd name="adj1" fmla="val 8162486"/>
                <a:gd name="adj2" fmla="val 11693245"/>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flipH="1">
              <a:off x="4732684" y="2001484"/>
              <a:ext cx="1791797" cy="2256539"/>
            </a:xfrm>
            <a:prstGeom prst="arc">
              <a:avLst>
                <a:gd name="adj1" fmla="val 20437038"/>
                <a:gd name="adj2" fmla="val 2790707"/>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2" name="Dof arc"/>
            <p:cNvGrpSpPr/>
            <p:nvPr/>
          </p:nvGrpSpPr>
          <p:grpSpPr>
            <a:xfrm>
              <a:off x="4268753" y="2004346"/>
              <a:ext cx="2093551" cy="2263517"/>
              <a:chOff x="4212816" y="2370658"/>
              <a:chExt cx="2093551" cy="2263517"/>
            </a:xfrm>
          </p:grpSpPr>
          <p:sp>
            <p:nvSpPr>
              <p:cNvPr id="24" name="Arc 53 _ dof"/>
              <p:cNvSpPr/>
              <p:nvPr/>
            </p:nvSpPr>
            <p:spPr>
              <a:xfrm rot="1012374">
                <a:off x="4267609" y="2370658"/>
                <a:ext cx="2038758" cy="2263517"/>
              </a:xfrm>
              <a:prstGeom prst="arc">
                <a:avLst>
                  <a:gd name="adj1" fmla="val 10645685"/>
                  <a:gd name="adj2" fmla="val 11800624"/>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5" name="Straight Connector 24"/>
              <p:cNvCxnSpPr>
                <a:cxnSpLocks/>
              </p:cNvCxnSpPr>
              <p:nvPr/>
            </p:nvCxnSpPr>
            <p:spPr>
              <a:xfrm rot="6360000">
                <a:off x="4434606" y="2851608"/>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rot="6060000">
                <a:off x="4300335" y="3167633"/>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Arc 22"/>
            <p:cNvSpPr/>
            <p:nvPr/>
          </p:nvSpPr>
          <p:spPr>
            <a:xfrm>
              <a:off x="9312653" y="2041344"/>
              <a:ext cx="1138953" cy="1138952"/>
            </a:xfrm>
            <a:prstGeom prst="arc">
              <a:avLst>
                <a:gd name="adj1" fmla="val 16459473"/>
                <a:gd name="adj2" fmla="val 18802953"/>
              </a:avLst>
            </a:prstGeom>
            <a:ln w="9525">
              <a:solidFill>
                <a:schemeClr val="tx1">
                  <a:lumMod val="65000"/>
                  <a:lumOff val="3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Slide Number Placeholder 29"/>
          <p:cNvSpPr>
            <a:spLocks noGrp="1"/>
          </p:cNvSpPr>
          <p:nvPr>
            <p:ph type="sldNum" sz="quarter" idx="12"/>
          </p:nvPr>
        </p:nvSpPr>
        <p:spPr/>
        <p:txBody>
          <a:bodyPr/>
          <a:lstStyle/>
          <a:p>
            <a:fld id="{8295466C-6D01-4B7B-82FE-0060F6C0E0EB}" type="slidenum">
              <a:rPr lang="en-US" smtClean="0"/>
              <a:t>76</a:t>
            </a:fld>
            <a:endParaRPr lang="en-US"/>
          </a:p>
        </p:txBody>
      </p:sp>
    </p:spTree>
    <p:extLst>
      <p:ext uri="{BB962C8B-B14F-4D97-AF65-F5344CB8AC3E}">
        <p14:creationId xmlns:p14="http://schemas.microsoft.com/office/powerpoint/2010/main" val="547539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164592" y="167635"/>
            <a:ext cx="11029301" cy="892552"/>
          </a:xfrm>
          <a:prstGeom prst="rect">
            <a:avLst/>
          </a:prstGeom>
          <a:noFill/>
        </p:spPr>
        <p:txBody>
          <a:bodyPr wrap="none" rtlCol="0">
            <a:spAutoFit/>
          </a:bodyPr>
          <a:lstStyle/>
          <a:p>
            <a:r>
              <a:rPr lang="en-US" sz="2600" b="1">
                <a:solidFill>
                  <a:srgbClr val="FF3F7A"/>
                </a:solidFill>
                <a:latin typeface="Euclid" panose="02020503060505020303" pitchFamily="18" charset="0"/>
              </a:rPr>
              <a:t>The DOF in traditional camera extends towards infinity in the directions </a:t>
            </a:r>
          </a:p>
          <a:p>
            <a:r>
              <a:rPr lang="en-US" sz="2600" b="1">
                <a:solidFill>
                  <a:srgbClr val="FF3F7A"/>
                </a:solidFill>
                <a:latin typeface="Euclid" panose="02020503060505020303" pitchFamily="18" charset="0"/>
              </a:rPr>
              <a:t>orthogonal to the optical axis, and beyond the field of view</a:t>
            </a:r>
            <a:endParaRPr lang="en-US" sz="2600" b="1" dirty="0">
              <a:solidFill>
                <a:srgbClr val="FF3F7A"/>
              </a:solidFill>
              <a:latin typeface="Euclid" panose="02020503060505020303" pitchFamily="18" charset="0"/>
            </a:endParaRPr>
          </a:p>
        </p:txBody>
      </p:sp>
      <p:sp>
        <p:nvSpPr>
          <p:cNvPr id="4" name="Arc 3"/>
          <p:cNvSpPr/>
          <p:nvPr/>
        </p:nvSpPr>
        <p:spPr>
          <a:xfrm>
            <a:off x="3054443" y="4943256"/>
            <a:ext cx="1670893" cy="1312592"/>
          </a:xfrm>
          <a:prstGeom prst="arc">
            <a:avLst>
              <a:gd name="adj1" fmla="val 11152870"/>
              <a:gd name="adj2" fmla="val 15800332"/>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p:cNvCxnSpPr/>
          <p:nvPr/>
        </p:nvCxnSpPr>
        <p:spPr>
          <a:xfrm>
            <a:off x="1668307" y="3110318"/>
            <a:ext cx="868680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pic>
        <p:nvPicPr>
          <p:cNvPr id="6"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8121" y="2791553"/>
            <a:ext cx="860146" cy="621792"/>
          </a:xfrm>
          <a:prstGeom prst="rect">
            <a:avLst/>
          </a:prstGeom>
          <a:effectLst>
            <a:outerShdw blurRad="50800" dist="38100" dir="5400000" algn="ctr" rotWithShape="0">
              <a:srgbClr val="000000">
                <a:alpha val="95000"/>
              </a:srgbClr>
            </a:outerShdw>
          </a:effectLst>
        </p:spPr>
      </p:pic>
      <p:grpSp>
        <p:nvGrpSpPr>
          <p:cNvPr id="7" name="Group 6"/>
          <p:cNvGrpSpPr/>
          <p:nvPr/>
        </p:nvGrpSpPr>
        <p:grpSpPr>
          <a:xfrm>
            <a:off x="1645801" y="2588598"/>
            <a:ext cx="2409486" cy="2143757"/>
            <a:chOff x="1453214" y="4842570"/>
            <a:chExt cx="1460030" cy="1299012"/>
          </a:xfrm>
          <a:effectLst>
            <a:outerShdw blurRad="50800" dist="38100" dir="2700000" algn="tl" rotWithShape="0">
              <a:prstClr val="black">
                <a:alpha val="40000"/>
              </a:prstClr>
            </a:outerShdw>
          </a:effectLst>
        </p:grpSpPr>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31" name="Picture 30"/>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32" name="Picture 31"/>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8" name="Rectangle 7"/>
          <p:cNvSpPr/>
          <p:nvPr/>
        </p:nvSpPr>
        <p:spPr>
          <a:xfrm>
            <a:off x="2524677" y="1843581"/>
            <a:ext cx="795528" cy="3922776"/>
          </a:xfrm>
          <a:prstGeom prst="rect">
            <a:avLst/>
          </a:pr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9" name="Straight Connector 8"/>
          <p:cNvCxnSpPr/>
          <p:nvPr/>
        </p:nvCxnSpPr>
        <p:spPr>
          <a:xfrm>
            <a:off x="2958947" y="1853106"/>
            <a:ext cx="0" cy="3904488"/>
          </a:xfrm>
          <a:prstGeom prst="line">
            <a:avLst/>
          </a:prstGeom>
          <a:ln w="19050" cap="rnd">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229074"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234246" y="2592205"/>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78002" y="2070569"/>
            <a:ext cx="0" cy="3413901"/>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280147" y="2070569"/>
            <a:ext cx="0" cy="3413901"/>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7864921" y="2070569"/>
            <a:ext cx="0" cy="3413901"/>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a:off x="8632013"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hidden="1"/>
          <p:cNvCxnSpPr/>
          <p:nvPr/>
        </p:nvCxnSpPr>
        <p:spPr>
          <a:xfrm>
            <a:off x="8971546"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27360" y="2826358"/>
            <a:ext cx="1412137" cy="369332"/>
          </a:xfrm>
          <a:prstGeom prst="rect">
            <a:avLst/>
          </a:prstGeom>
          <a:noFill/>
        </p:spPr>
        <p:txBody>
          <a:bodyPr wrap="square" rtlCol="0">
            <a:spAutoFit/>
          </a:bodyPr>
          <a:lstStyle/>
          <a:p>
            <a:r>
              <a:rPr lang="en-US">
                <a:solidFill>
                  <a:srgbClr val="6B6767"/>
                </a:solidFill>
                <a:latin typeface="Times New Roman" panose="02020603050405020304" pitchFamily="18" charset="0"/>
                <a:cs typeface="Times New Roman" panose="02020603050405020304" pitchFamily="18" charset="0"/>
              </a:rPr>
              <a:t>Optical axis</a:t>
            </a:r>
            <a:endParaRPr lang="en-US" dirty="0">
              <a:solidFill>
                <a:srgbClr val="6B6767"/>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4121157" y="1866097"/>
            <a:ext cx="2065470"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a:t>
            </a:r>
            <a:r>
              <a:rPr lang="en-US">
                <a:solidFill>
                  <a:schemeClr val="tx1">
                    <a:lumMod val="75000"/>
                    <a:lumOff val="25000"/>
                  </a:schemeClr>
                </a:solidFill>
                <a:latin typeface="Times New Roman" panose="02020603050405020304" pitchFamily="18" charset="0"/>
                <a:cs typeface="Times New Roman" panose="02020603050405020304" pitchFamily="18" charset="0"/>
              </a:rPr>
              <a:t>of sharp focus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3720426" y="4764271"/>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TextBox 20" hidden="1"/>
              <p:cNvSpPr txBox="1"/>
              <p:nvPr/>
            </p:nvSpPr>
            <p:spPr>
              <a:xfrm>
                <a:off x="8825404" y="2034355"/>
                <a:ext cx="528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65000"/>
                              <a:lumOff val="35000"/>
                            </a:schemeClr>
                          </a:solidFill>
                          <a:latin typeface="Cambria Math" panose="02040503050406030204" pitchFamily="18" charset="0"/>
                          <a:cs typeface="Times New Roman" panose="02020603050405020304" pitchFamily="18" charset="0"/>
                        </a:rPr>
                        <m:t>𝐻</m:t>
                      </m:r>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21" name="TextBox 20" hidden="1"/>
              <p:cNvSpPr txBox="1">
                <a:spLocks noRot="1" noChangeAspect="1" noMove="1" noResize="1" noEditPoints="1" noAdjustHandles="1" noChangeArrowheads="1" noChangeShapeType="1" noTextEdit="1"/>
              </p:cNvSpPr>
              <p:nvPr/>
            </p:nvSpPr>
            <p:spPr>
              <a:xfrm>
                <a:off x="8825404" y="2034355"/>
                <a:ext cx="528598" cy="369332"/>
              </a:xfrm>
              <a:prstGeom prst="rect">
                <a:avLst/>
              </a:prstGeom>
              <a:blipFill>
                <a:blip r:embed="rId6"/>
                <a:stretch>
                  <a:fillRect/>
                </a:stretch>
              </a:blipFill>
            </p:spPr>
            <p:txBody>
              <a:bodyPr/>
              <a:lstStyle/>
              <a:p>
                <a:r>
                  <a:rPr lang="en-US">
                    <a:noFill/>
                  </a:rPr>
                  <a:t> </a:t>
                </a:r>
              </a:p>
            </p:txBody>
          </p:sp>
        </mc:Fallback>
      </mc:AlternateContent>
      <p:sp>
        <p:nvSpPr>
          <p:cNvPr id="22" name="TextBox 21"/>
          <p:cNvSpPr txBox="1"/>
          <p:nvPr/>
        </p:nvSpPr>
        <p:spPr>
          <a:xfrm>
            <a:off x="9143487" y="4005430"/>
            <a:ext cx="929130"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3" name="Arc 22"/>
          <p:cNvSpPr/>
          <p:nvPr/>
        </p:nvSpPr>
        <p:spPr>
          <a:xfrm>
            <a:off x="9088645" y="3148065"/>
            <a:ext cx="1138953" cy="1138952"/>
          </a:xfrm>
          <a:prstGeom prst="arc">
            <a:avLst>
              <a:gd name="adj1" fmla="val 21307292"/>
              <a:gd name="adj2" fmla="val 3641619"/>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hidden="1"/>
              <p:cNvSpPr txBox="1"/>
              <p:nvPr/>
            </p:nvSpPr>
            <p:spPr>
              <a:xfrm>
                <a:off x="8481361" y="2034355"/>
                <a:ext cx="528598" cy="377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65000"/>
                                  <a:lumOff val="35000"/>
                                </a:schemeClr>
                              </a:solidFill>
                              <a:latin typeface="Cambria Math" panose="02040503050406030204" pitchFamily="18" charset="0"/>
                              <a:cs typeface="Times New Roman" panose="02020603050405020304" pitchFamily="18" charset="0"/>
                            </a:rPr>
                          </m:ctrlPr>
                        </m:accPr>
                        <m:e>
                          <m:r>
                            <a:rPr lang="en-US" i="1" smtClean="0">
                              <a:solidFill>
                                <a:schemeClr val="tx1">
                                  <a:lumMod val="65000"/>
                                  <a:lumOff val="35000"/>
                                </a:schemeClr>
                              </a:solidFill>
                              <a:latin typeface="Cambria Math" panose="02040503050406030204" pitchFamily="18" charset="0"/>
                              <a:cs typeface="Times New Roman" panose="02020603050405020304" pitchFamily="18" charset="0"/>
                            </a:rPr>
                            <m:t>𝐻</m:t>
                          </m:r>
                        </m:e>
                      </m:acc>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24" name="TextBox 23" hidden="1"/>
              <p:cNvSpPr txBox="1">
                <a:spLocks noRot="1" noChangeAspect="1" noMove="1" noResize="1" noEditPoints="1" noAdjustHandles="1" noChangeArrowheads="1" noChangeShapeType="1" noTextEdit="1"/>
              </p:cNvSpPr>
              <p:nvPr/>
            </p:nvSpPr>
            <p:spPr>
              <a:xfrm>
                <a:off x="8481361" y="2034355"/>
                <a:ext cx="528598" cy="377219"/>
              </a:xfrm>
              <a:prstGeom prst="rect">
                <a:avLst/>
              </a:prstGeom>
              <a:blipFill>
                <a:blip r:embed="rId7"/>
                <a:stretch>
                  <a:fillRect t="-6452" r="-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hidden="1"/>
              <p:cNvSpPr txBox="1"/>
              <p:nvPr/>
            </p:nvSpPr>
            <p:spPr>
              <a:xfrm>
                <a:off x="7703782" y="2034355"/>
                <a:ext cx="528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cs typeface="Times New Roman" panose="02020603050405020304" pitchFamily="18" charset="0"/>
                        </a:rPr>
                        <m:t>𝐹</m:t>
                      </m:r>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25" name="TextBox 24" hidden="1"/>
              <p:cNvSpPr txBox="1">
                <a:spLocks noRot="1" noChangeAspect="1" noMove="1" noResize="1" noEditPoints="1" noAdjustHandles="1" noChangeArrowheads="1" noChangeShapeType="1" noTextEdit="1"/>
              </p:cNvSpPr>
              <p:nvPr/>
            </p:nvSpPr>
            <p:spPr>
              <a:xfrm>
                <a:off x="7703782" y="2034355"/>
                <a:ext cx="528598" cy="369332"/>
              </a:xfrm>
              <a:prstGeom prst="rect">
                <a:avLst/>
              </a:prstGeom>
              <a:blipFill>
                <a:blip r:embed="rId8"/>
                <a:stretch>
                  <a:fillRect/>
                </a:stretch>
              </a:blipFill>
            </p:spPr>
            <p:txBody>
              <a:bodyPr/>
              <a:lstStyle/>
              <a:p>
                <a:r>
                  <a:rPr lang="en-US">
                    <a:noFill/>
                  </a:rPr>
                  <a:t> </a:t>
                </a:r>
              </a:p>
            </p:txBody>
          </p:sp>
        </mc:Fallback>
      </mc:AlternateContent>
      <p:cxnSp>
        <p:nvCxnSpPr>
          <p:cNvPr id="27" name="Straight Connector 26"/>
          <p:cNvCxnSpPr/>
          <p:nvPr/>
        </p:nvCxnSpPr>
        <p:spPr>
          <a:xfrm>
            <a:off x="3319575" y="1854321"/>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517801" y="1849116"/>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2515152" y="5439367"/>
            <a:ext cx="804672" cy="175037"/>
            <a:chOff x="2105577" y="5096467"/>
            <a:chExt cx="935400" cy="175037"/>
          </a:xfrm>
        </p:grpSpPr>
        <p:cxnSp>
          <p:nvCxnSpPr>
            <p:cNvPr id="29" name="Straight Arrow Connector 28"/>
            <p:cNvCxnSpPr/>
            <p:nvPr/>
          </p:nvCxnSpPr>
          <p:spPr>
            <a:xfrm flipV="1">
              <a:off x="2105577" y="5183985"/>
              <a:ext cx="932688"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77" name="Straight Connector 76"/>
            <p:cNvCxnSpPr>
              <a:cxnSpLocks/>
            </p:cNvCxnSpPr>
            <p:nvPr/>
          </p:nvCxnSpPr>
          <p:spPr>
            <a:xfrm>
              <a:off x="304097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a:off x="210752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Isosceles Triangle 85"/>
          <p:cNvSpPr/>
          <p:nvPr/>
        </p:nvSpPr>
        <p:spPr>
          <a:xfrm rot="5400000">
            <a:off x="4623857" y="-996832"/>
            <a:ext cx="2257464" cy="8163665"/>
          </a:xfrm>
          <a:prstGeom prst="triangle">
            <a:avLst>
              <a:gd name="adj" fmla="val 50770"/>
            </a:avLst>
          </a:prstGeom>
          <a:solidFill>
            <a:srgbClr val="00B0F0">
              <a:alpha val="20000"/>
            </a:srgbClr>
          </a:solidFill>
          <a:ln w="0">
            <a:solidFill>
              <a:schemeClr val="accent1">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Arrow: Down 86"/>
          <p:cNvSpPr/>
          <p:nvPr/>
        </p:nvSpPr>
        <p:spPr>
          <a:xfrm>
            <a:off x="2672287" y="5848180"/>
            <a:ext cx="534556"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Down 87"/>
          <p:cNvSpPr/>
          <p:nvPr/>
        </p:nvSpPr>
        <p:spPr>
          <a:xfrm rot="10800000">
            <a:off x="2672287" y="1211107"/>
            <a:ext cx="534556"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TextBox 40"/>
          <p:cNvSpPr txBox="1"/>
          <p:nvPr/>
        </p:nvSpPr>
        <p:spPr>
          <a:xfrm>
            <a:off x="6438256" y="2116114"/>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Field of view</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2" name="Arc 41"/>
          <p:cNvSpPr/>
          <p:nvPr/>
        </p:nvSpPr>
        <p:spPr>
          <a:xfrm>
            <a:off x="6408091" y="2300780"/>
            <a:ext cx="1188720" cy="1188720"/>
          </a:xfrm>
          <a:prstGeom prst="arc">
            <a:avLst>
              <a:gd name="adj1" fmla="val 12413510"/>
              <a:gd name="adj2" fmla="val 15800332"/>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H="1" flipV="1">
            <a:off x="2989542" y="2050830"/>
            <a:ext cx="1188720" cy="0"/>
          </a:xfrm>
          <a:prstGeom prst="straightConnector1">
            <a:avLst/>
          </a:prstGeom>
          <a:ln w="9525">
            <a:solidFill>
              <a:schemeClr val="tx1">
                <a:lumMod val="75000"/>
                <a:lumOff val="2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295466C-6D01-4B7B-82FE-0060F6C0E0EB}" type="slidenum">
              <a:rPr lang="en-US" smtClean="0"/>
              <a:t>77</a:t>
            </a:fld>
            <a:endParaRPr lang="en-US"/>
          </a:p>
        </p:txBody>
      </p:sp>
    </p:spTree>
    <p:extLst>
      <p:ext uri="{BB962C8B-B14F-4D97-AF65-F5344CB8AC3E}">
        <p14:creationId xmlns:p14="http://schemas.microsoft.com/office/powerpoint/2010/main" val="2161414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1738" y="1465297"/>
            <a:ext cx="8790338" cy="4422195"/>
            <a:chOff x="1701738" y="1465297"/>
            <a:chExt cx="8790338" cy="4422195"/>
          </a:xfrm>
        </p:grpSpPr>
        <p:sp>
          <p:nvSpPr>
            <p:cNvPr id="3" name="Arc 2"/>
            <p:cNvSpPr/>
            <p:nvPr/>
          </p:nvSpPr>
          <p:spPr>
            <a:xfrm>
              <a:off x="3112193" y="4574900"/>
              <a:ext cx="1670893" cy="1312592"/>
            </a:xfrm>
            <a:prstGeom prst="arc">
              <a:avLst>
                <a:gd name="adj1" fmla="val 11152870"/>
                <a:gd name="adj2" fmla="val 15800332"/>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p:cNvCxnSpPr/>
            <p:nvPr/>
          </p:nvCxnSpPr>
          <p:spPr>
            <a:xfrm>
              <a:off x="1726057" y="2741962"/>
              <a:ext cx="868680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pic>
          <p:nvPicPr>
            <p:cNvPr id="5"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5871" y="2423197"/>
              <a:ext cx="860146" cy="621792"/>
            </a:xfrm>
            <a:prstGeom prst="rect">
              <a:avLst/>
            </a:prstGeom>
            <a:effectLst>
              <a:outerShdw blurRad="50800" dist="38100" dir="5400000" algn="ctr" rotWithShape="0">
                <a:srgbClr val="000000">
                  <a:alpha val="95000"/>
                </a:srgbClr>
              </a:outerShdw>
            </a:effectLst>
          </p:spPr>
        </p:pic>
        <p:grpSp>
          <p:nvGrpSpPr>
            <p:cNvPr id="6" name="Group 5"/>
            <p:cNvGrpSpPr/>
            <p:nvPr/>
          </p:nvGrpSpPr>
          <p:grpSpPr>
            <a:xfrm>
              <a:off x="1701738" y="2222286"/>
              <a:ext cx="2409486" cy="2143757"/>
              <a:chOff x="1453214" y="4842570"/>
              <a:chExt cx="1460030" cy="1299012"/>
            </a:xfrm>
            <a:effectLst>
              <a:outerShdw blurRad="50800" dist="38100" dir="2700000" algn="tl" rotWithShape="0">
                <a:prstClr val="black">
                  <a:alpha val="40000"/>
                </a:prstClr>
              </a:outerShdw>
            </a:effectLst>
          </p:grpSpPr>
          <p:pic>
            <p:nvPicPr>
              <p:cNvPr id="24" name="Picture 23"/>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25" name="Picture 24"/>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26" name="Picture 25"/>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7" name="Rectangle 6"/>
            <p:cNvSpPr/>
            <p:nvPr/>
          </p:nvSpPr>
          <p:spPr>
            <a:xfrm>
              <a:off x="2582427" y="1475225"/>
              <a:ext cx="795528" cy="3922776"/>
            </a:xfrm>
            <a:prstGeom prst="rect">
              <a:avLst/>
            </a:pr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8" name="Straight Connector 7"/>
            <p:cNvCxnSpPr/>
            <p:nvPr/>
          </p:nvCxnSpPr>
          <p:spPr>
            <a:xfrm>
              <a:off x="3016697" y="1484750"/>
              <a:ext cx="0" cy="3904488"/>
            </a:xfrm>
            <a:prstGeom prst="line">
              <a:avLst/>
            </a:prstGeom>
            <a:ln w="19050" cap="rnd">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286824" y="1702213"/>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291996" y="2223849"/>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37710" y="2458002"/>
              <a:ext cx="1412137" cy="369332"/>
            </a:xfrm>
            <a:prstGeom prst="rect">
              <a:avLst/>
            </a:prstGeom>
            <a:noFill/>
          </p:spPr>
          <p:txBody>
            <a:bodyPr wrap="square" rtlCol="0">
              <a:spAutoFit/>
            </a:bodyPr>
            <a:lstStyle/>
            <a:p>
              <a:r>
                <a:rPr lang="en-US">
                  <a:solidFill>
                    <a:srgbClr val="6B6767"/>
                  </a:solidFill>
                  <a:latin typeface="Times New Roman" panose="02020603050405020304" pitchFamily="18" charset="0"/>
                  <a:cs typeface="Times New Roman" panose="02020603050405020304" pitchFamily="18" charset="0"/>
                </a:rPr>
                <a:t>Optical axis</a:t>
              </a:r>
              <a:endParaRPr lang="en-US" dirty="0">
                <a:solidFill>
                  <a:srgbClr val="6B6767"/>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4178906" y="1497741"/>
              <a:ext cx="2787043"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a:t>
              </a:r>
              <a:r>
                <a:rPr lang="en-US">
                  <a:solidFill>
                    <a:schemeClr val="tx1">
                      <a:lumMod val="75000"/>
                      <a:lumOff val="25000"/>
                    </a:schemeClr>
                  </a:solidFill>
                  <a:latin typeface="Times New Roman" panose="02020603050405020304" pitchFamily="18" charset="0"/>
                  <a:cs typeface="Times New Roman" panose="02020603050405020304" pitchFamily="18" charset="0"/>
                </a:rPr>
                <a:t>of 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3778176" y="4395915"/>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9201237" y="3637074"/>
              <a:ext cx="929130"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Arc 14"/>
            <p:cNvSpPr/>
            <p:nvPr/>
          </p:nvSpPr>
          <p:spPr>
            <a:xfrm>
              <a:off x="9146395" y="2779709"/>
              <a:ext cx="1138953" cy="1138952"/>
            </a:xfrm>
            <a:prstGeom prst="arc">
              <a:avLst>
                <a:gd name="adj1" fmla="val 21307292"/>
                <a:gd name="adj2" fmla="val 3641619"/>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3377325" y="1485965"/>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75551" y="1480760"/>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72902" y="5071011"/>
              <a:ext cx="804672" cy="175037"/>
              <a:chOff x="2105577" y="5096467"/>
              <a:chExt cx="935400" cy="175037"/>
            </a:xfrm>
          </p:grpSpPr>
          <p:cxnSp>
            <p:nvCxnSpPr>
              <p:cNvPr id="21" name="Straight Arrow Connector 20"/>
              <p:cNvCxnSpPr/>
              <p:nvPr/>
            </p:nvCxnSpPr>
            <p:spPr>
              <a:xfrm flipV="1">
                <a:off x="2105577" y="5183985"/>
                <a:ext cx="932688"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22" name="Straight Connector 21"/>
              <p:cNvCxnSpPr>
                <a:cxnSpLocks/>
              </p:cNvCxnSpPr>
              <p:nvPr/>
            </p:nvCxnSpPr>
            <p:spPr>
              <a:xfrm>
                <a:off x="304097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210752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1726089" y="1465297"/>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0" name="Straight Arrow Connector 19"/>
            <p:cNvCxnSpPr/>
            <p:nvPr/>
          </p:nvCxnSpPr>
          <p:spPr>
            <a:xfrm flipH="1" flipV="1">
              <a:off x="3047292" y="1682474"/>
              <a:ext cx="1188720" cy="0"/>
            </a:xfrm>
            <a:prstGeom prst="straightConnector1">
              <a:avLst/>
            </a:prstGeom>
            <a:ln w="9525">
              <a:solidFill>
                <a:schemeClr val="tx1">
                  <a:lumMod val="65000"/>
                  <a:lumOff val="3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grpSp>
      <p:sp>
        <p:nvSpPr>
          <p:cNvPr id="27" name="Slide Number Placeholder 26"/>
          <p:cNvSpPr>
            <a:spLocks noGrp="1"/>
          </p:cNvSpPr>
          <p:nvPr>
            <p:ph type="sldNum" sz="quarter" idx="12"/>
          </p:nvPr>
        </p:nvSpPr>
        <p:spPr/>
        <p:txBody>
          <a:bodyPr/>
          <a:lstStyle/>
          <a:p>
            <a:fld id="{8295466C-6D01-4B7B-82FE-0060F6C0E0EB}" type="slidenum">
              <a:rPr lang="en-US" smtClean="0"/>
              <a:t>78</a:t>
            </a:fld>
            <a:endParaRPr lang="en-US"/>
          </a:p>
        </p:txBody>
      </p:sp>
    </p:spTree>
    <p:extLst>
      <p:ext uri="{BB962C8B-B14F-4D97-AF65-F5344CB8AC3E}">
        <p14:creationId xmlns:p14="http://schemas.microsoft.com/office/powerpoint/2010/main" val="1586985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20274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It is impossible to get high resolution, large DOF &amp; high SNR simultaneously </a:t>
            </a:r>
          </a:p>
          <a:p>
            <a:r>
              <a:rPr lang="en-US" sz="2600" b="1">
                <a:solidFill>
                  <a:srgbClr val="FF3F7A"/>
                </a:solidFill>
                <a:latin typeface="Euclid" panose="02020503060505020303" pitchFamily="18" charset="0"/>
              </a:rPr>
              <a:t>in traditional imaging</a:t>
            </a:r>
            <a:endParaRPr lang="en-US" sz="2600" b="1" dirty="0">
              <a:solidFill>
                <a:srgbClr val="FF3F7A"/>
              </a:solidFill>
              <a:latin typeface="Euclid" panose="02020503060505020303" pitchFamily="18" charset="0"/>
            </a:endParaRPr>
          </a:p>
        </p:txBody>
      </p:sp>
      <p:grpSp>
        <p:nvGrpSpPr>
          <p:cNvPr id="21" name="Group 20"/>
          <p:cNvGrpSpPr/>
          <p:nvPr/>
        </p:nvGrpSpPr>
        <p:grpSpPr>
          <a:xfrm>
            <a:off x="266344" y="1405849"/>
            <a:ext cx="3332902" cy="2533473"/>
            <a:chOff x="266344" y="1405849"/>
            <a:chExt cx="3332902" cy="2533473"/>
          </a:xfrm>
        </p:grpSpPr>
        <p:pic>
          <p:nvPicPr>
            <p:cNvPr id="54" name="Picture 53"/>
            <p:cNvPicPr>
              <a:picLocks noChangeAspect="1"/>
            </p:cNvPicPr>
            <p:nvPr/>
          </p:nvPicPr>
          <p:blipFill>
            <a:blip r:embed="rId3"/>
            <a:stretch>
              <a:fillRect/>
            </a:stretch>
          </p:blipFill>
          <p:spPr>
            <a:xfrm>
              <a:off x="2560320" y="2697480"/>
              <a:ext cx="1005840" cy="1225039"/>
            </a:xfrm>
            <a:prstGeom prst="rect">
              <a:avLst/>
            </a:prstGeom>
          </p:spPr>
        </p:pic>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6344" y="1405849"/>
              <a:ext cx="2157984" cy="2533473"/>
            </a:xfrm>
            <a:prstGeom prst="rect">
              <a:avLst/>
            </a:prstGeom>
            <a:ln w="3175">
              <a:noFill/>
            </a:ln>
            <a:effectLst>
              <a:outerShdw blurRad="50800" dist="38100" dir="2700000" algn="tl" rotWithShape="0">
                <a:prstClr val="black">
                  <a:alpha val="40000"/>
                </a:prstClr>
              </a:outerShdw>
            </a:effectLst>
          </p:spPr>
        </p:pic>
        <p:grpSp>
          <p:nvGrpSpPr>
            <p:cNvPr id="15" name="Group 14"/>
            <p:cNvGrpSpPr/>
            <p:nvPr/>
          </p:nvGrpSpPr>
          <p:grpSpPr>
            <a:xfrm>
              <a:off x="2526470" y="1444605"/>
              <a:ext cx="1072776" cy="1097280"/>
              <a:chOff x="2526470" y="1444605"/>
              <a:chExt cx="1072776" cy="1097280"/>
            </a:xfrm>
          </p:grpSpPr>
          <p:pic>
            <p:nvPicPr>
              <p:cNvPr id="46" name="Picture 45"/>
              <p:cNvPicPr>
                <a:picLocks noChangeAspect="1"/>
              </p:cNvPicPr>
              <p:nvPr/>
            </p:nvPicPr>
            <p:blipFill rotWithShape="1">
              <a:blip r:embed="rId5" cstate="hqprint">
                <a:extLst>
                  <a:ext uri="{28A0092B-C50C-407E-A947-70E740481C1C}">
                    <a14:useLocalDpi xmlns:a14="http://schemas.microsoft.com/office/drawing/2010/main" val="0"/>
                  </a:ext>
                </a:extLst>
              </a:blip>
              <a:srcRect l="66841" t="51024"/>
              <a:stretch/>
            </p:blipFill>
            <p:spPr>
              <a:xfrm>
                <a:off x="2526470" y="1444605"/>
                <a:ext cx="1072776" cy="1097280"/>
              </a:xfrm>
              <a:prstGeom prst="rect">
                <a:avLst/>
              </a:prstGeom>
            </p:spPr>
          </p:pic>
          <p:sp>
            <p:nvSpPr>
              <p:cNvPr id="50" name="Oval 49"/>
              <p:cNvSpPr/>
              <p:nvPr/>
            </p:nvSpPr>
            <p:spPr>
              <a:xfrm>
                <a:off x="2736087" y="1643847"/>
                <a:ext cx="667553" cy="667553"/>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 name="Group 21"/>
          <p:cNvGrpSpPr/>
          <p:nvPr/>
        </p:nvGrpSpPr>
        <p:grpSpPr>
          <a:xfrm>
            <a:off x="4442871" y="1405849"/>
            <a:ext cx="3336547" cy="2533474"/>
            <a:chOff x="4442871" y="1405849"/>
            <a:chExt cx="3336547" cy="2533474"/>
          </a:xfrm>
        </p:grpSpPr>
        <p:pic>
          <p:nvPicPr>
            <p:cNvPr id="58" name="Picture 57"/>
            <p:cNvPicPr>
              <a:picLocks noChangeAspect="1"/>
            </p:cNvPicPr>
            <p:nvPr/>
          </p:nvPicPr>
          <p:blipFill>
            <a:blip r:embed="rId6"/>
            <a:stretch>
              <a:fillRect/>
            </a:stretch>
          </p:blipFill>
          <p:spPr>
            <a:xfrm>
              <a:off x="6739128" y="2697480"/>
              <a:ext cx="1005840" cy="1227196"/>
            </a:xfrm>
            <a:prstGeom prst="rect">
              <a:avLst/>
            </a:prstGeom>
          </p:spPr>
        </p:pic>
        <p:pic>
          <p:nvPicPr>
            <p:cNvPr id="4" name="Picture 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442871" y="1405849"/>
              <a:ext cx="2157984" cy="2533474"/>
            </a:xfrm>
            <a:prstGeom prst="rect">
              <a:avLst/>
            </a:prstGeom>
            <a:ln w="3175">
              <a:noFill/>
            </a:ln>
            <a:effectLst>
              <a:outerShdw blurRad="50800" dist="38100" dir="2700000" algn="tl" rotWithShape="0">
                <a:prstClr val="black">
                  <a:alpha val="40000"/>
                </a:prstClr>
              </a:outerShdw>
            </a:effectLst>
          </p:spPr>
        </p:pic>
        <p:grpSp>
          <p:nvGrpSpPr>
            <p:cNvPr id="13" name="Group 12"/>
            <p:cNvGrpSpPr/>
            <p:nvPr/>
          </p:nvGrpSpPr>
          <p:grpSpPr>
            <a:xfrm>
              <a:off x="6706642" y="1425153"/>
              <a:ext cx="1072776" cy="1097280"/>
              <a:chOff x="6706642" y="1425153"/>
              <a:chExt cx="1072776" cy="1097280"/>
            </a:xfrm>
          </p:grpSpPr>
          <p:pic>
            <p:nvPicPr>
              <p:cNvPr id="47" name="Picture 46"/>
              <p:cNvPicPr>
                <a:picLocks noChangeAspect="1"/>
              </p:cNvPicPr>
              <p:nvPr/>
            </p:nvPicPr>
            <p:blipFill rotWithShape="1">
              <a:blip r:embed="rId8" cstate="hqprint">
                <a:extLst>
                  <a:ext uri="{28A0092B-C50C-407E-A947-70E740481C1C}">
                    <a14:useLocalDpi xmlns:a14="http://schemas.microsoft.com/office/drawing/2010/main" val="0"/>
                  </a:ext>
                </a:extLst>
              </a:blip>
              <a:srcRect l="448" t="1017" r="66393" b="50007"/>
              <a:stretch/>
            </p:blipFill>
            <p:spPr>
              <a:xfrm>
                <a:off x="6706642" y="1425153"/>
                <a:ext cx="1072776" cy="1097280"/>
              </a:xfrm>
              <a:prstGeom prst="rect">
                <a:avLst/>
              </a:prstGeom>
            </p:spPr>
          </p:pic>
          <p:sp>
            <p:nvSpPr>
              <p:cNvPr id="51" name="Oval 50"/>
              <p:cNvSpPr/>
              <p:nvPr/>
            </p:nvSpPr>
            <p:spPr>
              <a:xfrm>
                <a:off x="6911634" y="1638038"/>
                <a:ext cx="667553" cy="667553"/>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8623043" y="1331361"/>
            <a:ext cx="3328014" cy="2607961"/>
            <a:chOff x="8623043" y="1331361"/>
            <a:chExt cx="3328014" cy="2607961"/>
          </a:xfrm>
        </p:grpSpPr>
        <p:pic>
          <p:nvPicPr>
            <p:cNvPr id="56" name="Picture 55"/>
            <p:cNvPicPr>
              <a:picLocks noChangeAspect="1"/>
            </p:cNvPicPr>
            <p:nvPr/>
          </p:nvPicPr>
          <p:blipFill>
            <a:blip r:embed="rId3"/>
            <a:stretch>
              <a:fillRect/>
            </a:stretch>
          </p:blipFill>
          <p:spPr>
            <a:xfrm>
              <a:off x="10908792" y="2697480"/>
              <a:ext cx="1005840" cy="1225039"/>
            </a:xfrm>
            <a:prstGeom prst="rect">
              <a:avLst/>
            </a:prstGeom>
          </p:spPr>
        </p:pic>
        <p:pic>
          <p:nvPicPr>
            <p:cNvPr id="5" name="Picture 4"/>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623043" y="1405849"/>
              <a:ext cx="2157984" cy="2533473"/>
            </a:xfrm>
            <a:prstGeom prst="rect">
              <a:avLst/>
            </a:prstGeom>
            <a:ln w="3175">
              <a:noFill/>
            </a:ln>
            <a:effectLst>
              <a:outerShdw blurRad="50800" dist="38100" dir="2700000" algn="tl" rotWithShape="0">
                <a:prstClr val="black">
                  <a:alpha val="40000"/>
                </a:prstClr>
              </a:outerShdw>
            </a:effectLst>
          </p:spPr>
        </p:pic>
        <p:grpSp>
          <p:nvGrpSpPr>
            <p:cNvPr id="6" name="Group 5"/>
            <p:cNvGrpSpPr/>
            <p:nvPr/>
          </p:nvGrpSpPr>
          <p:grpSpPr>
            <a:xfrm>
              <a:off x="10878281" y="1331361"/>
              <a:ext cx="1072776" cy="1097280"/>
              <a:chOff x="10878281" y="1331361"/>
              <a:chExt cx="1072776" cy="1097280"/>
            </a:xfrm>
          </p:grpSpPr>
          <p:pic>
            <p:nvPicPr>
              <p:cNvPr id="48" name="Picture 47"/>
              <p:cNvPicPr>
                <a:picLocks noChangeAspect="1"/>
              </p:cNvPicPr>
              <p:nvPr/>
            </p:nvPicPr>
            <p:blipFill rotWithShape="1">
              <a:blip r:embed="rId8" cstate="hqprint">
                <a:extLst>
                  <a:ext uri="{28A0092B-C50C-407E-A947-70E740481C1C}">
                    <a14:useLocalDpi xmlns:a14="http://schemas.microsoft.com/office/drawing/2010/main" val="0"/>
                  </a:ext>
                </a:extLst>
              </a:blip>
              <a:srcRect l="448" t="1017" r="66393" b="50007"/>
              <a:stretch/>
            </p:blipFill>
            <p:spPr>
              <a:xfrm>
                <a:off x="10878281" y="1331361"/>
                <a:ext cx="1072776" cy="1097280"/>
              </a:xfrm>
              <a:prstGeom prst="rect">
                <a:avLst/>
              </a:prstGeom>
            </p:spPr>
          </p:pic>
          <p:sp>
            <p:nvSpPr>
              <p:cNvPr id="57" name="Oval 56"/>
              <p:cNvSpPr/>
              <p:nvPr/>
            </p:nvSpPr>
            <p:spPr>
              <a:xfrm>
                <a:off x="11083273" y="1543843"/>
                <a:ext cx="667553" cy="667553"/>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 name="Group 44"/>
          <p:cNvGrpSpPr/>
          <p:nvPr/>
        </p:nvGrpSpPr>
        <p:grpSpPr>
          <a:xfrm>
            <a:off x="266344" y="1880001"/>
            <a:ext cx="2241828" cy="4755307"/>
            <a:chOff x="269457" y="1880001"/>
            <a:chExt cx="2241828" cy="4755307"/>
          </a:xfrm>
        </p:grpSpPr>
        <p:sp>
          <p:nvSpPr>
            <p:cNvPr id="23" name="Rectangle 22"/>
            <p:cNvSpPr/>
            <p:nvPr/>
          </p:nvSpPr>
          <p:spPr>
            <a:xfrm>
              <a:off x="1237918" y="2367706"/>
              <a:ext cx="160774" cy="16077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3" idx="2"/>
              <a:endCxn id="7" idx="0"/>
            </p:cNvCxnSpPr>
            <p:nvPr/>
          </p:nvCxnSpPr>
          <p:spPr>
            <a:xfrm>
              <a:off x="1318305" y="2528480"/>
              <a:ext cx="0" cy="1995288"/>
            </a:xfrm>
            <a:prstGeom prst="line">
              <a:avLst/>
            </a:prstGeom>
            <a:ln w="12700">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988436" y="3011790"/>
              <a:ext cx="160774" cy="160774"/>
            </a:xfrm>
            <a:prstGeom prst="rect">
              <a:avLst/>
            </a:prstGeom>
            <a:noFill/>
            <a:ln w="15875">
              <a:solidFill>
                <a:srgbClr val="01D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6" idx="2"/>
            </p:cNvCxnSpPr>
            <p:nvPr/>
          </p:nvCxnSpPr>
          <p:spPr>
            <a:xfrm>
              <a:off x="2068823" y="3172564"/>
              <a:ext cx="0" cy="2560320"/>
            </a:xfrm>
            <a:prstGeom prst="line">
              <a:avLst/>
            </a:prstGeom>
            <a:ln w="12700">
              <a:solidFill>
                <a:srgbClr val="01DAE5">
                  <a:alpha val="69000"/>
                </a:srgbClr>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hidden="1"/>
            <p:cNvSpPr/>
            <p:nvPr/>
          </p:nvSpPr>
          <p:spPr>
            <a:xfrm>
              <a:off x="708216" y="1880001"/>
              <a:ext cx="160774" cy="160774"/>
            </a:xfrm>
            <a:prstGeom prst="rect">
              <a:avLst/>
            </a:prstGeom>
            <a:noFill/>
            <a:ln>
              <a:solidFill>
                <a:srgbClr val="FF92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hidden="1"/>
            <p:cNvCxnSpPr>
              <a:stCxn id="28" idx="2"/>
            </p:cNvCxnSpPr>
            <p:nvPr/>
          </p:nvCxnSpPr>
          <p:spPr>
            <a:xfrm>
              <a:off x="788603" y="2040775"/>
              <a:ext cx="0" cy="2148840"/>
            </a:xfrm>
            <a:prstGeom prst="line">
              <a:avLst/>
            </a:prstGeom>
            <a:ln w="12700">
              <a:solidFill>
                <a:srgbClr val="FF9225">
                  <a:alpha val="70000"/>
                </a:srgbClr>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hidden="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457" y="4179386"/>
              <a:ext cx="721673" cy="740664"/>
            </a:xfrm>
            <a:prstGeom prst="rect">
              <a:avLst/>
            </a:prstGeom>
            <a:ln w="12700">
              <a:solidFill>
                <a:srgbClr val="FF9225"/>
              </a:solidFill>
            </a:ln>
          </p:spPr>
        </p:pic>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7445" y="4523768"/>
              <a:ext cx="868680" cy="891540"/>
            </a:xfrm>
            <a:prstGeom prst="rect">
              <a:avLst/>
            </a:prstGeom>
            <a:ln w="15875">
              <a:solidFill>
                <a:srgbClr val="FF0000"/>
              </a:solidFill>
            </a:ln>
          </p:spPr>
        </p:pic>
        <p:pic>
          <p:nvPicPr>
            <p:cNvPr id="10" name="Picture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42605" y="5743768"/>
              <a:ext cx="868680" cy="891540"/>
            </a:xfrm>
            <a:prstGeom prst="rect">
              <a:avLst/>
            </a:prstGeom>
            <a:ln w="15875">
              <a:solidFill>
                <a:srgbClr val="01DAE5"/>
              </a:solidFill>
            </a:ln>
          </p:spPr>
        </p:pic>
      </p:grpSp>
      <p:grpSp>
        <p:nvGrpSpPr>
          <p:cNvPr id="44" name="Group 43"/>
          <p:cNvGrpSpPr/>
          <p:nvPr/>
        </p:nvGrpSpPr>
        <p:grpSpPr>
          <a:xfrm>
            <a:off x="4442871" y="1881678"/>
            <a:ext cx="2256335" cy="4752289"/>
            <a:chOff x="4036321" y="1881678"/>
            <a:chExt cx="2256335" cy="4752289"/>
          </a:xfrm>
        </p:grpSpPr>
        <p:sp>
          <p:nvSpPr>
            <p:cNvPr id="30" name="Rectangle 29"/>
            <p:cNvSpPr/>
            <p:nvPr/>
          </p:nvSpPr>
          <p:spPr>
            <a:xfrm>
              <a:off x="5027820" y="2369383"/>
              <a:ext cx="160774" cy="16077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30" idx="2"/>
            </p:cNvCxnSpPr>
            <p:nvPr/>
          </p:nvCxnSpPr>
          <p:spPr>
            <a:xfrm>
              <a:off x="5108207" y="2530157"/>
              <a:ext cx="0" cy="2103120"/>
            </a:xfrm>
            <a:prstGeom prst="line">
              <a:avLst/>
            </a:prstGeom>
            <a:ln w="12700">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768290" y="3013467"/>
              <a:ext cx="160774" cy="160774"/>
            </a:xfrm>
            <a:prstGeom prst="rect">
              <a:avLst/>
            </a:prstGeom>
            <a:noFill/>
            <a:ln w="15875">
              <a:solidFill>
                <a:srgbClr val="01D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32" idx="2"/>
            </p:cNvCxnSpPr>
            <p:nvPr/>
          </p:nvCxnSpPr>
          <p:spPr>
            <a:xfrm>
              <a:off x="5848677" y="3174241"/>
              <a:ext cx="0" cy="2560320"/>
            </a:xfrm>
            <a:prstGeom prst="line">
              <a:avLst/>
            </a:prstGeom>
            <a:ln w="12700">
              <a:solidFill>
                <a:srgbClr val="01DAE5">
                  <a:alpha val="69000"/>
                </a:srgb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hidden="1"/>
            <p:cNvSpPr/>
            <p:nvPr/>
          </p:nvSpPr>
          <p:spPr>
            <a:xfrm>
              <a:off x="4488070" y="1881678"/>
              <a:ext cx="160774" cy="160774"/>
            </a:xfrm>
            <a:prstGeom prst="rect">
              <a:avLst/>
            </a:prstGeom>
            <a:noFill/>
            <a:ln>
              <a:solidFill>
                <a:srgbClr val="FF92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hidden="1"/>
            <p:cNvCxnSpPr>
              <a:stCxn id="34" idx="2"/>
            </p:cNvCxnSpPr>
            <p:nvPr/>
          </p:nvCxnSpPr>
          <p:spPr>
            <a:xfrm>
              <a:off x="4568457" y="2042452"/>
              <a:ext cx="0" cy="2148840"/>
            </a:xfrm>
            <a:prstGeom prst="line">
              <a:avLst/>
            </a:prstGeom>
            <a:ln w="12700">
              <a:solidFill>
                <a:srgbClr val="FF9225">
                  <a:alpha val="70000"/>
                </a:srgb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79907" y="4526277"/>
              <a:ext cx="868680" cy="891540"/>
            </a:xfrm>
            <a:prstGeom prst="rect">
              <a:avLst/>
            </a:prstGeom>
            <a:ln w="15875">
              <a:solidFill>
                <a:srgbClr val="FF0000"/>
              </a:solidFill>
            </a:ln>
          </p:spPr>
        </p:pic>
        <p:pic>
          <p:nvPicPr>
            <p:cNvPr id="11" name="Picture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23976" y="5742427"/>
              <a:ext cx="868680" cy="891540"/>
            </a:xfrm>
            <a:prstGeom prst="rect">
              <a:avLst/>
            </a:prstGeom>
            <a:ln w="15875">
              <a:solidFill>
                <a:srgbClr val="01DAE5"/>
              </a:solidFill>
            </a:ln>
          </p:spPr>
        </p:pic>
        <p:pic>
          <p:nvPicPr>
            <p:cNvPr id="17" name="Picture 16" hidden="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36321" y="4173127"/>
              <a:ext cx="721673" cy="740664"/>
            </a:xfrm>
            <a:prstGeom prst="rect">
              <a:avLst/>
            </a:prstGeom>
            <a:ln w="12700">
              <a:solidFill>
                <a:srgbClr val="FF9225"/>
              </a:solidFill>
            </a:ln>
          </p:spPr>
        </p:pic>
      </p:grpSp>
      <p:grpSp>
        <p:nvGrpSpPr>
          <p:cNvPr id="43" name="Group 42"/>
          <p:cNvGrpSpPr/>
          <p:nvPr/>
        </p:nvGrpSpPr>
        <p:grpSpPr>
          <a:xfrm>
            <a:off x="8627643" y="1893406"/>
            <a:ext cx="2241687" cy="4740561"/>
            <a:chOff x="8254233" y="1893406"/>
            <a:chExt cx="2241687" cy="4740561"/>
          </a:xfrm>
        </p:grpSpPr>
        <p:sp>
          <p:nvSpPr>
            <p:cNvPr id="37" name="Rectangle 36"/>
            <p:cNvSpPr/>
            <p:nvPr/>
          </p:nvSpPr>
          <p:spPr>
            <a:xfrm>
              <a:off x="9229706" y="2381111"/>
              <a:ext cx="160774" cy="16077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7" idx="2"/>
            </p:cNvCxnSpPr>
            <p:nvPr/>
          </p:nvCxnSpPr>
          <p:spPr>
            <a:xfrm>
              <a:off x="9310093" y="2541885"/>
              <a:ext cx="0" cy="2103120"/>
            </a:xfrm>
            <a:prstGeom prst="line">
              <a:avLst/>
            </a:prstGeom>
            <a:ln w="12700">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980224" y="3025195"/>
              <a:ext cx="160774" cy="160774"/>
            </a:xfrm>
            <a:prstGeom prst="rect">
              <a:avLst/>
            </a:prstGeom>
            <a:noFill/>
            <a:ln w="15875">
              <a:solidFill>
                <a:srgbClr val="01D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9" idx="2"/>
            </p:cNvCxnSpPr>
            <p:nvPr/>
          </p:nvCxnSpPr>
          <p:spPr>
            <a:xfrm>
              <a:off x="10060611" y="3185969"/>
              <a:ext cx="0" cy="2560320"/>
            </a:xfrm>
            <a:prstGeom prst="line">
              <a:avLst/>
            </a:prstGeom>
            <a:ln w="12700">
              <a:solidFill>
                <a:srgbClr val="01DAE5">
                  <a:alpha val="69000"/>
                </a:srgbClr>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hidden="1"/>
            <p:cNvSpPr/>
            <p:nvPr/>
          </p:nvSpPr>
          <p:spPr>
            <a:xfrm>
              <a:off x="8689956" y="1893406"/>
              <a:ext cx="160774" cy="160774"/>
            </a:xfrm>
            <a:prstGeom prst="rect">
              <a:avLst/>
            </a:prstGeom>
            <a:noFill/>
            <a:ln>
              <a:solidFill>
                <a:srgbClr val="FF92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hidden="1"/>
            <p:cNvCxnSpPr>
              <a:stCxn id="41" idx="2"/>
            </p:cNvCxnSpPr>
            <p:nvPr/>
          </p:nvCxnSpPr>
          <p:spPr>
            <a:xfrm>
              <a:off x="8770343" y="2054180"/>
              <a:ext cx="0" cy="2148840"/>
            </a:xfrm>
            <a:prstGeom prst="line">
              <a:avLst/>
            </a:prstGeom>
            <a:ln w="12700">
              <a:solidFill>
                <a:srgbClr val="FF9225">
                  <a:alpha val="70000"/>
                </a:srgbClr>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85471" y="4526277"/>
              <a:ext cx="868680" cy="891540"/>
            </a:xfrm>
            <a:prstGeom prst="rect">
              <a:avLst/>
            </a:prstGeom>
            <a:ln w="15875">
              <a:solidFill>
                <a:srgbClr val="FF0000"/>
              </a:solidFill>
            </a:ln>
          </p:spPr>
        </p:pic>
        <p:pic>
          <p:nvPicPr>
            <p:cNvPr id="12" name="Picture 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627240" y="5742427"/>
              <a:ext cx="868680" cy="891540"/>
            </a:xfrm>
            <a:prstGeom prst="rect">
              <a:avLst/>
            </a:prstGeom>
            <a:ln w="15875">
              <a:solidFill>
                <a:srgbClr val="01DAE5"/>
              </a:solidFill>
            </a:ln>
          </p:spPr>
        </p:pic>
        <p:pic>
          <p:nvPicPr>
            <p:cNvPr id="19" name="Picture 18" hidden="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54233" y="4157548"/>
              <a:ext cx="721673" cy="740664"/>
            </a:xfrm>
            <a:prstGeom prst="rect">
              <a:avLst/>
            </a:prstGeom>
            <a:ln w="12700">
              <a:solidFill>
                <a:srgbClr val="FF9225"/>
              </a:solidFill>
            </a:ln>
          </p:spPr>
        </p:pic>
      </p:grpSp>
      <p:sp>
        <p:nvSpPr>
          <p:cNvPr id="16" name="Slide Number Placeholder 15"/>
          <p:cNvSpPr>
            <a:spLocks noGrp="1"/>
          </p:cNvSpPr>
          <p:nvPr>
            <p:ph type="sldNum" sz="quarter" idx="12"/>
          </p:nvPr>
        </p:nvSpPr>
        <p:spPr/>
        <p:txBody>
          <a:bodyPr/>
          <a:lstStyle/>
          <a:p>
            <a:fld id="{8295466C-6D01-4B7B-82FE-0060F6C0E0EB}" type="slidenum">
              <a:rPr lang="en-US" smtClean="0"/>
              <a:t>8</a:t>
            </a:fld>
            <a:endParaRPr lang="en-US"/>
          </a:p>
        </p:txBody>
      </p:sp>
    </p:spTree>
    <p:extLst>
      <p:ext uri="{BB962C8B-B14F-4D97-AF65-F5344CB8AC3E}">
        <p14:creationId xmlns:p14="http://schemas.microsoft.com/office/powerpoint/2010/main" val="81882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p:cNvSpPr txBox="1"/>
          <p:nvPr/>
        </p:nvSpPr>
        <p:spPr>
          <a:xfrm>
            <a:off x="164593" y="167635"/>
            <a:ext cx="11618436"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Increasing the DOF of the iris camera is an effective way of increasing the capture volume</a:t>
            </a:r>
            <a:endParaRPr lang="en-US" sz="2600" b="1" dirty="0">
              <a:solidFill>
                <a:srgbClr val="FF3F7A"/>
              </a:solidFill>
              <a:latin typeface="Euclid" panose="02020503060505020303" pitchFamily="18" charset="0"/>
            </a:endParaRPr>
          </a:p>
        </p:txBody>
      </p:sp>
      <p:grpSp>
        <p:nvGrpSpPr>
          <p:cNvPr id="15" name="Group 14"/>
          <p:cNvGrpSpPr/>
          <p:nvPr/>
        </p:nvGrpSpPr>
        <p:grpSpPr>
          <a:xfrm>
            <a:off x="888817" y="1618951"/>
            <a:ext cx="10414366" cy="3233192"/>
            <a:chOff x="1191479" y="1491627"/>
            <a:chExt cx="10414366" cy="3233192"/>
          </a:xfrm>
        </p:grpSpPr>
        <p:pic>
          <p:nvPicPr>
            <p:cNvPr id="9" name="Picture 8"/>
            <p:cNvPicPr>
              <a:picLocks noChangeAspect="1"/>
            </p:cNvPicPr>
            <p:nvPr/>
          </p:nvPicPr>
          <p:blipFill>
            <a:blip r:embed="rId3" cstate="print">
              <a:duotone>
                <a:prstClr val="black"/>
                <a:schemeClr val="bg1">
                  <a:lumMod val="75000"/>
                  <a:tint val="45000"/>
                  <a:satMod val="400000"/>
                </a:schemeClr>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4664971" y="2354366"/>
              <a:ext cx="620889" cy="1857912"/>
            </a:xfrm>
            <a:prstGeom prst="rect">
              <a:avLst/>
            </a:prstGeom>
            <a:effectLst>
              <a:outerShdw blurRad="76200" dir="13500000" sy="23000" kx="1200000" algn="br" rotWithShape="0">
                <a:prstClr val="black">
                  <a:alpha val="20000"/>
                </a:prstClr>
              </a:outerShdw>
            </a:effectLst>
          </p:spPr>
        </p:pic>
        <p:pic>
          <p:nvPicPr>
            <p:cNvPr id="8" name="Picture 7"/>
            <p:cNvPicPr>
              <a:picLocks noChangeAspect="1"/>
            </p:cNvPicPr>
            <p:nvPr/>
          </p:nvPicPr>
          <p:blipFill>
            <a:blip r:embed="rId3" cstate="print">
              <a:duotone>
                <a:prstClr val="black"/>
                <a:schemeClr val="bg1">
                  <a:lumMod val="75000"/>
                  <a:tint val="45000"/>
                  <a:satMod val="400000"/>
                </a:schemeClr>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3194391" y="2037813"/>
              <a:ext cx="620889" cy="1857912"/>
            </a:xfrm>
            <a:prstGeom prst="rect">
              <a:avLst/>
            </a:prstGeom>
            <a:effectLst>
              <a:outerShdw blurRad="76200" dir="13500000" sy="23000" kx="1200000" algn="br" rotWithShape="0">
                <a:prstClr val="black">
                  <a:alpha val="20000"/>
                </a:prstClr>
              </a:outerShdw>
            </a:effectLst>
          </p:spPr>
        </p:pic>
        <p:pic>
          <p:nvPicPr>
            <p:cNvPr id="6" name="Picture 5"/>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2312354" y="2152113"/>
              <a:ext cx="672564" cy="2012540"/>
            </a:xfrm>
            <a:prstGeom prst="rect">
              <a:avLst/>
            </a:prstGeom>
            <a:effectLst>
              <a:outerShdw blurRad="76200" dir="13500000" sy="23000" kx="1200000" algn="br" rotWithShape="0">
                <a:prstClr val="black">
                  <a:alpha val="20000"/>
                </a:prstClr>
              </a:outerShdw>
            </a:effectLst>
          </p:spPr>
        </p:pic>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998046" y="2650125"/>
              <a:ext cx="693335" cy="2074694"/>
            </a:xfrm>
            <a:prstGeom prst="rect">
              <a:avLst/>
            </a:prstGeom>
            <a:effectLst>
              <a:outerShdw blurRad="76200" dir="13500000" sy="23000" kx="1200000" algn="br" rotWithShape="0">
                <a:prstClr val="black">
                  <a:alpha val="20000"/>
                </a:prstClr>
              </a:outerShdw>
            </a:effectLst>
          </p:spPr>
        </p:pic>
        <p:pic>
          <p:nvPicPr>
            <p:cNvPr id="7" name="Picture 6"/>
            <p:cNvPicPr>
              <a:picLocks noChangeAspect="1"/>
            </p:cNvPicPr>
            <p:nvPr/>
          </p:nvPicPr>
          <p:blipFill>
            <a:blip r:embed="rId5" cstate="print">
              <a:duotone>
                <a:prstClr val="black"/>
                <a:schemeClr val="accent4">
                  <a:lumMod val="75000"/>
                  <a:tint val="45000"/>
                  <a:satMod val="400000"/>
                </a:schemeClr>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foregroundMark x1="77863" y1="54315" x2="77863" y2="54315"/>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4809" y1="48731" x2="74809" y2="48731"/>
                          <a14:backgroundMark x1="25954" y1="48985" x2="25954" y2="48985"/>
                          <a14:backgroundMark x1="25954" y1="53553" x2="25954" y2="53553"/>
                          <a14:backgroundMark x1="74046" y1="53046" x2="74046" y2="53046"/>
                          <a14:backgroundMark x1="74046" y1="57868" x2="74046" y2="57868"/>
                          <a14:backgroundMark x1="74046" y1="56345" x2="74046" y2="56345"/>
                          <a14:backgroundMark x1="70992" y1="30203" x2="70992" y2="30203"/>
                        </a14:backgroundRemoval>
                      </a14:imgEffect>
                    </a14:imgLayer>
                  </a14:imgProps>
                </a:ext>
                <a:ext uri="{28A0092B-C50C-407E-A947-70E740481C1C}">
                  <a14:useLocalDpi xmlns:a14="http://schemas.microsoft.com/office/drawing/2010/main" val="0"/>
                </a:ext>
              </a:extLst>
            </a:blip>
            <a:stretch>
              <a:fillRect/>
            </a:stretch>
          </p:blipFill>
          <p:spPr>
            <a:xfrm flipH="1">
              <a:off x="3749618" y="2489624"/>
              <a:ext cx="693335" cy="2074694"/>
            </a:xfrm>
            <a:prstGeom prst="rect">
              <a:avLst/>
            </a:prstGeom>
            <a:effectLst>
              <a:outerShdw blurRad="76200" dir="13500000" sy="23000" kx="1200000" algn="br" rotWithShape="0">
                <a:prstClr val="black">
                  <a:alpha val="20000"/>
                </a:prstClr>
              </a:outerShdw>
            </a:effectLst>
          </p:spPr>
        </p:pic>
        <p:sp>
          <p:nvSpPr>
            <p:cNvPr id="2" name="Cube 1"/>
            <p:cNvSpPr/>
            <p:nvPr/>
          </p:nvSpPr>
          <p:spPr>
            <a:xfrm>
              <a:off x="1615155" y="2029764"/>
              <a:ext cx="4161802" cy="1037522"/>
            </a:xfrm>
            <a:prstGeom prst="cube">
              <a:avLst>
                <a:gd name="adj" fmla="val 46083"/>
              </a:avLst>
            </a:prstGeom>
            <a:solidFill>
              <a:schemeClr val="tx1">
                <a:alpha val="36000"/>
              </a:schemeClr>
            </a:solidFill>
            <a:ln>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615154" y="2508674"/>
              <a:ext cx="1" cy="55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615154" y="2028290"/>
              <a:ext cx="475182" cy="480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19919" y="2508674"/>
              <a:ext cx="3670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32830" y="1561681"/>
              <a:ext cx="32573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L</a:t>
              </a:r>
            </a:p>
          </p:txBody>
        </p:sp>
        <p:sp>
          <p:nvSpPr>
            <p:cNvPr id="27" name="TextBox 26"/>
            <p:cNvSpPr txBox="1"/>
            <p:nvPr/>
          </p:nvSpPr>
          <p:spPr>
            <a:xfrm>
              <a:off x="1191479" y="2588835"/>
              <a:ext cx="351378"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H</a:t>
              </a:r>
            </a:p>
          </p:txBody>
        </p:sp>
        <p:sp>
          <p:nvSpPr>
            <p:cNvPr id="28" name="TextBox 27"/>
            <p:cNvSpPr txBox="1"/>
            <p:nvPr/>
          </p:nvSpPr>
          <p:spPr>
            <a:xfrm>
              <a:off x="1519370" y="1940462"/>
              <a:ext cx="402674"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W</a:t>
              </a:r>
            </a:p>
          </p:txBody>
        </p:sp>
        <p:grpSp>
          <p:nvGrpSpPr>
            <p:cNvPr id="4" name="Group 3"/>
            <p:cNvGrpSpPr/>
            <p:nvPr/>
          </p:nvGrpSpPr>
          <p:grpSpPr>
            <a:xfrm>
              <a:off x="9585812" y="1839540"/>
              <a:ext cx="2020033" cy="1544889"/>
              <a:chOff x="6772274" y="1028700"/>
              <a:chExt cx="2020033" cy="1544889"/>
            </a:xfrm>
          </p:grpSpPr>
          <mc:AlternateContent xmlns:mc="http://schemas.openxmlformats.org/markup-compatibility/2006" xmlns:p14="http://schemas.microsoft.com/office/powerpoint/2010/main">
            <mc:Choice Requires="p14">
              <p:contentPart p14:bwMode="auto" r:id="rId6">
                <p14:nvContentPartPr>
                  <p14:cNvPr id="40" name="Ink 39"/>
                  <p14:cNvContentPartPr/>
                  <p14:nvPr/>
                </p14:nvContentPartPr>
                <p14:xfrm>
                  <a:off x="8328069" y="1671599"/>
                  <a:ext cx="391047" cy="290113"/>
                </p14:xfrm>
              </p:contentPart>
            </mc:Choice>
            <mc:Fallback xmlns="">
              <p:pic>
                <p:nvPicPr>
                  <p:cNvPr id="40" name="Ink 39"/>
                  <p:cNvPicPr/>
                  <p:nvPr/>
                </p:nvPicPr>
                <p:blipFill>
                  <a:blip r:embed="rId7"/>
                  <a:stretch>
                    <a:fillRect/>
                  </a:stretch>
                </p:blipFill>
                <p:spPr>
                  <a:xfrm>
                    <a:off x="8316186" y="1656141"/>
                    <a:ext cx="419133" cy="321749"/>
                  </a:xfrm>
                  <a:prstGeom prst="rect">
                    <a:avLst/>
                  </a:prstGeom>
                </p:spPr>
              </p:pic>
            </mc:Fallback>
          </mc:AlternateContent>
          <p:grpSp>
            <p:nvGrpSpPr>
              <p:cNvPr id="41" name="Group 40"/>
              <p:cNvGrpSpPr/>
              <p:nvPr/>
            </p:nvGrpSpPr>
            <p:grpSpPr>
              <a:xfrm rot="21148218" flipH="1">
                <a:off x="6772274" y="1028700"/>
                <a:ext cx="1698079" cy="789469"/>
                <a:chOff x="7327900" y="1028700"/>
                <a:chExt cx="2930524" cy="1362456"/>
              </a:xfrm>
            </p:grpSpPr>
            <p:sp>
              <p:nvSpPr>
                <p:cNvPr id="42" name="Freeform: Shape 41"/>
                <p:cNvSpPr/>
                <p:nvPr/>
              </p:nvSpPr>
              <p:spPr>
                <a:xfrm>
                  <a:off x="7327900" y="1028700"/>
                  <a:ext cx="2286000" cy="1362456"/>
                </a:xfrm>
                <a:custGeom>
                  <a:avLst/>
                  <a:gdLst>
                    <a:gd name="connsiteX0" fmla="*/ 228594 w 2870200"/>
                    <a:gd name="connsiteY0" fmla="*/ 0 h 1362456"/>
                    <a:gd name="connsiteX1" fmla="*/ 901700 w 2870200"/>
                    <a:gd name="connsiteY1" fmla="*/ 0 h 1362456"/>
                    <a:gd name="connsiteX2" fmla="*/ 2565406 w 2870200"/>
                    <a:gd name="connsiteY2" fmla="*/ 0 h 1362456"/>
                    <a:gd name="connsiteX3" fmla="*/ 2870200 w 2870200"/>
                    <a:gd name="connsiteY3" fmla="*/ 0 h 1362456"/>
                    <a:gd name="connsiteX4" fmla="*/ 2870200 w 2870200"/>
                    <a:gd name="connsiteY4" fmla="*/ 1362456 h 1362456"/>
                    <a:gd name="connsiteX5" fmla="*/ 901700 w 2870200"/>
                    <a:gd name="connsiteY5" fmla="*/ 1362456 h 1362456"/>
                    <a:gd name="connsiteX6" fmla="*/ 901700 w 2870200"/>
                    <a:gd name="connsiteY6" fmla="*/ 1358900 h 1362456"/>
                    <a:gd name="connsiteX7" fmla="*/ 228594 w 2870200"/>
                    <a:gd name="connsiteY7" fmla="*/ 1358900 h 1362456"/>
                    <a:gd name="connsiteX8" fmla="*/ 0 w 2870200"/>
                    <a:gd name="connsiteY8" fmla="*/ 1130306 h 1362456"/>
                    <a:gd name="connsiteX9" fmla="*/ 0 w 2870200"/>
                    <a:gd name="connsiteY9" fmla="*/ 228594 h 1362456"/>
                    <a:gd name="connsiteX10" fmla="*/ 228594 w 2870200"/>
                    <a:gd name="connsiteY10" fmla="*/ 0 h 136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0200" h="1362456">
                      <a:moveTo>
                        <a:pt x="228594" y="0"/>
                      </a:moveTo>
                      <a:lnTo>
                        <a:pt x="901700" y="0"/>
                      </a:lnTo>
                      <a:lnTo>
                        <a:pt x="2565406" y="0"/>
                      </a:lnTo>
                      <a:lnTo>
                        <a:pt x="2870200" y="0"/>
                      </a:lnTo>
                      <a:lnTo>
                        <a:pt x="2870200" y="1362456"/>
                      </a:lnTo>
                      <a:lnTo>
                        <a:pt x="901700" y="1362456"/>
                      </a:lnTo>
                      <a:lnTo>
                        <a:pt x="901700" y="1358900"/>
                      </a:lnTo>
                      <a:lnTo>
                        <a:pt x="228594" y="1358900"/>
                      </a:lnTo>
                      <a:cubicBezTo>
                        <a:pt x="102345" y="1358900"/>
                        <a:pt x="0" y="1256555"/>
                        <a:pt x="0" y="1130306"/>
                      </a:cubicBezTo>
                      <a:lnTo>
                        <a:pt x="0" y="228594"/>
                      </a:lnTo>
                      <a:cubicBezTo>
                        <a:pt x="0" y="102345"/>
                        <a:pt x="102345" y="0"/>
                        <a:pt x="228594"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13900" y="1240028"/>
                  <a:ext cx="241300" cy="939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855199" y="1338453"/>
                  <a:ext cx="403225" cy="742950"/>
                </a:xfrm>
                <a:prstGeom prst="rect">
                  <a:avLst/>
                </a:prstGeom>
                <a:solidFill>
                  <a:srgbClr val="4C4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p:cNvSpPr/>
                <p:nvPr/>
              </p:nvSpPr>
              <p:spPr>
                <a:xfrm>
                  <a:off x="7553326" y="1243204"/>
                  <a:ext cx="892175" cy="117477"/>
                </a:xfrm>
                <a:prstGeom prst="roundRect">
                  <a:avLst>
                    <a:gd name="adj" fmla="val 46454"/>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p:cNvSpPr/>
                <p:nvPr/>
              </p:nvSpPr>
              <p:spPr>
                <a:xfrm>
                  <a:off x="7553326" y="1447991"/>
                  <a:ext cx="892175" cy="117477"/>
                </a:xfrm>
                <a:prstGeom prst="roundRect">
                  <a:avLst>
                    <a:gd name="adj" fmla="val 46454"/>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p:cNvSpPr/>
                <p:nvPr/>
              </p:nvSpPr>
              <p:spPr>
                <a:xfrm>
                  <a:off x="7553326" y="1652778"/>
                  <a:ext cx="892175" cy="117477"/>
                </a:xfrm>
                <a:prstGeom prst="roundRect">
                  <a:avLst>
                    <a:gd name="adj" fmla="val 46454"/>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p:cNvSpPr/>
              <p:nvPr/>
            </p:nvSpPr>
            <p:spPr>
              <a:xfrm flipH="1">
                <a:off x="7936828" y="2161979"/>
                <a:ext cx="717498" cy="1271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3840000" flipH="1">
                <a:off x="7534552" y="1935664"/>
                <a:ext cx="582829" cy="1271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p:cNvSpPr/>
              <p:nvPr/>
            </p:nvSpPr>
            <p:spPr>
              <a:xfrm flipH="1">
                <a:off x="8654327" y="1880837"/>
                <a:ext cx="137980" cy="692752"/>
              </a:xfrm>
              <a:custGeom>
                <a:avLst/>
                <a:gdLst>
                  <a:gd name="connsiteX0" fmla="*/ 0 w 280987"/>
                  <a:gd name="connsiteY0" fmla="*/ 0 h 1195543"/>
                  <a:gd name="connsiteX1" fmla="*/ 98425 w 280987"/>
                  <a:gd name="connsiteY1" fmla="*/ 0 h 1195543"/>
                  <a:gd name="connsiteX2" fmla="*/ 244474 w 280987"/>
                  <a:gd name="connsiteY2" fmla="*/ 0 h 1195543"/>
                  <a:gd name="connsiteX3" fmla="*/ 247650 w 280987"/>
                  <a:gd name="connsiteY3" fmla="*/ 0 h 1195543"/>
                  <a:gd name="connsiteX4" fmla="*/ 247650 w 280987"/>
                  <a:gd name="connsiteY4" fmla="*/ 1316 h 1195543"/>
                  <a:gd name="connsiteX5" fmla="*/ 270293 w 280987"/>
                  <a:gd name="connsiteY5" fmla="*/ 10694 h 1195543"/>
                  <a:gd name="connsiteX6" fmla="*/ 280987 w 280987"/>
                  <a:gd name="connsiteY6" fmla="*/ 36513 h 1195543"/>
                  <a:gd name="connsiteX7" fmla="*/ 280987 w 280987"/>
                  <a:gd name="connsiteY7" fmla="*/ 1159030 h 1195543"/>
                  <a:gd name="connsiteX8" fmla="*/ 270293 w 280987"/>
                  <a:gd name="connsiteY8" fmla="*/ 1184849 h 1195543"/>
                  <a:gd name="connsiteX9" fmla="*/ 247650 w 280987"/>
                  <a:gd name="connsiteY9" fmla="*/ 1194228 h 1195543"/>
                  <a:gd name="connsiteX10" fmla="*/ 247650 w 280987"/>
                  <a:gd name="connsiteY10" fmla="*/ 1195543 h 1195543"/>
                  <a:gd name="connsiteX11" fmla="*/ 244474 w 280987"/>
                  <a:gd name="connsiteY11" fmla="*/ 1195543 h 1195543"/>
                  <a:gd name="connsiteX12" fmla="*/ 98425 w 280987"/>
                  <a:gd name="connsiteY12" fmla="*/ 1195543 h 1195543"/>
                  <a:gd name="connsiteX13" fmla="*/ 0 w 280987"/>
                  <a:gd name="connsiteY13" fmla="*/ 1195543 h 119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987" h="1195543">
                    <a:moveTo>
                      <a:pt x="0" y="0"/>
                    </a:moveTo>
                    <a:lnTo>
                      <a:pt x="98425" y="0"/>
                    </a:lnTo>
                    <a:lnTo>
                      <a:pt x="244474" y="0"/>
                    </a:lnTo>
                    <a:lnTo>
                      <a:pt x="247650" y="0"/>
                    </a:lnTo>
                    <a:lnTo>
                      <a:pt x="247650" y="1316"/>
                    </a:lnTo>
                    <a:lnTo>
                      <a:pt x="270293" y="10694"/>
                    </a:lnTo>
                    <a:cubicBezTo>
                      <a:pt x="276901" y="17302"/>
                      <a:pt x="280987" y="26430"/>
                      <a:pt x="280987" y="36513"/>
                    </a:cubicBezTo>
                    <a:lnTo>
                      <a:pt x="280987" y="1159030"/>
                    </a:lnTo>
                    <a:cubicBezTo>
                      <a:pt x="280987" y="1169113"/>
                      <a:pt x="276901" y="1178241"/>
                      <a:pt x="270293" y="1184849"/>
                    </a:cubicBezTo>
                    <a:lnTo>
                      <a:pt x="247650" y="1194228"/>
                    </a:lnTo>
                    <a:lnTo>
                      <a:pt x="247650" y="1195543"/>
                    </a:lnTo>
                    <a:lnTo>
                      <a:pt x="244474" y="1195543"/>
                    </a:lnTo>
                    <a:lnTo>
                      <a:pt x="98425" y="1195543"/>
                    </a:lnTo>
                    <a:lnTo>
                      <a:pt x="0" y="119554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flipH="1">
                <a:off x="7787809" y="2077351"/>
                <a:ext cx="286999" cy="292519"/>
                <a:chOff x="7486651" y="4200525"/>
                <a:chExt cx="495300" cy="504825"/>
              </a:xfrm>
            </p:grpSpPr>
            <p:sp>
              <p:nvSpPr>
                <p:cNvPr id="52" name="Oval 51"/>
                <p:cNvSpPr/>
                <p:nvPr/>
              </p:nvSpPr>
              <p:spPr>
                <a:xfrm>
                  <a:off x="7486651" y="4200525"/>
                  <a:ext cx="495300" cy="50482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588856" y="4304695"/>
                  <a:ext cx="290890" cy="2964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flipH="1">
                <a:off x="7537223" y="1599849"/>
                <a:ext cx="347711" cy="347711"/>
                <a:chOff x="5600700" y="4229100"/>
                <a:chExt cx="600075" cy="600075"/>
              </a:xfrm>
            </p:grpSpPr>
            <p:sp>
              <p:nvSpPr>
                <p:cNvPr id="55" name="Oval 54"/>
                <p:cNvSpPr/>
                <p:nvPr/>
              </p:nvSpPr>
              <p:spPr>
                <a:xfrm>
                  <a:off x="5600700" y="4229100"/>
                  <a:ext cx="600075" cy="60007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724525" y="4352925"/>
                  <a:ext cx="352425" cy="3524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p:cNvSpPr txBox="1"/>
            <p:nvPr/>
          </p:nvSpPr>
          <p:spPr>
            <a:xfrm>
              <a:off x="7082074" y="3299424"/>
              <a:ext cx="1814086"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Standoff distance</a:t>
              </a:r>
            </a:p>
          </p:txBody>
        </p:sp>
        <p:grpSp>
          <p:nvGrpSpPr>
            <p:cNvPr id="35" name="Group 34"/>
            <p:cNvGrpSpPr/>
            <p:nvPr/>
          </p:nvGrpSpPr>
          <p:grpSpPr>
            <a:xfrm>
              <a:off x="4552709" y="1491627"/>
              <a:ext cx="2206906" cy="1219790"/>
              <a:chOff x="8423637" y="1592569"/>
              <a:chExt cx="2206906" cy="1219790"/>
            </a:xfrm>
          </p:grpSpPr>
          <p:sp>
            <p:nvSpPr>
              <p:cNvPr id="36" name="Rectangle 35"/>
              <p:cNvSpPr/>
              <p:nvPr/>
            </p:nvSpPr>
            <p:spPr>
              <a:xfrm>
                <a:off x="8684695" y="1592569"/>
                <a:ext cx="1945848" cy="369332"/>
              </a:xfrm>
              <a:prstGeom prst="rect">
                <a:avLst/>
              </a:prstGeom>
            </p:spPr>
            <p:txBody>
              <a:bodyPr wrap="square">
                <a:spAutoFit/>
              </a:bodyPr>
              <a:lstStyle/>
              <a:p>
                <a:r>
                  <a:rPr lang="en-US">
                    <a:solidFill>
                      <a:srgbClr val="17B2B6"/>
                    </a:solidFill>
                    <a:latin typeface="Euclid" panose="02020503060505020303" pitchFamily="18" charset="0"/>
                    <a:ea typeface="Segoe UI Symbol" pitchFamily="34" charset="0"/>
                  </a:rPr>
                  <a:t>Capture volume</a:t>
                </a:r>
                <a:endParaRPr lang="en-US" dirty="0">
                  <a:solidFill>
                    <a:srgbClr val="17B2B6"/>
                  </a:solidFill>
                  <a:latin typeface="Euclid" panose="02020503060505020303" pitchFamily="18" charset="0"/>
                  <a:ea typeface="Segoe UI Symbol" pitchFamily="34" charset="0"/>
                </a:endParaRP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 name="Group 13"/>
            <p:cNvGrpSpPr/>
            <p:nvPr/>
          </p:nvGrpSpPr>
          <p:grpSpPr>
            <a:xfrm>
              <a:off x="5566149" y="3600176"/>
              <a:ext cx="4114800" cy="274320"/>
              <a:chOff x="5566149" y="3600176"/>
              <a:chExt cx="4114800" cy="274320"/>
            </a:xfrm>
          </p:grpSpPr>
          <p:cxnSp>
            <p:nvCxnSpPr>
              <p:cNvPr id="10" name="Straight Connector 9"/>
              <p:cNvCxnSpPr/>
              <p:nvPr/>
            </p:nvCxnSpPr>
            <p:spPr>
              <a:xfrm>
                <a:off x="5566149" y="3737336"/>
                <a:ext cx="4114800" cy="0"/>
              </a:xfrm>
              <a:prstGeom prst="line">
                <a:avLst/>
              </a:prstGeom>
              <a:ln w="12700">
                <a:solidFill>
                  <a:schemeClr val="tx1">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580122" y="3600176"/>
                <a:ext cx="0" cy="2743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677279" y="3600176"/>
                <a:ext cx="0" cy="2743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5" name="Slide Number Placeholder 4"/>
          <p:cNvSpPr>
            <a:spLocks noGrp="1"/>
          </p:cNvSpPr>
          <p:nvPr>
            <p:ph type="sldNum" sz="quarter" idx="12"/>
          </p:nvPr>
        </p:nvSpPr>
        <p:spPr/>
        <p:txBody>
          <a:bodyPr/>
          <a:lstStyle/>
          <a:p>
            <a:fld id="{8295466C-6D01-4B7B-82FE-0060F6C0E0EB}" type="slidenum">
              <a:rPr lang="en-US" smtClean="0"/>
              <a:t>9</a:t>
            </a:fld>
            <a:endParaRPr lang="en-US"/>
          </a:p>
        </p:txBody>
      </p:sp>
    </p:spTree>
    <p:extLst>
      <p:ext uri="{BB962C8B-B14F-4D97-AF65-F5344CB8AC3E}">
        <p14:creationId xmlns:p14="http://schemas.microsoft.com/office/powerpoint/2010/main" val="11427567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57-5_LE_1250x1150.jpg"/>
</p:tagLst>
</file>

<file path=ppt/tags/tag2.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458-3_LE_1200x1100.jpg"/>
</p:tagLst>
</file>

<file path=ppt/tags/tag3.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57-4_RE_1250x1150.jpg"/>
</p:tagLst>
</file>

<file path=ppt/tags/tag4.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57-4_LE_1250x1150.jpg"/>
</p:tagLst>
</file>

<file path=ppt/tags/tag5.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42-5_LE_1200x1100.jpg"/>
</p:tagLst>
</file>

<file path=ppt/tags/tag6.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13-1_RE_1200x1100.jpg"/>
</p:tagLst>
</file>

<file path=ppt/tags/tag7.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11-1_RE_1200x1100.jpg"/>
</p:tagLst>
</file>

<file path=ppt/tags/tag8.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08-5_RE_1200x1100.jpg"/>
</p:tagLst>
</file>

<file path=ppt/tags/tag9.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083-1_LE_1200x1100.jp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2570</TotalTime>
  <Words>7961</Words>
  <Application>Microsoft Office PowerPoint</Application>
  <PresentationFormat>Widescreen</PresentationFormat>
  <Paragraphs>1151</Paragraphs>
  <Slides>78</Slides>
  <Notes>60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3" baseType="lpstr">
      <vt:lpstr>Arial</vt:lpstr>
      <vt:lpstr>Arial Narrow</vt:lpstr>
      <vt:lpstr>Calibri</vt:lpstr>
      <vt:lpstr>Calibri Light</vt:lpstr>
      <vt:lpstr>Cambria Math</vt:lpstr>
      <vt:lpstr>Euclid</vt:lpstr>
      <vt:lpstr>Magneto</vt:lpstr>
      <vt:lpstr>Segoe UI</vt:lpstr>
      <vt:lpstr>Segoe UI Symbol</vt:lpstr>
      <vt:lpstr>Segoe WP</vt:lpstr>
      <vt:lpstr>Times New Roman</vt:lpstr>
      <vt:lpstr>Verdana</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174</cp:revision>
  <dcterms:created xsi:type="dcterms:W3CDTF">2016-11-16T03:12:58Z</dcterms:created>
  <dcterms:modified xsi:type="dcterms:W3CDTF">2016-11-28T18:43:22Z</dcterms:modified>
</cp:coreProperties>
</file>